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86" r:id="rId4"/>
    <p:sldId id="287" r:id="rId5"/>
    <p:sldId id="292" r:id="rId6"/>
    <p:sldId id="288" r:id="rId7"/>
    <p:sldId id="284" r:id="rId8"/>
    <p:sldId id="257" r:id="rId9"/>
    <p:sldId id="291" r:id="rId10"/>
    <p:sldId id="279" r:id="rId11"/>
    <p:sldId id="290" r:id="rId12"/>
    <p:sldId id="275" r:id="rId13"/>
    <p:sldId id="263" r:id="rId14"/>
    <p:sldId id="277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4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07EF-A1F3-43FC-B116-455281465EE6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AF29-8070-4D9E-9C19-44E179411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73D5-CA3A-44B0-808E-F4100C2C4BFF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C9BF-77C5-4752-A083-F08B632B7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5A88-A60D-45A1-AE2D-8E0CC24F99C2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8BA5-26BB-4B69-859E-C276FE5F9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D4F8-AACA-47F5-85C8-F7C5123F6C9A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6A87-E0F5-47F5-9574-0F2AA1B61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4D91-C6DF-4A96-BB1D-94567A65AA14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EC81-A4B1-4CAF-91BE-FE1A47141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F67A-D500-46EE-8A7A-9FCCE9478555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89AB-8B56-49CC-B824-EDBA0A812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6E70-26A5-439F-B7A7-C1CC741141EA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4A84-C0B8-4067-BB95-D543789C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3036-30E6-4933-8881-0FBB2C8EA77A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FEBF-5198-499F-BA24-4AC420386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9112-A7A2-4D2D-A50D-F8BB138EDE6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722C-90D8-4676-8CC2-B8412CC69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59D0-B591-41FF-B0BB-13A74DB0D6AA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97F2-E597-4B3A-8257-EC369EE04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6299-F086-40CA-B22B-72CB276384AB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81F9-7AF3-427A-8BF0-559C14197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4303C-E825-436E-8FFA-BAA4BD2B33C1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1FED4-32BA-49B0-9835-64DBA10F1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C:\Users\&#1042;&#1072;&#1083;&#1077;&#1085;&#1090;&#1080;&#1085;&#1072;\Downloads\&#1052;&#1086;&#1081;%20&#1092;&#1080;&#1083;&#1100;&#1084;.mp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"/>
            <a:ext cx="5143536" cy="157161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Легенда о Данко</a:t>
            </a:r>
            <a:endParaRPr lang="ru-RU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88" y="5143500"/>
            <a:ext cx="4214812" cy="1214438"/>
          </a:xfrm>
        </p:spPr>
        <p:txBody>
          <a:bodyPr/>
          <a:lstStyle/>
          <a:p>
            <a:pPr marR="0" eaLnBrk="1" hangingPunct="1"/>
            <a:r>
              <a:rPr lang="ru-RU" sz="4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М.Горький </a:t>
            </a:r>
          </a:p>
        </p:txBody>
      </p:sp>
      <p:pic>
        <p:nvPicPr>
          <p:cNvPr id="4" name="Picture 7" descr="im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04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2478277_13401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785938"/>
            <a:ext cx="392906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type="body" idx="1"/>
          </p:nvPr>
        </p:nvSpPr>
        <p:spPr>
          <a:xfrm>
            <a:off x="179388" y="260350"/>
            <a:ext cx="8785225" cy="626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i="1" smtClean="0"/>
              <a:t>Повелел Бог Моисею вывести еврейский народ из Египта. Сотни лет прожили евреи в Египте, и им очень грустно расставаться с насиженными местами. Составились обозы, и евреи тронулись в путь.</a:t>
            </a:r>
          </a:p>
          <a:p>
            <a:pPr>
              <a:lnSpc>
                <a:spcPct val="80000"/>
              </a:lnSpc>
            </a:pPr>
            <a:r>
              <a:rPr lang="ru-RU" sz="2200" i="1" smtClean="0"/>
              <a:t>Вдруг египетский царь пожалел, что отпустил своих рабов. Случилось так, что евреи подошли к морю, когда увидели позади себя колесницы египетских войск. Взглянули евреи и ужаснулись: впереди море, а сзади вооруженное войско. Но милосердный Господь спас евреев от гибели. «И простер Моисей руку свою на море, и гнал Господь море сильным восточным ветром всю ночь и сделал море сушею, и расступились воды. И пошли сыны Израилевы среди моря по суше: воды же были им стеною по правую и по левую сторону» </a:t>
            </a:r>
            <a:r>
              <a:rPr lang="ru-RU" sz="2200" smtClean="0"/>
              <a:t>[1:II,14]</a:t>
            </a:r>
            <a:r>
              <a:rPr lang="ru-RU" sz="2200" i="1" smtClean="0"/>
              <a:t> </a:t>
            </a:r>
          </a:p>
          <a:p>
            <a:pPr>
              <a:lnSpc>
                <a:spcPct val="80000"/>
              </a:lnSpc>
            </a:pPr>
            <a:r>
              <a:rPr lang="ru-RU" sz="2200" i="1" smtClean="0"/>
              <a:t>Далее евреи шли по пустыне, и Господь постоянно заботился о них. Господь велел Моисею ударить палкой по скале, и из нее хлынула холодная вода. Много милостей оказывал Господь евреям, но они не были признательны. За непослушание и неблагодарность Бог наказал евреев: сорок лет они блуждали в пустыне, никак не могли прийти в землю, обещанную Богом. Наконец, Господь сжалился над ними и приблизил их к этой земле. Но в это время вождь их Моисей умер.</a:t>
            </a:r>
            <a:r>
              <a:rPr lang="ru-RU" sz="2200" smtClean="0"/>
              <a:t>[ 1:II,3–18]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2"/>
          <p:cNvSpPr>
            <a:spLocks noChangeArrowheads="1"/>
          </p:cNvSpPr>
          <p:nvPr/>
        </p:nvSpPr>
        <p:spPr bwMode="auto">
          <a:xfrm>
            <a:off x="642938" y="500063"/>
            <a:ext cx="8143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>
                <a:solidFill>
                  <a:srgbClr val="002060"/>
                </a:solidFill>
                <a:latin typeface="Arial Black" pitchFamily="34" charset="0"/>
              </a:rPr>
              <a:t>В чём сходство библейской истории и легенды о Данко?</a:t>
            </a:r>
          </a:p>
          <a:p>
            <a:pPr>
              <a:buFont typeface="Wingdings" pitchFamily="2" charset="2"/>
              <a:buChar char="v"/>
            </a:pPr>
            <a:r>
              <a:rPr lang="ru-RU" sz="2400" i="1">
                <a:solidFill>
                  <a:srgbClr val="002060"/>
                </a:solidFill>
                <a:latin typeface="Arial Black" pitchFamily="34" charset="0"/>
              </a:rPr>
              <a:t>Чем сюжет легенды о Данко отличается от библейской истории?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20938"/>
            <a:ext cx="338455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420938"/>
            <a:ext cx="338455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8572500" cy="57864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900" b="1" i="1" dirty="0">
                <a:latin typeface="Times New Roman" pitchFamily="18" charset="0"/>
                <a:cs typeface="Times New Roman" pitchFamily="18" charset="0"/>
              </a:rPr>
              <a:t>1 строка – одно 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существительное - тема</a:t>
            </a:r>
            <a:endParaRPr lang="ru-RU" sz="3900" b="1" i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900" b="1" i="1" dirty="0">
                <a:latin typeface="Times New Roman" pitchFamily="18" charset="0"/>
                <a:cs typeface="Times New Roman" pitchFamily="18" charset="0"/>
              </a:rPr>
              <a:t>2 строка – два 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прилагательных</a:t>
            </a:r>
            <a:endParaRPr lang="ru-RU" sz="3900" b="1" i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900" b="1" i="1" dirty="0">
                <a:latin typeface="Times New Roman" pitchFamily="18" charset="0"/>
                <a:cs typeface="Times New Roman" pitchFamily="18" charset="0"/>
              </a:rPr>
              <a:t>3 строка – три 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глагола - действия </a:t>
            </a:r>
            <a:r>
              <a:rPr lang="ru-RU" sz="3900" b="1" i="1" dirty="0">
                <a:latin typeface="Times New Roman" pitchFamily="18" charset="0"/>
                <a:cs typeface="Times New Roman" pitchFamily="18" charset="0"/>
              </a:rPr>
              <a:t>в рамках темы.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900" b="1" i="1" dirty="0">
                <a:latin typeface="Times New Roman" pitchFamily="18" charset="0"/>
                <a:cs typeface="Times New Roman" pitchFamily="18" charset="0"/>
              </a:rPr>
              <a:t>4 строка – фраза, несущая определенный смысл.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900" b="1" i="1" dirty="0">
                <a:latin typeface="Times New Roman" pitchFamily="18" charset="0"/>
                <a:cs typeface="Times New Roman" pitchFamily="18" charset="0"/>
              </a:rPr>
              <a:t>5 строка – заключение в форме существительного (ассоциация с первым словом).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10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5900737"/>
          </a:xfrm>
        </p:spPr>
        <p:txBody>
          <a:bodyPr/>
          <a:lstStyle/>
          <a:p>
            <a:r>
              <a:rPr lang="ru-RU" b="1" smtClean="0"/>
              <a:t>Данко.</a:t>
            </a:r>
          </a:p>
          <a:p>
            <a:r>
              <a:rPr lang="ru-RU" smtClean="0"/>
              <a:t>Смелый, красивый.</a:t>
            </a:r>
          </a:p>
          <a:p>
            <a:r>
              <a:rPr lang="ru-RU" smtClean="0"/>
              <a:t>Жалел, спасал, погиб.</a:t>
            </a:r>
          </a:p>
          <a:p>
            <a:r>
              <a:rPr lang="ru-RU" smtClean="0"/>
              <a:t>Красивые – всегда смелы.</a:t>
            </a:r>
          </a:p>
          <a:p>
            <a:r>
              <a:rPr lang="ru-RU" smtClean="0"/>
              <a:t>Подвиг.</a:t>
            </a:r>
          </a:p>
          <a:p>
            <a:endParaRPr lang="ru-RU" smtClean="0"/>
          </a:p>
          <a:p>
            <a:r>
              <a:rPr lang="ru-RU" b="1" smtClean="0"/>
              <a:t>Данко.</a:t>
            </a:r>
          </a:p>
          <a:p>
            <a:r>
              <a:rPr lang="ru-RU" smtClean="0"/>
              <a:t>Бесстрашный, мужественный.</a:t>
            </a:r>
          </a:p>
          <a:p>
            <a:r>
              <a:rPr lang="ru-RU" smtClean="0"/>
              <a:t>Жалеет, любит, жертвует.</a:t>
            </a:r>
          </a:p>
          <a:p>
            <a:r>
              <a:rPr lang="ru-RU" smtClean="0"/>
              <a:t>Может победить смерть.</a:t>
            </a:r>
          </a:p>
          <a:p>
            <a:r>
              <a:rPr lang="ru-RU" smtClean="0"/>
              <a:t>Герой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Содержимое 4"/>
          <p:cNvSpPr>
            <a:spLocks noGrp="1"/>
          </p:cNvSpPr>
          <p:nvPr>
            <p:ph idx="4294967295"/>
          </p:nvPr>
        </p:nvSpPr>
        <p:spPr>
          <a:xfrm>
            <a:off x="428625" y="1214438"/>
            <a:ext cx="7929563" cy="49831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468313" y="404813"/>
            <a:ext cx="8229600" cy="5919787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«Свинцовые мерзости русской жизни» -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«тот тесный, душный круг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жутких впечатлений, в котором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жил... простой русский человек»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Хотя они и противны, хотя и давят нас, до смерти расплющивая множество прекрасных душ, — русский человек все-таки настолько еще здоров и молод душой, что преодолевает и преодолеет их. </a:t>
            </a:r>
          </a:p>
        </p:txBody>
      </p:sp>
      <p:pic>
        <p:nvPicPr>
          <p:cNvPr id="14338" name="Picture 4" descr="gorki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9113" y="1341438"/>
            <a:ext cx="24685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4294967295"/>
          </p:nvPr>
        </p:nvSpPr>
        <p:spPr>
          <a:xfrm>
            <a:off x="428625" y="571500"/>
            <a:ext cx="8429625" cy="5626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жизни, знаешь ли ты, всегда есть место подвигам. И те, которые не находят их для себя, - те просто лентяи или трусы»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4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М.Горький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4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«Старуха Изергиль»</a:t>
            </a:r>
          </a:p>
          <a:p>
            <a:pPr eaLnBrk="1" hangingPunct="1">
              <a:buFont typeface="Wingdings 2" pitchFamily="18" charset="2"/>
              <a:buNone/>
            </a:pPr>
            <a:endParaRPr lang="ru-RU" sz="4400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857250" y="857250"/>
            <a:ext cx="7515225" cy="53403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Подвиг</a:t>
            </a:r>
            <a:r>
              <a:rPr lang="ru-RU" sz="4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i="1" smtClean="0">
                <a:latin typeface="Times New Roman" pitchFamily="18" charset="0"/>
              </a:rPr>
              <a:t>доблестное, важное для многих людей действие; героический поступок, совершенный в трудных условиях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smtClean="0">
                <a:solidFill>
                  <a:srgbClr val="FF0000"/>
                </a:solidFill>
              </a:rPr>
              <a:t>1 группа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Какими мы видим людей племени?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Можно ли людей племени назвать героями, способными на подвиг? Почему?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Как описание природы подтверждает эту мысль?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Какие художественные средства помогли автору создать образ природы?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Чем она страшит людей? </a:t>
            </a:r>
          </a:p>
          <a:p>
            <a:pPr>
              <a:lnSpc>
                <a:spcPct val="80000"/>
              </a:lnSpc>
            </a:pPr>
            <a:r>
              <a:rPr lang="ru-RU" sz="2200" b="1" smtClean="0">
                <a:solidFill>
                  <a:schemeClr val="accent1"/>
                </a:solidFill>
              </a:rPr>
              <a:t>2 группа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Докажите, что дорога была трудной. Вычитайте детали, подтверждающие эту мысль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Проследите, как менялось настроение людей, сравните с Данко.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Дайте оценку поведению людей и  Данко.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Что лежит в основе его поступка?</a:t>
            </a:r>
          </a:p>
          <a:p>
            <a:pPr>
              <a:lnSpc>
                <a:spcPct val="80000"/>
              </a:lnSpc>
            </a:pPr>
            <a:r>
              <a:rPr lang="ru-RU" sz="2200" b="1" smtClean="0">
                <a:solidFill>
                  <a:srgbClr val="00FF00"/>
                </a:solidFill>
              </a:rPr>
              <a:t>3 группа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Прочитайте библейскую легенду о Моисее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- Какие фрагменты соответствуют библейскому сюжету?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– Чем сюжет легенды о Данко отличается от библейской истории</a:t>
            </a:r>
            <a:r>
              <a:rPr lang="ru-RU" sz="2200" b="1" i="1" smtClean="0"/>
              <a:t>?</a:t>
            </a:r>
            <a:r>
              <a:rPr lang="ru-RU" sz="2200" i="1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r>
              <a:rPr lang="ru-RU" smtClean="0"/>
              <a:t>Стояли великаны-деревья, плотно обняв друг друга могучими ветвями (олицетворение)</a:t>
            </a:r>
          </a:p>
          <a:p>
            <a:r>
              <a:rPr lang="ru-RU" smtClean="0"/>
              <a:t>Так густо переплелись его ветви, что сквозь них не видать было неба (гипербола)</a:t>
            </a:r>
          </a:p>
          <a:p>
            <a:r>
              <a:rPr lang="ru-RU" smtClean="0"/>
              <a:t>Цепкий ил болота (эпитет)</a:t>
            </a:r>
          </a:p>
          <a:p>
            <a:r>
              <a:rPr lang="ru-RU" smtClean="0"/>
              <a:t>Кольцо крепкой тьмы (метафора)</a:t>
            </a:r>
          </a:p>
          <a:p>
            <a:r>
              <a:rPr lang="ru-RU" smtClean="0"/>
              <a:t>Лес гудел, точно грозил…людям (сравнение)</a:t>
            </a:r>
          </a:p>
          <a:p>
            <a:r>
              <a:rPr lang="ru-RU" smtClean="0"/>
              <a:t>Тени от костров прыгали вокруг них в безмолвной пляске (олицетворение)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i?id=301875f8bcf0bf0e4abe6fe120f8b91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4476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illjustracija-legenda-o-danko-staruha-izergil-hudozhnik-I-M-Toidz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908050"/>
            <a:ext cx="4395787" cy="5775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08700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65" name="Group 37"/>
          <p:cNvGraphicFramePr>
            <a:graphicFrameLocks noGrp="1"/>
          </p:cNvGraphicFramePr>
          <p:nvPr/>
        </p:nvGraphicFramePr>
        <p:xfrm>
          <a:off x="0" y="44450"/>
          <a:ext cx="9180513" cy="6813551"/>
        </p:xfrm>
        <a:graphic>
          <a:graphicData uri="http://schemas.openxmlformats.org/drawingml/2006/table">
            <a:tbl>
              <a:tblPr/>
              <a:tblGrid>
                <a:gridCol w="459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5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Люди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Данко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Стали роптать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Был бодр и ясен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Падали духом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 злобе и гневе обрушились на Данко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Становясь против них грудью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Стали судить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Как звери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Любил людей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Насторожились, как волки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Сердце вспыхнуло огнем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Бросились за ним очарованные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Вырвал сердце и поднял над землей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Бросился вперед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571500"/>
            <a:ext cx="3962400" cy="500063"/>
          </a:xfrm>
        </p:spPr>
        <p:txBody>
          <a:bodyPr lIns="45720" rIns="45720" bIns="4572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85750" y="1071563"/>
            <a:ext cx="4071938" cy="4286250"/>
          </a:xfrm>
        </p:spPr>
        <p:txBody>
          <a:bodyPr lIns="64008" rIns="45720">
            <a:noAutofit/>
          </a:bodyPr>
          <a:lstStyle/>
          <a:p>
            <a:pPr marL="0" indent="0" algn="just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Что я сделаю для людей?! -  сильнее грома крикнул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Данко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 вдруг  он  разорвал  себе грудь   и вырвал из неё  своё сердце и высоко  поднял его над головой.</a:t>
            </a:r>
          </a:p>
          <a:p>
            <a:pPr marL="0" indent="0" algn="just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оно пылало  так ярко, как солнце, и весь лес замолчал, освещённый этим факелом великой любви к  людям.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429125" y="857250"/>
          <a:ext cx="4154488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Рисунок" r:id="rId3" imgW="9371429" imgH="12342857" progId="StaticMetafile">
                  <p:embed/>
                </p:oleObj>
              </mc:Choice>
              <mc:Fallback>
                <p:oleObj name="Рисунок" r:id="rId3" imgW="9371429" imgH="12342857" progId="StaticMetafil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857250"/>
                        <a:ext cx="4154488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</TotalTime>
  <Words>631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Constantia</vt:lpstr>
      <vt:lpstr>Times New Roman</vt:lpstr>
      <vt:lpstr>Wingdings</vt:lpstr>
      <vt:lpstr>Wingdings 2</vt:lpstr>
      <vt:lpstr>Поток</vt:lpstr>
      <vt:lpstr>Рисунок</vt:lpstr>
      <vt:lpstr>Легенда о Данко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Синквейн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Легенда о Данко</dc:title>
  <dc:creator>Admin</dc:creator>
  <cp:lastModifiedBy>Валентина</cp:lastModifiedBy>
  <cp:revision>42</cp:revision>
  <dcterms:created xsi:type="dcterms:W3CDTF">2014-03-10T17:27:21Z</dcterms:created>
  <dcterms:modified xsi:type="dcterms:W3CDTF">2021-10-14T16:44:45Z</dcterms:modified>
</cp:coreProperties>
</file>