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67" r:id="rId2"/>
    <p:sldId id="268" r:id="rId3"/>
    <p:sldId id="269" r:id="rId4"/>
    <p:sldId id="270" r:id="rId5"/>
    <p:sldId id="271" r:id="rId6"/>
    <p:sldId id="265" r:id="rId7"/>
    <p:sldId id="272" r:id="rId8"/>
    <p:sldId id="276" r:id="rId9"/>
    <p:sldId id="277" r:id="rId10"/>
    <p:sldId id="263" r:id="rId11"/>
    <p:sldId id="275" r:id="rId12"/>
    <p:sldId id="274" r:id="rId13"/>
    <p:sldId id="257" r:id="rId14"/>
    <p:sldId id="261" r:id="rId15"/>
    <p:sldId id="273" r:id="rId16"/>
    <p:sldId id="259" r:id="rId17"/>
    <p:sldId id="260"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E4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fld id="{78B33B16-A4C3-4FF0-A6AB-75C36BB78F08}" type="datetimeFigureOut">
              <a:rPr lang="ru-RU" smtClean="0"/>
              <a:pPr>
                <a:defRPr/>
              </a:pPr>
              <a:t>15.02.2016</a:t>
            </a:fld>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F4EE45A5-C213-45BB-8517-E953BD25641C}"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C619EA9-8F58-4892-A231-9989AE8BE537}" type="datetimeFigureOut">
              <a:rPr lang="ru-RU" smtClean="0"/>
              <a:pPr>
                <a:defRPr/>
              </a:pPr>
              <a:t>15.02.2016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68CC404-F29B-4E47-A6D9-B930BDC53B7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220D365-2FF7-4A27-943E-63779EC59208}" type="datetimeFigureOut">
              <a:rPr lang="ru-RU" smtClean="0"/>
              <a:pPr>
                <a:defRPr/>
              </a:pPr>
              <a:t>15.02.2016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87F5453-27EA-4F6F-8C44-252EF8D77AEC}"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15F7061D-8751-41F6-9483-D2D5CB80A9CE}" type="datetimeFigureOut">
              <a:rPr lang="ru-RU" smtClean="0"/>
              <a:pPr>
                <a:defRPr/>
              </a:pPr>
              <a:t>15.02.2016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9CF99C87-F36A-44AF-AE7B-E4F193FBDF1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fld id="{4A68FE61-9011-4850-8C0E-07A9949D5A02}" type="datetimeFigureOut">
              <a:rPr lang="ru-RU" smtClean="0"/>
              <a:pPr>
                <a:defRPr/>
              </a:pPr>
              <a:t>15.02.2016</a:t>
            </a:fld>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3AE3FFEF-591D-41D4-BBE7-105C590DED20}"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fld id="{EE55F7E1-B9F2-47AB-9D0A-999B1E719FB0}" type="datetimeFigureOut">
              <a:rPr lang="ru-RU" smtClean="0"/>
              <a:pPr>
                <a:defRPr/>
              </a:pPr>
              <a:t>15.02.2016</a:t>
            </a:fld>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BB73485C-5CDB-4155-8557-529581F38102}"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fld id="{E5B51A13-1CC8-4B39-8A4E-8237FB358C41}" type="datetimeFigureOut">
              <a:rPr lang="ru-RU" smtClean="0"/>
              <a:pPr>
                <a:defRPr/>
              </a:pPr>
              <a:t>15.02.2016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5E441EFF-9738-4541-8BE8-BE9369866A0B}"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BF8D843B-74C0-43C3-A2F2-01467C58BFA6}" type="datetimeFigureOut">
              <a:rPr lang="ru-RU" smtClean="0"/>
              <a:pPr>
                <a:defRPr/>
              </a:pPr>
              <a:t>15.02.2016</a:t>
            </a:fld>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CF6FCC3-A228-405C-87CC-0361FFDE2120}"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10675C0D-0366-4344-9D30-0DFDAABFF0EA}" type="datetimeFigureOut">
              <a:rPr lang="ru-RU" smtClean="0"/>
              <a:pPr>
                <a:defRPr/>
              </a:pPr>
              <a:t>15.02.2016</a:t>
            </a:fld>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166418A-298C-413A-A849-01374F5AD764}"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B8A4CAFF-EF2C-4C1B-9679-586788670510}" type="datetimeFigureOut">
              <a:rPr lang="ru-RU" smtClean="0"/>
              <a:pPr>
                <a:defRPr/>
              </a:pPr>
              <a:t>15.02.2016</a:t>
            </a:fld>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5198594-63A0-4E36-9E3A-2A729A3CB4F0}"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fld id="{B2E0036A-A739-47E0-BE5F-6380014A29C8}" type="datetimeFigureOut">
              <a:rPr lang="ru-RU" smtClean="0"/>
              <a:pPr>
                <a:defRPr/>
              </a:pPr>
              <a:t>15.02.2016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CAFD2394-87F6-4201-BE95-D5D7C2932EE1}"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5B24E142-CC6B-486C-BE3A-DD9EEBE75E6C}" type="datetimeFigureOut">
              <a:rPr lang="ru-RU" smtClean="0"/>
              <a:pPr>
                <a:defRPr/>
              </a:pPr>
              <a:t>15.02.2016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33ABDADF-3D1B-47B3-8E50-63CC18C02E2B}"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H:\&#1091;&#1088;&#1086;&#1082;%202\&#1074;&#1088;&#1072;&#1097;&#1077;&#1085;&#1080;&#1077;.av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3256625" y="1772816"/>
            <a:ext cx="5887375" cy="5085184"/>
          </a:xfrm>
          <a:prstGeom prst="rect">
            <a:avLst/>
          </a:prstGeom>
          <a:solidFill>
            <a:srgbClr val="FFFFFF"/>
          </a:solidFill>
        </p:spPr>
      </p:pic>
      <p:pic>
        <p:nvPicPr>
          <p:cNvPr id="4" name="Picture 2"/>
          <p:cNvPicPr>
            <a:picLocks noChangeAspect="1" noChangeArrowheads="1"/>
          </p:cNvPicPr>
          <p:nvPr/>
        </p:nvPicPr>
        <p:blipFill>
          <a:blip r:embed="rId3" cstate="print"/>
          <a:srcRect/>
          <a:stretch>
            <a:fillRect/>
          </a:stretch>
        </p:blipFill>
        <p:spPr bwMode="auto">
          <a:xfrm>
            <a:off x="-1" y="1"/>
            <a:ext cx="5220073" cy="3405132"/>
          </a:xfrm>
          <a:prstGeom prst="rect">
            <a:avLst/>
          </a:prstGeom>
          <a:solidFill>
            <a:srgbClr val="FFFFFF"/>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3"/>
          <p:cNvSpPr>
            <a:spLocks noGrp="1"/>
          </p:cNvSpPr>
          <p:nvPr>
            <p:ph type="title" idx="4294967295"/>
          </p:nvPr>
        </p:nvSpPr>
        <p:spPr>
          <a:xfrm>
            <a:off x="457200" y="457200"/>
            <a:ext cx="8686800" cy="838200"/>
          </a:xfrm>
          <a:solidFill>
            <a:srgbClr val="FFFF00"/>
          </a:solidFill>
        </p:spPr>
        <p:txBody>
          <a:bodyPr/>
          <a:lstStyle/>
          <a:p>
            <a:pPr algn="ctr"/>
            <a:r>
              <a:rPr lang="ru-RU" b="1" dirty="0" smtClean="0">
                <a:solidFill>
                  <a:srgbClr val="FF0000"/>
                </a:solidFill>
              </a:rPr>
              <a:t>ДВИЖЕНИЕ    ПО    ОКРУЖНОСТИ</a:t>
            </a:r>
          </a:p>
        </p:txBody>
      </p:sp>
      <p:sp>
        <p:nvSpPr>
          <p:cNvPr id="27650" name="Содержимое 4"/>
          <p:cNvSpPr>
            <a:spLocks noGrp="1"/>
          </p:cNvSpPr>
          <p:nvPr>
            <p:ph idx="4294967295"/>
          </p:nvPr>
        </p:nvSpPr>
        <p:spPr>
          <a:xfrm>
            <a:off x="457200" y="1554163"/>
            <a:ext cx="8686800" cy="4525962"/>
          </a:xfrm>
        </p:spPr>
        <p:txBody>
          <a:bodyPr>
            <a:normAutofit fontScale="92500" lnSpcReduction="10000"/>
          </a:bodyPr>
          <a:lstStyle/>
          <a:p>
            <a:pPr>
              <a:buFont typeface="Arial" charset="0"/>
              <a:buNone/>
            </a:pPr>
            <a:r>
              <a:rPr lang="ru-RU" dirty="0" smtClean="0"/>
              <a:t> – движение </a:t>
            </a:r>
            <a:r>
              <a:rPr lang="ru-RU" i="1" dirty="0" smtClean="0">
                <a:solidFill>
                  <a:srgbClr val="00B050"/>
                </a:solidFill>
              </a:rPr>
              <a:t>криволинейное</a:t>
            </a:r>
            <a:r>
              <a:rPr lang="ru-RU" dirty="0" smtClean="0"/>
              <a:t>, так как траекторией  является окружность. </a:t>
            </a:r>
          </a:p>
          <a:p>
            <a:pPr>
              <a:buFont typeface="Arial" charset="0"/>
              <a:buNone/>
            </a:pPr>
            <a:r>
              <a:rPr lang="ru-RU" dirty="0" smtClean="0"/>
              <a:t> – движение </a:t>
            </a:r>
            <a:r>
              <a:rPr lang="ru-RU" i="1" dirty="0" smtClean="0">
                <a:solidFill>
                  <a:srgbClr val="00B050"/>
                </a:solidFill>
              </a:rPr>
              <a:t>равномерное</a:t>
            </a:r>
            <a:r>
              <a:rPr lang="ru-RU" dirty="0" smtClean="0"/>
              <a:t>, так как модуль</a:t>
            </a:r>
          </a:p>
          <a:p>
            <a:pPr>
              <a:buFont typeface="Arial" charset="0"/>
              <a:buNone/>
            </a:pPr>
            <a:r>
              <a:rPr lang="ru-RU" dirty="0" smtClean="0"/>
              <a:t>    скорости не меняется                        </a:t>
            </a:r>
            <a:r>
              <a:rPr lang="en-US" dirty="0" smtClean="0"/>
              <a:t>  </a:t>
            </a:r>
            <a:r>
              <a:rPr lang="ru-RU" dirty="0" smtClean="0"/>
              <a:t> </a:t>
            </a:r>
            <a:r>
              <a:rPr lang="en-US" b="1" dirty="0" smtClean="0">
                <a:solidFill>
                  <a:srgbClr val="7030A0"/>
                </a:solidFill>
              </a:rPr>
              <a:t>V</a:t>
            </a:r>
            <a:endParaRPr lang="ru-RU" b="1" dirty="0" smtClean="0">
              <a:solidFill>
                <a:srgbClr val="7030A0"/>
              </a:solidFill>
            </a:endParaRPr>
          </a:p>
          <a:p>
            <a:pPr>
              <a:buFont typeface="Arial" charset="0"/>
              <a:buNone/>
            </a:pPr>
            <a:r>
              <a:rPr lang="ru-RU" dirty="0" smtClean="0"/>
              <a:t> – вектор скорости </a:t>
            </a:r>
            <a:r>
              <a:rPr lang="ru-RU" i="1" dirty="0" smtClean="0">
                <a:solidFill>
                  <a:srgbClr val="00B050"/>
                </a:solidFill>
              </a:rPr>
              <a:t>направлен по   касательной </a:t>
            </a:r>
            <a:r>
              <a:rPr lang="ru-RU" dirty="0" smtClean="0"/>
              <a:t>к окружности</a:t>
            </a:r>
            <a:endParaRPr lang="en-US" dirty="0" smtClean="0"/>
          </a:p>
          <a:p>
            <a:pPr>
              <a:buFont typeface="Arial" charset="0"/>
              <a:buNone/>
            </a:pPr>
            <a:r>
              <a:rPr lang="ru-RU" dirty="0" smtClean="0"/>
              <a:t> – вектор ускорения </a:t>
            </a:r>
            <a:r>
              <a:rPr lang="ru-RU" i="1" dirty="0" smtClean="0">
                <a:solidFill>
                  <a:srgbClr val="00B050"/>
                </a:solidFill>
              </a:rPr>
              <a:t>направлен               а        </a:t>
            </a:r>
            <a:r>
              <a:rPr lang="ru-RU" b="1" dirty="0" err="1" smtClean="0">
                <a:solidFill>
                  <a:srgbClr val="7030A0"/>
                </a:solidFill>
              </a:rPr>
              <a:t>а</a:t>
            </a:r>
            <a:endParaRPr lang="en-US" b="1" dirty="0" smtClean="0">
              <a:solidFill>
                <a:srgbClr val="00B050"/>
              </a:solidFill>
            </a:endParaRPr>
          </a:p>
          <a:p>
            <a:pPr>
              <a:buFont typeface="Arial" charset="0"/>
              <a:buNone/>
            </a:pPr>
            <a:r>
              <a:rPr lang="en-US" i="1" dirty="0" smtClean="0">
                <a:solidFill>
                  <a:srgbClr val="00B050"/>
                </a:solidFill>
              </a:rPr>
              <a:t>    </a:t>
            </a:r>
            <a:r>
              <a:rPr lang="ru-RU" i="1" dirty="0" smtClean="0">
                <a:solidFill>
                  <a:srgbClr val="00B050"/>
                </a:solidFill>
              </a:rPr>
              <a:t> </a:t>
            </a:r>
            <a:r>
              <a:rPr lang="en-US" i="1" dirty="0" smtClean="0">
                <a:solidFill>
                  <a:srgbClr val="00B050"/>
                </a:solidFill>
              </a:rPr>
              <a:t>  </a:t>
            </a:r>
            <a:r>
              <a:rPr lang="ru-RU" i="1" dirty="0" smtClean="0">
                <a:solidFill>
                  <a:srgbClr val="00B050"/>
                </a:solidFill>
              </a:rPr>
              <a:t>к центру </a:t>
            </a:r>
            <a:r>
              <a:rPr lang="ru-RU" dirty="0" smtClean="0"/>
              <a:t>окружности</a:t>
            </a:r>
            <a:r>
              <a:rPr lang="en-US" dirty="0" smtClean="0"/>
              <a:t>       </a:t>
            </a:r>
            <a:r>
              <a:rPr lang="ru-RU" dirty="0" smtClean="0"/>
              <a:t> </a:t>
            </a:r>
            <a:r>
              <a:rPr lang="en-US" dirty="0" smtClean="0"/>
              <a:t>  </a:t>
            </a:r>
            <a:r>
              <a:rPr lang="en-US" b="1" dirty="0" smtClean="0">
                <a:solidFill>
                  <a:srgbClr val="7030A0"/>
                </a:solidFill>
              </a:rPr>
              <a:t>V                  </a:t>
            </a:r>
            <a:r>
              <a:rPr lang="ru-RU" b="1" dirty="0" smtClean="0">
                <a:solidFill>
                  <a:srgbClr val="7030A0"/>
                </a:solidFill>
              </a:rPr>
              <a:t>     </a:t>
            </a:r>
            <a:r>
              <a:rPr lang="en-US" b="1" dirty="0" smtClean="0">
                <a:solidFill>
                  <a:srgbClr val="7030A0"/>
                </a:solidFill>
              </a:rPr>
              <a:t>V</a:t>
            </a:r>
            <a:endParaRPr lang="ru-RU" b="1" dirty="0" smtClean="0">
              <a:solidFill>
                <a:srgbClr val="7030A0"/>
              </a:solidFill>
            </a:endParaRPr>
          </a:p>
        </p:txBody>
      </p:sp>
      <p:sp>
        <p:nvSpPr>
          <p:cNvPr id="6" name="Овал 5"/>
          <p:cNvSpPr/>
          <p:nvPr/>
        </p:nvSpPr>
        <p:spPr>
          <a:xfrm>
            <a:off x="6500813" y="4214813"/>
            <a:ext cx="1643062" cy="164306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8" name="Прямая со стрелкой 7"/>
          <p:cNvCxnSpPr>
            <a:stCxn id="6" idx="1"/>
          </p:cNvCxnSpPr>
          <p:nvPr/>
        </p:nvCxnSpPr>
        <p:spPr>
          <a:xfrm rot="5400000" flipH="1" flipV="1">
            <a:off x="6715125" y="3741738"/>
            <a:ext cx="741363" cy="687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6" idx="6"/>
          </p:cNvCxnSpPr>
          <p:nvPr/>
        </p:nvCxnSpPr>
        <p:spPr>
          <a:xfrm>
            <a:off x="8143875" y="5037138"/>
            <a:ext cx="1588" cy="9636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6" idx="4"/>
            <a:endCxn id="6" idx="4"/>
          </p:cNvCxnSpPr>
          <p:nvPr/>
        </p:nvCxnSpPr>
        <p:spPr>
          <a:xfrm rot="5400000">
            <a:off x="7323138" y="5857875"/>
            <a:ext cx="15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6" idx="4"/>
          </p:cNvCxnSpPr>
          <p:nvPr/>
        </p:nvCxnSpPr>
        <p:spPr>
          <a:xfrm rot="5400000">
            <a:off x="6697663" y="5233987"/>
            <a:ext cx="1588" cy="12493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7143750" y="3357563"/>
            <a:ext cx="285750"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5857875" y="5572125"/>
            <a:ext cx="285750"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8215313" y="5572125"/>
            <a:ext cx="285750"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6"/>
          </p:cNvCxnSpPr>
          <p:nvPr/>
        </p:nvCxnSpPr>
        <p:spPr>
          <a:xfrm flipH="1">
            <a:off x="7500938" y="5037138"/>
            <a:ext cx="642937" cy="349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8286750" y="5072063"/>
            <a:ext cx="214313"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32480" t="15501" r="1772" b="21039"/>
          <a:stretch>
            <a:fillRect/>
          </a:stretch>
        </p:blipFill>
        <p:spPr bwMode="auto">
          <a:xfrm>
            <a:off x="323528" y="260648"/>
            <a:ext cx="8568952" cy="626469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51520" y="908720"/>
          <a:ext cx="8712968" cy="5764190"/>
        </p:xfrm>
        <a:graphic>
          <a:graphicData uri="http://schemas.openxmlformats.org/drawingml/2006/table">
            <a:tbl>
              <a:tblPr/>
              <a:tblGrid>
                <a:gridCol w="2308564"/>
                <a:gridCol w="2085154"/>
                <a:gridCol w="2084597"/>
                <a:gridCol w="2234653"/>
              </a:tblGrid>
              <a:tr h="748988">
                <a:tc>
                  <a:txBody>
                    <a:bodyPr/>
                    <a:lstStyle/>
                    <a:p>
                      <a:pPr algn="ctr">
                        <a:lnSpc>
                          <a:spcPct val="115000"/>
                        </a:lnSpc>
                        <a:spcAft>
                          <a:spcPts val="1000"/>
                        </a:spcAft>
                      </a:pPr>
                      <a:r>
                        <a:rPr lang="ru-RU" sz="2400" b="1" dirty="0">
                          <a:latin typeface="Times New Roman"/>
                          <a:ea typeface="Calibri"/>
                          <a:cs typeface="Times New Roman"/>
                        </a:rPr>
                        <a:t>Величина</a:t>
                      </a:r>
                      <a:endParaRPr lang="ru-RU" sz="2400" b="1" dirty="0">
                        <a:latin typeface="Calibri"/>
                        <a:ea typeface="Calibri"/>
                        <a:cs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1000"/>
                        </a:spcAft>
                      </a:pPr>
                      <a:r>
                        <a:rPr lang="ru-RU" sz="2400" b="1" dirty="0">
                          <a:latin typeface="Times New Roman"/>
                          <a:ea typeface="Calibri"/>
                          <a:cs typeface="Times New Roman"/>
                        </a:rPr>
                        <a:t>Обозначение</a:t>
                      </a:r>
                      <a:endParaRPr lang="ru-RU" sz="2400" b="1" dirty="0">
                        <a:latin typeface="Calibri"/>
                        <a:ea typeface="Calibri"/>
                        <a:cs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2400" b="1" dirty="0">
                          <a:latin typeface="Times New Roman"/>
                          <a:ea typeface="Calibri"/>
                          <a:cs typeface="Times New Roman"/>
                        </a:rPr>
                        <a:t>Единица</a:t>
                      </a:r>
                      <a:endParaRPr lang="ru-RU" sz="2400" b="1" dirty="0">
                        <a:latin typeface="Calibri"/>
                        <a:ea typeface="Calibri"/>
                        <a:cs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2400" b="1" dirty="0">
                          <a:latin typeface="Times New Roman"/>
                          <a:ea typeface="Calibri"/>
                          <a:cs typeface="Times New Roman"/>
                        </a:rPr>
                        <a:t>Формула</a:t>
                      </a:r>
                      <a:endParaRPr lang="ru-RU" sz="2400" b="1" dirty="0">
                        <a:latin typeface="Calibri"/>
                        <a:ea typeface="Calibri"/>
                        <a:cs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34182">
                <a:tc>
                  <a:txBody>
                    <a:bodyPr/>
                    <a:lstStyle/>
                    <a:p>
                      <a:pPr algn="ctr">
                        <a:lnSpc>
                          <a:spcPct val="115000"/>
                        </a:lnSpc>
                      </a:pPr>
                      <a:r>
                        <a:rPr lang="ru-RU" sz="2400" b="1" dirty="0" smtClean="0">
                          <a:solidFill>
                            <a:srgbClr val="C00000"/>
                          </a:solidFill>
                          <a:latin typeface="Times New Roman" pitchFamily="18" charset="0"/>
                          <a:cs typeface="Times New Roman" pitchFamily="18" charset="0"/>
                        </a:rPr>
                        <a:t>Период </a:t>
                      </a:r>
                      <a:endParaRPr lang="ru-RU" sz="2400" b="1" dirty="0">
                        <a:latin typeface="Times New Roman" pitchFamily="18" charset="0"/>
                        <a:ea typeface="Times New Roman"/>
                        <a:cs typeface="Times New Roman" pitchFamily="18" charset="0"/>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r>
              <a:tr h="934182">
                <a:tc>
                  <a:txBody>
                    <a:bodyPr/>
                    <a:lstStyle/>
                    <a:p>
                      <a:pPr algn="ctr">
                        <a:lnSpc>
                          <a:spcPct val="115000"/>
                        </a:lnSpc>
                      </a:pPr>
                      <a:r>
                        <a:rPr lang="ru-RU" sz="2400" b="1" dirty="0" smtClean="0">
                          <a:solidFill>
                            <a:srgbClr val="C00000"/>
                          </a:solidFill>
                          <a:latin typeface="Times New Roman" pitchFamily="18" charset="0"/>
                          <a:cs typeface="Times New Roman" pitchFamily="18" charset="0"/>
                        </a:rPr>
                        <a:t>Частота </a:t>
                      </a:r>
                      <a:endParaRPr lang="ru-RU" sz="2400" b="1" dirty="0">
                        <a:latin typeface="Times New Roman" pitchFamily="18" charset="0"/>
                        <a:ea typeface="Times New Roman"/>
                        <a:cs typeface="Times New Roman" pitchFamily="18" charset="0"/>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E8"/>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E8"/>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E8"/>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E8"/>
                    </a:solidFill>
                  </a:tcPr>
                </a:tc>
              </a:tr>
              <a:tr h="934182">
                <a:tc>
                  <a:txBody>
                    <a:bodyPr/>
                    <a:lstStyle/>
                    <a:p>
                      <a:pPr algn="ctr"/>
                      <a:r>
                        <a:rPr lang="ru-RU" sz="2400" b="1" dirty="0" smtClean="0">
                          <a:solidFill>
                            <a:srgbClr val="C00000"/>
                          </a:solidFill>
                          <a:latin typeface="Times New Roman" pitchFamily="18" charset="0"/>
                          <a:cs typeface="Times New Roman" pitchFamily="18" charset="0"/>
                        </a:rPr>
                        <a:t>Линейная  скорость</a:t>
                      </a:r>
                      <a:endParaRPr lang="ru-RU" sz="2400" b="1" dirty="0">
                        <a:solidFill>
                          <a:srgbClr val="C00000"/>
                        </a:solidFill>
                        <a:latin typeface="Times New Roman" pitchFamily="18" charset="0"/>
                        <a:cs typeface="Times New Roman" pitchFamily="18" charset="0"/>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r>
              <a:tr h="129174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400" b="1" dirty="0" smtClean="0">
                          <a:solidFill>
                            <a:srgbClr val="C00000"/>
                          </a:solidFill>
                          <a:latin typeface="Times New Roman" pitchFamily="18" charset="0"/>
                          <a:cs typeface="Times New Roman" pitchFamily="18" charset="0"/>
                        </a:rPr>
                        <a:t>Угловая  скорость</a:t>
                      </a:r>
                    </a:p>
                    <a:p>
                      <a:pPr algn="ctr">
                        <a:lnSpc>
                          <a:spcPct val="115000"/>
                        </a:lnSpc>
                      </a:pPr>
                      <a:endParaRPr lang="ru-RU" sz="2400" b="1" dirty="0">
                        <a:latin typeface="Times New Roman" pitchFamily="18" charset="0"/>
                        <a:ea typeface="Times New Roman"/>
                        <a:cs typeface="Times New Roman" pitchFamily="18" charset="0"/>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E8"/>
                    </a:solidFill>
                  </a:tcPr>
                </a:tc>
                <a:tc>
                  <a:txBody>
                    <a:bodyPr/>
                    <a:lstStyle/>
                    <a:p>
                      <a:pPr algn="l">
                        <a:lnSpc>
                          <a:spcPct val="115000"/>
                        </a:lnSpc>
                      </a:pPr>
                      <a:endParaRPr lang="ru-RU" sz="700" dirty="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E8"/>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E8"/>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E8"/>
                    </a:solidFill>
                  </a:tcPr>
                </a:tc>
              </a:tr>
              <a:tr h="87907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400" b="1" dirty="0" smtClean="0">
                          <a:solidFill>
                            <a:srgbClr val="C00000"/>
                          </a:solidFill>
                          <a:latin typeface="Times New Roman" pitchFamily="18" charset="0"/>
                          <a:cs typeface="Times New Roman" pitchFamily="18" charset="0"/>
                        </a:rPr>
                        <a:t>Ускорение</a:t>
                      </a:r>
                    </a:p>
                    <a:p>
                      <a:pPr algn="ctr">
                        <a:lnSpc>
                          <a:spcPct val="115000"/>
                        </a:lnSpc>
                      </a:pPr>
                      <a:endParaRPr lang="ru-RU" sz="2400" b="1" dirty="0">
                        <a:latin typeface="Times New Roman" pitchFamily="18" charset="0"/>
                        <a:ea typeface="Times New Roman"/>
                        <a:cs typeface="Times New Roman" pitchFamily="18" charset="0"/>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c>
                  <a:txBody>
                    <a:bodyPr/>
                    <a:lstStyle/>
                    <a:p>
                      <a:pPr algn="l">
                        <a:lnSpc>
                          <a:spcPct val="115000"/>
                        </a:lnSpc>
                      </a:pPr>
                      <a:endParaRPr lang="ru-RU" sz="700" dirty="0">
                        <a:latin typeface="Calibri"/>
                        <a:ea typeface="Times New Roman"/>
                      </a:endParaRPr>
                    </a:p>
                  </a:txBody>
                  <a:tcPr marL="57811" marR="57811" marT="27384" marB="273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0CD"/>
                    </a:solidFill>
                  </a:tcPr>
                </a:tc>
              </a:tr>
            </a:tbl>
          </a:graphicData>
        </a:graphic>
      </p:graphicFrame>
      <p:sp>
        <p:nvSpPr>
          <p:cNvPr id="6" name="Заголовок 1"/>
          <p:cNvSpPr txBox="1">
            <a:spLocks/>
          </p:cNvSpPr>
          <p:nvPr/>
        </p:nvSpPr>
        <p:spPr>
          <a:xfrm>
            <a:off x="251520" y="0"/>
            <a:ext cx="8686800" cy="838200"/>
          </a:xfrm>
          <a:prstGeom prst="rect">
            <a:avLst/>
          </a:prstGeom>
          <a:solidFill>
            <a:srgbClr val="FFFF00"/>
          </a:solidFill>
          <a:ln>
            <a:solidFill>
              <a:srgbClr val="FFFF0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smtClean="0">
                <a:ln>
                  <a:noFill/>
                </a:ln>
                <a:solidFill>
                  <a:srgbClr val="FF0000"/>
                </a:solidFill>
                <a:effectLst>
                  <a:reflection blurRad="12700" stA="48000" endA="300" endPos="55000" dir="5400000" sy="-90000" algn="bl" rotWithShape="0"/>
                </a:effectLst>
                <a:uLnTx/>
                <a:uFillTx/>
                <a:latin typeface="+mj-lt"/>
                <a:ea typeface="+mj-ea"/>
                <a:cs typeface="+mj-cs"/>
              </a:rPr>
              <a:t>ХАРАКТЕРИСТИКИ    ДВИЖЕНИЯ</a:t>
            </a:r>
            <a:endPar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Заголовок 1"/>
          <p:cNvSpPr>
            <a:spLocks noGrp="1"/>
          </p:cNvSpPr>
          <p:nvPr>
            <p:ph type="title"/>
          </p:nvPr>
        </p:nvSpPr>
        <p:spPr>
          <a:xfrm>
            <a:off x="251520" y="0"/>
            <a:ext cx="8686800" cy="838200"/>
          </a:xfrm>
          <a:solidFill>
            <a:srgbClr val="FFFF00"/>
          </a:solidFill>
          <a:ln>
            <a:solidFill>
              <a:srgbClr val="FFFF00"/>
            </a:solidFill>
          </a:ln>
        </p:spPr>
        <p:txBody>
          <a:bodyPr/>
          <a:lstStyle/>
          <a:p>
            <a:pPr algn="ctr"/>
            <a:r>
              <a:rPr lang="ru-RU" b="1" dirty="0" smtClean="0">
                <a:solidFill>
                  <a:srgbClr val="FF0000"/>
                </a:solidFill>
              </a:rPr>
              <a:t>ХАРАКТЕРИСТИКИ    ДВИЖЕНИЯ</a:t>
            </a:r>
          </a:p>
        </p:txBody>
      </p:sp>
      <p:graphicFrame>
        <p:nvGraphicFramePr>
          <p:cNvPr id="4" name="Содержимое 3"/>
          <p:cNvGraphicFramePr>
            <a:graphicFrameLocks noGrp="1"/>
          </p:cNvGraphicFramePr>
          <p:nvPr>
            <p:ph idx="1"/>
          </p:nvPr>
        </p:nvGraphicFramePr>
        <p:xfrm>
          <a:off x="179512" y="1052738"/>
          <a:ext cx="8812089" cy="5642819"/>
        </p:xfrm>
        <a:graphic>
          <a:graphicData uri="http://schemas.openxmlformats.org/drawingml/2006/table">
            <a:tbl>
              <a:tblPr firstRow="1" bandRow="1">
                <a:tableStyleId>{5C22544A-7EE6-4342-B048-85BDC9FD1C3A}</a:tableStyleId>
              </a:tblPr>
              <a:tblGrid>
                <a:gridCol w="3013907"/>
                <a:gridCol w="1168745"/>
                <a:gridCol w="1680071"/>
                <a:gridCol w="2949366"/>
              </a:tblGrid>
              <a:tr h="519734">
                <a:tc>
                  <a:txBody>
                    <a:bodyPr/>
                    <a:lstStyle/>
                    <a:p>
                      <a:pPr algn="ctr"/>
                      <a:r>
                        <a:rPr lang="ru-RU" sz="2800" i="1" dirty="0" smtClean="0">
                          <a:solidFill>
                            <a:schemeClr val="tx1"/>
                          </a:solidFill>
                        </a:rPr>
                        <a:t>Величина</a:t>
                      </a:r>
                      <a:endParaRPr lang="ru-RU" sz="2800" i="1" dirty="0">
                        <a:solidFill>
                          <a:schemeClr val="tx1"/>
                        </a:solidFill>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2400" dirty="0" smtClean="0">
                          <a:solidFill>
                            <a:schemeClr val="tx1"/>
                          </a:solidFill>
                        </a:rPr>
                        <a:t>Обозн</a:t>
                      </a:r>
                      <a:endParaRPr lang="ru-RU" sz="2400" dirty="0">
                        <a:solidFill>
                          <a:schemeClr val="tx1"/>
                        </a:solidFill>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2400" i="1" dirty="0" smtClean="0">
                          <a:solidFill>
                            <a:schemeClr val="tx1"/>
                          </a:solidFill>
                        </a:rPr>
                        <a:t>Единица</a:t>
                      </a:r>
                      <a:endParaRPr lang="ru-RU" sz="2400" i="1" dirty="0">
                        <a:solidFill>
                          <a:schemeClr val="tx1"/>
                        </a:solidFill>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2800" i="1" dirty="0" smtClean="0">
                          <a:solidFill>
                            <a:schemeClr val="tx1"/>
                          </a:solidFill>
                        </a:rPr>
                        <a:t>Формула</a:t>
                      </a:r>
                      <a:endParaRPr lang="ru-RU" sz="2800" i="1" dirty="0">
                        <a:solidFill>
                          <a:schemeClr val="tx1"/>
                        </a:solidFill>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167141">
                <a:tc>
                  <a:txBody>
                    <a:bodyPr/>
                    <a:lstStyle/>
                    <a:p>
                      <a:r>
                        <a:rPr lang="ru-RU" sz="2400" b="1" dirty="0" smtClean="0">
                          <a:solidFill>
                            <a:srgbClr val="C00000"/>
                          </a:solidFill>
                          <a:latin typeface="Times New Roman" pitchFamily="18" charset="0"/>
                          <a:cs typeface="Times New Roman" pitchFamily="18" charset="0"/>
                        </a:rPr>
                        <a:t>Период </a:t>
                      </a:r>
                      <a:r>
                        <a:rPr lang="ru-RU" sz="2400" b="1" i="1" dirty="0" smtClean="0">
                          <a:solidFill>
                            <a:schemeClr val="tx1"/>
                          </a:solidFill>
                          <a:latin typeface="Times New Roman" pitchFamily="18" charset="0"/>
                          <a:cs typeface="Times New Roman" pitchFamily="18" charset="0"/>
                        </a:rPr>
                        <a:t>- время совершения </a:t>
                      </a:r>
                      <a:r>
                        <a:rPr lang="ru-RU" sz="2400" b="1" i="1" baseline="0" dirty="0" smtClean="0">
                          <a:solidFill>
                            <a:schemeClr val="tx1"/>
                          </a:solidFill>
                          <a:latin typeface="Times New Roman" pitchFamily="18" charset="0"/>
                          <a:cs typeface="Times New Roman" pitchFamily="18" charset="0"/>
                        </a:rPr>
                        <a:t> </a:t>
                      </a:r>
                      <a:r>
                        <a:rPr lang="ru-RU" sz="2400" b="1" i="1" dirty="0" smtClean="0">
                          <a:solidFill>
                            <a:schemeClr val="tx1"/>
                          </a:solidFill>
                          <a:latin typeface="Times New Roman" pitchFamily="18" charset="0"/>
                          <a:cs typeface="Times New Roman" pitchFamily="18" charset="0"/>
                        </a:rPr>
                        <a:t>одного оборота</a:t>
                      </a:r>
                      <a:endParaRPr lang="ru-RU" sz="2400" b="1" dirty="0">
                        <a:solidFill>
                          <a:srgbClr val="C0000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000" b="1" dirty="0" smtClean="0">
                        <a:latin typeface="Times New Roman" pitchFamily="18" charset="0"/>
                        <a:cs typeface="Times New Roman" pitchFamily="18" charset="0"/>
                      </a:endParaRPr>
                    </a:p>
                    <a:p>
                      <a:pPr algn="ctr"/>
                      <a:r>
                        <a:rPr lang="ru-RU" sz="2000" b="1" dirty="0" smtClean="0">
                          <a:solidFill>
                            <a:srgbClr val="002060"/>
                          </a:solidFill>
                          <a:latin typeface="Times New Roman" pitchFamily="18" charset="0"/>
                          <a:cs typeface="Times New Roman" pitchFamily="18" charset="0"/>
                        </a:rPr>
                        <a:t>Т</a:t>
                      </a:r>
                      <a:endParaRPr lang="ru-RU" sz="2000" b="1" dirty="0">
                        <a:solidFill>
                          <a:srgbClr val="00206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c</a:t>
                      </a:r>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7855">
                <a:tc>
                  <a:txBody>
                    <a:bodyPr/>
                    <a:lstStyle/>
                    <a:p>
                      <a:r>
                        <a:rPr lang="ru-RU" sz="2400" b="1" dirty="0" smtClean="0">
                          <a:solidFill>
                            <a:srgbClr val="C00000"/>
                          </a:solidFill>
                          <a:latin typeface="Times New Roman" pitchFamily="18" charset="0"/>
                          <a:cs typeface="Times New Roman" pitchFamily="18" charset="0"/>
                        </a:rPr>
                        <a:t>Частота </a:t>
                      </a:r>
                      <a:r>
                        <a:rPr lang="ru-RU" sz="2400" b="1" i="1" dirty="0" smtClean="0">
                          <a:solidFill>
                            <a:schemeClr val="tx1"/>
                          </a:solidFill>
                          <a:latin typeface="Times New Roman" pitchFamily="18" charset="0"/>
                          <a:cs typeface="Times New Roman" pitchFamily="18" charset="0"/>
                        </a:rPr>
                        <a:t>- количество оборотов</a:t>
                      </a:r>
                      <a:r>
                        <a:rPr lang="ru-RU" sz="2400" b="1" i="1" baseline="0" dirty="0" smtClean="0">
                          <a:solidFill>
                            <a:schemeClr val="tx1"/>
                          </a:solidFill>
                          <a:latin typeface="Times New Roman" pitchFamily="18" charset="0"/>
                          <a:cs typeface="Times New Roman" pitchFamily="18" charset="0"/>
                        </a:rPr>
                        <a:t> в единицу времени</a:t>
                      </a:r>
                      <a:endParaRPr lang="ru-RU" sz="2400" b="1" dirty="0">
                        <a:solidFill>
                          <a:srgbClr val="C0000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000" b="1" dirty="0" smtClean="0">
                        <a:latin typeface="Times New Roman" pitchFamily="18" charset="0"/>
                        <a:cs typeface="Times New Roman" pitchFamily="18" charset="0"/>
                      </a:endParaRPr>
                    </a:p>
                    <a:p>
                      <a:pPr algn="ctr"/>
                      <a:r>
                        <a:rPr lang="ru-RU" sz="2000" b="1" dirty="0" err="1" smtClean="0">
                          <a:solidFill>
                            <a:srgbClr val="002060"/>
                          </a:solidFill>
                          <a:latin typeface="Times New Roman" pitchFamily="18" charset="0"/>
                          <a:cs typeface="Times New Roman" pitchFamily="18" charset="0"/>
                        </a:rPr>
                        <a:t>ν</a:t>
                      </a:r>
                      <a:endParaRPr lang="ru-RU" sz="2000" b="1" dirty="0">
                        <a:solidFill>
                          <a:srgbClr val="00206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b="1" dirty="0" smtClean="0">
                        <a:latin typeface="Times New Roman" pitchFamily="18" charset="0"/>
                        <a:cs typeface="Times New Roman" pitchFamily="18" charset="0"/>
                      </a:endParaRPr>
                    </a:p>
                    <a:p>
                      <a:pPr algn="ctr"/>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295">
                <a:tc>
                  <a:txBody>
                    <a:bodyPr/>
                    <a:lstStyle/>
                    <a:p>
                      <a:pPr algn="ctr"/>
                      <a:r>
                        <a:rPr lang="ru-RU" sz="2400" b="1" dirty="0" smtClean="0">
                          <a:solidFill>
                            <a:srgbClr val="C00000"/>
                          </a:solidFill>
                          <a:latin typeface="Times New Roman" pitchFamily="18" charset="0"/>
                          <a:cs typeface="Times New Roman" pitchFamily="18" charset="0"/>
                        </a:rPr>
                        <a:t>Линейная  скорость</a:t>
                      </a:r>
                      <a:endParaRPr lang="ru-RU" sz="2400" b="1" dirty="0">
                        <a:solidFill>
                          <a:srgbClr val="C0000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2060"/>
                          </a:solidFill>
                          <a:latin typeface="Times New Roman" pitchFamily="18" charset="0"/>
                          <a:cs typeface="Times New Roman" pitchFamily="18" charset="0"/>
                        </a:rPr>
                        <a:t>V</a:t>
                      </a:r>
                      <a:endParaRPr lang="ru-RU" sz="2000" b="1" dirty="0">
                        <a:solidFill>
                          <a:srgbClr val="00206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latin typeface="Times New Roman" pitchFamily="18" charset="0"/>
                          <a:cs typeface="Times New Roman" pitchFamily="18" charset="0"/>
                        </a:rPr>
                        <a:t>м/с</a:t>
                      </a:r>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295">
                <a:tc>
                  <a:txBody>
                    <a:bodyPr/>
                    <a:lstStyle/>
                    <a:p>
                      <a:pPr algn="ctr"/>
                      <a:r>
                        <a:rPr lang="ru-RU" sz="2400" b="1" dirty="0" smtClean="0">
                          <a:solidFill>
                            <a:srgbClr val="C00000"/>
                          </a:solidFill>
                          <a:latin typeface="Times New Roman" pitchFamily="18" charset="0"/>
                          <a:cs typeface="Times New Roman" pitchFamily="18" charset="0"/>
                        </a:rPr>
                        <a:t>Угловая  скорость</a:t>
                      </a:r>
                      <a:endParaRPr lang="ru-RU" sz="2400" b="1" dirty="0">
                        <a:solidFill>
                          <a:srgbClr val="C0000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b="1" dirty="0" smtClean="0">
                          <a:solidFill>
                            <a:srgbClr val="002060"/>
                          </a:solidFill>
                          <a:latin typeface="Times New Roman" pitchFamily="18" charset="0"/>
                          <a:cs typeface="Times New Roman" pitchFamily="18" charset="0"/>
                        </a:rPr>
                        <a:t>ω</a:t>
                      </a:r>
                      <a:endParaRPr lang="ru-RU" sz="2000" b="1" dirty="0">
                        <a:solidFill>
                          <a:srgbClr val="00206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latin typeface="Times New Roman" pitchFamily="18" charset="0"/>
                          <a:cs typeface="Times New Roman" pitchFamily="18" charset="0"/>
                        </a:rPr>
                        <a:t> рад/с</a:t>
                      </a:r>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295">
                <a:tc>
                  <a:txBody>
                    <a:bodyPr/>
                    <a:lstStyle/>
                    <a:p>
                      <a:pPr algn="ctr"/>
                      <a:r>
                        <a:rPr lang="ru-RU" sz="2400" b="1" dirty="0" smtClean="0">
                          <a:solidFill>
                            <a:srgbClr val="C00000"/>
                          </a:solidFill>
                          <a:latin typeface="Times New Roman" pitchFamily="18" charset="0"/>
                          <a:cs typeface="Times New Roman" pitchFamily="18" charset="0"/>
                        </a:rPr>
                        <a:t>Ускорение</a:t>
                      </a:r>
                      <a:endParaRPr lang="ru-RU" sz="2400" b="1" dirty="0">
                        <a:solidFill>
                          <a:srgbClr val="C0000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2060"/>
                          </a:solidFill>
                          <a:latin typeface="Times New Roman" pitchFamily="18" charset="0"/>
                          <a:cs typeface="Times New Roman" pitchFamily="18" charset="0"/>
                        </a:rPr>
                        <a:t>a</a:t>
                      </a:r>
                      <a:endParaRPr lang="ru-RU" sz="2000" b="1" dirty="0">
                        <a:solidFill>
                          <a:srgbClr val="002060"/>
                        </a:solidFill>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latin typeface="Times New Roman" pitchFamily="18" charset="0"/>
                          <a:cs typeface="Times New Roman" pitchFamily="18" charset="0"/>
                        </a:rPr>
                        <a:t>м/с²</a:t>
                      </a:r>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2000" b="1" dirty="0">
                        <a:latin typeface="Times New Roman" pitchFamily="18" charset="0"/>
                        <a:cs typeface="Times New Roman" pitchFamily="18" charset="0"/>
                      </a:endParaRPr>
                    </a:p>
                  </a:txBody>
                  <a:tcPr marL="96520" marR="965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26" name="Object 2"/>
          <p:cNvGraphicFramePr>
            <a:graphicFrameLocks noChangeAspect="1"/>
          </p:cNvGraphicFramePr>
          <p:nvPr/>
        </p:nvGraphicFramePr>
        <p:xfrm>
          <a:off x="5214938" y="3286125"/>
          <a:ext cx="515937" cy="485775"/>
        </p:xfrm>
        <a:graphic>
          <a:graphicData uri="http://schemas.openxmlformats.org/presentationml/2006/ole">
            <p:oleObj spid="_x0000_s1050" name="Equation" r:id="rId3" imgW="215713" imgH="203024" progId="Equation.3">
              <p:embed/>
            </p:oleObj>
          </a:graphicData>
        </a:graphic>
      </p:graphicFrame>
      <p:graphicFrame>
        <p:nvGraphicFramePr>
          <p:cNvPr id="1027" name="Object 3"/>
          <p:cNvGraphicFramePr>
            <a:graphicFrameLocks noChangeAspect="1"/>
          </p:cNvGraphicFramePr>
          <p:nvPr/>
        </p:nvGraphicFramePr>
        <p:xfrm>
          <a:off x="6156176" y="1844824"/>
          <a:ext cx="804862" cy="712787"/>
        </p:xfrm>
        <a:graphic>
          <a:graphicData uri="http://schemas.openxmlformats.org/presentationml/2006/ole">
            <p:oleObj spid="_x0000_s1051" name="Equation" r:id="rId4" imgW="444307" imgH="393529" progId="Equation.3">
              <p:embed/>
            </p:oleObj>
          </a:graphicData>
        </a:graphic>
      </p:graphicFrame>
      <p:graphicFrame>
        <p:nvGraphicFramePr>
          <p:cNvPr id="1028" name="Object 4"/>
          <p:cNvGraphicFramePr>
            <a:graphicFrameLocks noChangeAspect="1"/>
          </p:cNvGraphicFramePr>
          <p:nvPr/>
        </p:nvGraphicFramePr>
        <p:xfrm>
          <a:off x="7740352" y="1916832"/>
          <a:ext cx="834166" cy="808214"/>
        </p:xfrm>
        <a:graphic>
          <a:graphicData uri="http://schemas.openxmlformats.org/presentationml/2006/ole">
            <p:oleObj spid="_x0000_s1052" name="Equation" r:id="rId5" imgW="406048" imgH="393359" progId="Equation.3">
              <p:embed/>
            </p:oleObj>
          </a:graphicData>
        </a:graphic>
      </p:graphicFrame>
      <p:graphicFrame>
        <p:nvGraphicFramePr>
          <p:cNvPr id="1029" name="Object 5"/>
          <p:cNvGraphicFramePr>
            <a:graphicFrameLocks noChangeAspect="1"/>
          </p:cNvGraphicFramePr>
          <p:nvPr/>
        </p:nvGraphicFramePr>
        <p:xfrm>
          <a:off x="6215063" y="2970213"/>
          <a:ext cx="857250" cy="781050"/>
        </p:xfrm>
        <a:graphic>
          <a:graphicData uri="http://schemas.openxmlformats.org/presentationml/2006/ole">
            <p:oleObj spid="_x0000_s1053" name="Equation" r:id="rId6" imgW="431613" imgH="393529" progId="Equation.3">
              <p:embed/>
            </p:oleObj>
          </a:graphicData>
        </a:graphic>
      </p:graphicFrame>
      <p:graphicFrame>
        <p:nvGraphicFramePr>
          <p:cNvPr id="1030" name="Object 6"/>
          <p:cNvGraphicFramePr>
            <a:graphicFrameLocks noChangeAspect="1"/>
          </p:cNvGraphicFramePr>
          <p:nvPr/>
        </p:nvGraphicFramePr>
        <p:xfrm>
          <a:off x="7429500" y="2987675"/>
          <a:ext cx="823913" cy="798513"/>
        </p:xfrm>
        <a:graphic>
          <a:graphicData uri="http://schemas.openxmlformats.org/presentationml/2006/ole">
            <p:oleObj spid="_x0000_s1054" name="Equation" r:id="rId7" imgW="406048" imgH="393359" progId="Equation.3">
              <p:embed/>
            </p:oleObj>
          </a:graphicData>
        </a:graphic>
      </p:graphicFrame>
      <p:graphicFrame>
        <p:nvGraphicFramePr>
          <p:cNvPr id="1031" name="Object 7"/>
          <p:cNvGraphicFramePr>
            <a:graphicFrameLocks noChangeAspect="1"/>
          </p:cNvGraphicFramePr>
          <p:nvPr/>
        </p:nvGraphicFramePr>
        <p:xfrm>
          <a:off x="6660232" y="4077072"/>
          <a:ext cx="1143000" cy="787400"/>
        </p:xfrm>
        <a:graphic>
          <a:graphicData uri="http://schemas.openxmlformats.org/presentationml/2006/ole">
            <p:oleObj spid="_x0000_s1055" name="Equation" r:id="rId8" imgW="571252" imgH="393529" progId="Equation.3">
              <p:embed/>
            </p:oleObj>
          </a:graphicData>
        </a:graphic>
      </p:graphicFrame>
      <p:graphicFrame>
        <p:nvGraphicFramePr>
          <p:cNvPr id="1032" name="Object 8"/>
          <p:cNvGraphicFramePr>
            <a:graphicFrameLocks noChangeAspect="1"/>
          </p:cNvGraphicFramePr>
          <p:nvPr/>
        </p:nvGraphicFramePr>
        <p:xfrm>
          <a:off x="6300192" y="4797152"/>
          <a:ext cx="2241550" cy="965200"/>
        </p:xfrm>
        <a:graphic>
          <a:graphicData uri="http://schemas.openxmlformats.org/presentationml/2006/ole">
            <p:oleObj spid="_x0000_s1056" name="Equation" r:id="rId9" imgW="914400" imgH="393700" progId="Equation.3">
              <p:embed/>
            </p:oleObj>
          </a:graphicData>
        </a:graphic>
      </p:graphicFrame>
      <p:graphicFrame>
        <p:nvGraphicFramePr>
          <p:cNvPr id="1033" name="Object 9"/>
          <p:cNvGraphicFramePr>
            <a:graphicFrameLocks noChangeAspect="1"/>
          </p:cNvGraphicFramePr>
          <p:nvPr/>
        </p:nvGraphicFramePr>
        <p:xfrm>
          <a:off x="6948264" y="5805264"/>
          <a:ext cx="950912" cy="847725"/>
        </p:xfrm>
        <a:graphic>
          <a:graphicData uri="http://schemas.openxmlformats.org/presentationml/2006/ole">
            <p:oleObj spid="_x0000_s1057" name="Equation" r:id="rId10" imgW="469900" imgH="4191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57200" y="1554163"/>
            <a:ext cx="8686800" cy="4525962"/>
          </a:xfrm>
        </p:spPr>
        <p:txBody>
          <a:bodyPr rtlCol="0">
            <a:normAutofit fontScale="85000" lnSpcReduction="20000"/>
          </a:bodyPr>
          <a:lstStyle/>
          <a:p>
            <a:pPr fontAlgn="auto">
              <a:spcAft>
                <a:spcPts val="0"/>
              </a:spcAft>
              <a:buFont typeface="Arial" pitchFamily="34" charset="0"/>
              <a:buChar char="•"/>
              <a:defRPr/>
            </a:pPr>
            <a:r>
              <a:rPr lang="ru-RU" dirty="0" smtClean="0"/>
              <a:t>1. Как направлен вектор скорости?</a:t>
            </a:r>
          </a:p>
          <a:p>
            <a:pPr fontAlgn="auto">
              <a:spcAft>
                <a:spcPts val="0"/>
              </a:spcAft>
              <a:buFont typeface="Arial" pitchFamily="34" charset="0"/>
              <a:buChar char="•"/>
              <a:defRPr/>
            </a:pPr>
            <a:r>
              <a:rPr lang="ru-RU" dirty="0" smtClean="0"/>
              <a:t>2. Как направлен вектор ускорения?</a:t>
            </a:r>
          </a:p>
          <a:p>
            <a:pPr fontAlgn="auto">
              <a:spcAft>
                <a:spcPts val="0"/>
              </a:spcAft>
              <a:buFont typeface="Arial" pitchFamily="34" charset="0"/>
              <a:buChar char="•"/>
              <a:defRPr/>
            </a:pPr>
            <a:r>
              <a:rPr lang="ru-RU" dirty="0" smtClean="0"/>
              <a:t>3. Какой угол между скоростью и ускорением?</a:t>
            </a:r>
          </a:p>
          <a:p>
            <a:pPr fontAlgn="auto">
              <a:spcAft>
                <a:spcPts val="0"/>
              </a:spcAft>
              <a:buFont typeface="Arial" pitchFamily="34" charset="0"/>
              <a:buChar char="•"/>
              <a:defRPr/>
            </a:pPr>
            <a:r>
              <a:rPr lang="ru-RU" dirty="0" smtClean="0"/>
              <a:t>4. По какой формуле рассчитывается ускорение?</a:t>
            </a:r>
          </a:p>
          <a:p>
            <a:pPr fontAlgn="auto">
              <a:spcAft>
                <a:spcPts val="0"/>
              </a:spcAft>
              <a:buFont typeface="Arial" pitchFamily="34" charset="0"/>
              <a:buChar char="•"/>
              <a:defRPr/>
            </a:pPr>
            <a:r>
              <a:rPr lang="ru-RU" dirty="0" smtClean="0"/>
              <a:t>5. Какие параметры описывают движение?</a:t>
            </a:r>
          </a:p>
          <a:p>
            <a:pPr fontAlgn="auto">
              <a:spcAft>
                <a:spcPts val="0"/>
              </a:spcAft>
              <a:buFont typeface="Arial" pitchFamily="34" charset="0"/>
              <a:buChar char="•"/>
              <a:defRPr/>
            </a:pPr>
            <a:r>
              <a:rPr lang="ru-RU" dirty="0" smtClean="0"/>
              <a:t>6. Что называется периодом?</a:t>
            </a:r>
          </a:p>
          <a:p>
            <a:pPr fontAlgn="auto">
              <a:spcAft>
                <a:spcPts val="0"/>
              </a:spcAft>
              <a:buFont typeface="Arial" pitchFamily="34" charset="0"/>
              <a:buChar char="•"/>
              <a:defRPr/>
            </a:pPr>
            <a:r>
              <a:rPr lang="ru-RU" dirty="0" smtClean="0"/>
              <a:t>7. Что называется частотой?</a:t>
            </a:r>
          </a:p>
          <a:p>
            <a:pPr fontAlgn="auto">
              <a:spcAft>
                <a:spcPts val="0"/>
              </a:spcAft>
              <a:buFont typeface="Arial" pitchFamily="34" charset="0"/>
              <a:buChar char="•"/>
              <a:defRPr/>
            </a:pPr>
            <a:r>
              <a:rPr lang="ru-RU" dirty="0" smtClean="0"/>
              <a:t>8. В каких единицах измеряется угловая скорость?</a:t>
            </a:r>
          </a:p>
          <a:p>
            <a:pPr fontAlgn="auto">
              <a:spcAft>
                <a:spcPts val="0"/>
              </a:spcAft>
              <a:buFont typeface="Arial" pitchFamily="34" charset="0"/>
              <a:buChar char="•"/>
              <a:defRPr/>
            </a:pPr>
            <a:r>
              <a:rPr lang="ru-RU" dirty="0" smtClean="0"/>
              <a:t>9. Чему равно перемещение тела за период?</a:t>
            </a:r>
          </a:p>
          <a:p>
            <a:pPr fontAlgn="auto">
              <a:spcAft>
                <a:spcPts val="0"/>
              </a:spcAft>
              <a:buFont typeface="Arial" pitchFamily="34" charset="0"/>
              <a:buChar char="•"/>
              <a:defRPr/>
            </a:pPr>
            <a:r>
              <a:rPr lang="ru-RU" dirty="0" smtClean="0"/>
              <a:t>10. Как изменится ускорение, если радиус   увеличить в 2 раза?</a:t>
            </a:r>
            <a:endParaRPr lang="ru-RU" dirty="0"/>
          </a:p>
        </p:txBody>
      </p:sp>
      <p:sp>
        <p:nvSpPr>
          <p:cNvPr id="4" name="Заголовок 1"/>
          <p:cNvSpPr txBox="1">
            <a:spLocks/>
          </p:cNvSpPr>
          <p:nvPr/>
        </p:nvSpPr>
        <p:spPr>
          <a:xfrm>
            <a:off x="1835696" y="476672"/>
            <a:ext cx="4392488" cy="838200"/>
          </a:xfrm>
          <a:prstGeom prst="rect">
            <a:avLst/>
          </a:prstGeom>
          <a:solidFill>
            <a:srgbClr val="FFFF00"/>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ВОПРОСЫ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309015"/>
            <a:ext cx="8624927" cy="55489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251520" y="0"/>
            <a:ext cx="8686800" cy="838200"/>
          </a:xfrm>
          <a:prstGeom prst="rect">
            <a:avLst/>
          </a:prstGeom>
          <a:solidFill>
            <a:srgbClr val="FFFF00"/>
          </a:solidFill>
          <a:ln>
            <a:solidFill>
              <a:srgbClr val="FFFF0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Домашнее задание</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endParaRPr>
          </a:p>
        </p:txBody>
      </p:sp>
    </p:spTree>
    <p:extLst>
      <p:ext uri="{BB962C8B-B14F-4D97-AF65-F5344CB8AC3E}">
        <p14:creationId xmlns="" xmlns:p14="http://schemas.microsoft.com/office/powerpoint/2010/main" val="2790477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57200" y="0"/>
            <a:ext cx="8229600" cy="857250"/>
          </a:xfrm>
          <a:solidFill>
            <a:srgbClr val="FFFF00"/>
          </a:solidFill>
        </p:spPr>
        <p:txBody>
          <a:bodyPr/>
          <a:lstStyle/>
          <a:p>
            <a:pPr algn="ctr"/>
            <a:r>
              <a:rPr lang="ru-RU" b="1" dirty="0" smtClean="0">
                <a:solidFill>
                  <a:srgbClr val="FF0000"/>
                </a:solidFill>
              </a:rPr>
              <a:t>ВЫПОЛНИТЬ    ТЕСТ</a:t>
            </a:r>
          </a:p>
        </p:txBody>
      </p:sp>
      <p:graphicFrame>
        <p:nvGraphicFramePr>
          <p:cNvPr id="4" name="Содержимое 3"/>
          <p:cNvGraphicFramePr>
            <a:graphicFrameLocks noGrp="1"/>
          </p:cNvGraphicFramePr>
          <p:nvPr>
            <p:ph idx="1"/>
          </p:nvPr>
        </p:nvGraphicFramePr>
        <p:xfrm>
          <a:off x="179512" y="857250"/>
          <a:ext cx="8784976" cy="5740102"/>
        </p:xfrm>
        <a:graphic>
          <a:graphicData uri="http://schemas.openxmlformats.org/drawingml/2006/table">
            <a:tbl>
              <a:tblPr firstRow="1" bandRow="1">
                <a:tableStyleId>{7DF18680-E054-41AD-8BC1-D1AEF772440D}</a:tableStyleId>
              </a:tblPr>
              <a:tblGrid>
                <a:gridCol w="4535864"/>
                <a:gridCol w="4249112"/>
              </a:tblGrid>
              <a:tr h="421096">
                <a:tc>
                  <a:txBody>
                    <a:bodyPr/>
                    <a:lstStyle/>
                    <a:p>
                      <a:pPr algn="ctr"/>
                      <a:r>
                        <a:rPr lang="ru-RU" dirty="0" smtClean="0"/>
                        <a:t>ВАРИАНТ  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ВАРИАНТ   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373">
                <a:tc>
                  <a:txBody>
                    <a:bodyPr/>
                    <a:lstStyle/>
                    <a:p>
                      <a:r>
                        <a:rPr lang="ru-RU" b="1" dirty="0" smtClean="0"/>
                        <a:t>1.</a:t>
                      </a:r>
                      <a:r>
                        <a:rPr lang="ru-RU" sz="1800" kern="1200" dirty="0" smtClean="0">
                          <a:solidFill>
                            <a:schemeClr val="dk1"/>
                          </a:solidFill>
                          <a:latin typeface="+mn-lt"/>
                          <a:ea typeface="+mn-ea"/>
                          <a:cs typeface="+mn-cs"/>
                        </a:rPr>
                        <a:t> </a:t>
                      </a:r>
                      <a:r>
                        <a:rPr lang="ru-RU" sz="2000" kern="1200" dirty="0" smtClean="0">
                          <a:solidFill>
                            <a:schemeClr val="dk1"/>
                          </a:solidFill>
                          <a:latin typeface="+mn-lt"/>
                          <a:ea typeface="+mn-ea"/>
                          <a:cs typeface="+mn-cs"/>
                        </a:rPr>
                        <a:t>Тело движется равномерно по окружности в направлении часовой стрелке. Как направлен вектор ускорения при таком движении? </a:t>
                      </a:r>
                      <a:endParaRPr lang="ru-RU" sz="1800" kern="1200" dirty="0" smtClean="0">
                        <a:solidFill>
                          <a:schemeClr val="dk1"/>
                        </a:solidFill>
                        <a:latin typeface="+mn-lt"/>
                        <a:ea typeface="+mn-ea"/>
                        <a:cs typeface="+mn-cs"/>
                      </a:endParaRPr>
                    </a:p>
                    <a:p>
                      <a:r>
                        <a:rPr lang="ru-RU" sz="1800" kern="1200" dirty="0" smtClean="0">
                          <a:solidFill>
                            <a:schemeClr val="dk1"/>
                          </a:solidFill>
                          <a:latin typeface="+mn-lt"/>
                          <a:ea typeface="+mn-ea"/>
                          <a:cs typeface="+mn-cs"/>
                        </a:rPr>
                        <a:t>а) 1 </a:t>
                      </a:r>
                      <a:br>
                        <a:rPr lang="ru-RU" sz="1800" kern="1200" dirty="0" smtClean="0">
                          <a:solidFill>
                            <a:schemeClr val="dk1"/>
                          </a:solidFill>
                          <a:latin typeface="+mn-lt"/>
                          <a:ea typeface="+mn-ea"/>
                          <a:cs typeface="+mn-cs"/>
                        </a:rPr>
                      </a:br>
                      <a:r>
                        <a:rPr lang="ru-RU" sz="1800" kern="1200" dirty="0" smtClean="0">
                          <a:solidFill>
                            <a:schemeClr val="dk1"/>
                          </a:solidFill>
                          <a:latin typeface="+mn-lt"/>
                          <a:ea typeface="+mn-ea"/>
                          <a:cs typeface="+mn-cs"/>
                        </a:rPr>
                        <a:t>б) 2 </a:t>
                      </a:r>
                      <a:br>
                        <a:rPr lang="ru-RU" sz="1800" kern="1200" dirty="0" smtClean="0">
                          <a:solidFill>
                            <a:schemeClr val="dk1"/>
                          </a:solidFill>
                          <a:latin typeface="+mn-lt"/>
                          <a:ea typeface="+mn-ea"/>
                          <a:cs typeface="+mn-cs"/>
                        </a:rPr>
                      </a:br>
                      <a:r>
                        <a:rPr lang="ru-RU" sz="1800" kern="1200" dirty="0" smtClean="0">
                          <a:solidFill>
                            <a:schemeClr val="dk1"/>
                          </a:solidFill>
                          <a:latin typeface="+mn-lt"/>
                          <a:ea typeface="+mn-ea"/>
                          <a:cs typeface="+mn-cs"/>
                        </a:rPr>
                        <a:t>в) 3 </a:t>
                      </a:r>
                      <a:br>
                        <a:rPr lang="ru-RU" sz="1800" kern="1200" dirty="0" smtClean="0">
                          <a:solidFill>
                            <a:schemeClr val="dk1"/>
                          </a:solidFill>
                          <a:latin typeface="+mn-lt"/>
                          <a:ea typeface="+mn-ea"/>
                          <a:cs typeface="+mn-cs"/>
                        </a:rPr>
                      </a:br>
                      <a:r>
                        <a:rPr lang="ru-RU" sz="1800" kern="1200" dirty="0" smtClean="0">
                          <a:solidFill>
                            <a:schemeClr val="dk1"/>
                          </a:solidFill>
                          <a:latin typeface="+mn-lt"/>
                          <a:ea typeface="+mn-ea"/>
                          <a:cs typeface="+mn-cs"/>
                        </a:rPr>
                        <a:t>г) 4  </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t>1</a:t>
                      </a:r>
                      <a:r>
                        <a:rPr lang="ru-RU" sz="2000" b="1" dirty="0" smtClean="0"/>
                        <a:t>.</a:t>
                      </a:r>
                      <a:r>
                        <a:rPr lang="ru-RU" sz="2000" kern="1200" dirty="0" smtClean="0">
                          <a:solidFill>
                            <a:schemeClr val="dk1"/>
                          </a:solidFill>
                          <a:latin typeface="+mn-lt"/>
                          <a:ea typeface="+mn-ea"/>
                          <a:cs typeface="+mn-cs"/>
                        </a:rPr>
                        <a:t> Тело движется равномерно по окружности в направлении против часовой стрелки. Как направлен вектор ускорения при таком движении? </a:t>
                      </a:r>
                      <a:endParaRPr lang="ru-RU" sz="1800" kern="1200" dirty="0" smtClean="0">
                        <a:solidFill>
                          <a:schemeClr val="dk1"/>
                        </a:solidFill>
                        <a:latin typeface="+mn-lt"/>
                        <a:ea typeface="+mn-ea"/>
                        <a:cs typeface="+mn-cs"/>
                      </a:endParaRPr>
                    </a:p>
                    <a:p>
                      <a:r>
                        <a:rPr lang="ru-RU" sz="1800" kern="1200" dirty="0" smtClean="0">
                          <a:solidFill>
                            <a:schemeClr val="dk1"/>
                          </a:solidFill>
                          <a:latin typeface="+mn-lt"/>
                          <a:ea typeface="+mn-ea"/>
                          <a:cs typeface="+mn-cs"/>
                        </a:rPr>
                        <a:t>а) 1 </a:t>
                      </a:r>
                      <a:br>
                        <a:rPr lang="ru-RU" sz="1800" kern="1200" dirty="0" smtClean="0">
                          <a:solidFill>
                            <a:schemeClr val="dk1"/>
                          </a:solidFill>
                          <a:latin typeface="+mn-lt"/>
                          <a:ea typeface="+mn-ea"/>
                          <a:cs typeface="+mn-cs"/>
                        </a:rPr>
                      </a:br>
                      <a:r>
                        <a:rPr lang="ru-RU" sz="1800" kern="1200" dirty="0" smtClean="0">
                          <a:solidFill>
                            <a:schemeClr val="dk1"/>
                          </a:solidFill>
                          <a:latin typeface="+mn-lt"/>
                          <a:ea typeface="+mn-ea"/>
                          <a:cs typeface="+mn-cs"/>
                        </a:rPr>
                        <a:t>б) 2</a:t>
                      </a:r>
                      <a:br>
                        <a:rPr lang="ru-RU" sz="1800" kern="1200" dirty="0" smtClean="0">
                          <a:solidFill>
                            <a:schemeClr val="dk1"/>
                          </a:solidFill>
                          <a:latin typeface="+mn-lt"/>
                          <a:ea typeface="+mn-ea"/>
                          <a:cs typeface="+mn-cs"/>
                        </a:rPr>
                      </a:br>
                      <a:r>
                        <a:rPr lang="ru-RU" sz="1800" kern="1200" dirty="0" smtClean="0">
                          <a:solidFill>
                            <a:schemeClr val="dk1"/>
                          </a:solidFill>
                          <a:latin typeface="+mn-lt"/>
                          <a:ea typeface="+mn-ea"/>
                          <a:cs typeface="+mn-cs"/>
                        </a:rPr>
                        <a:t>в) 3</a:t>
                      </a:r>
                      <a:br>
                        <a:rPr lang="ru-RU" sz="1800" kern="1200" dirty="0" smtClean="0">
                          <a:solidFill>
                            <a:schemeClr val="dk1"/>
                          </a:solidFill>
                          <a:latin typeface="+mn-lt"/>
                          <a:ea typeface="+mn-ea"/>
                          <a:cs typeface="+mn-cs"/>
                        </a:rPr>
                      </a:br>
                      <a:r>
                        <a:rPr lang="ru-RU" sz="1800" kern="1200" dirty="0" smtClean="0">
                          <a:solidFill>
                            <a:schemeClr val="dk1"/>
                          </a:solidFill>
                          <a:latin typeface="+mn-lt"/>
                          <a:ea typeface="+mn-ea"/>
                          <a:cs typeface="+mn-cs"/>
                        </a:rPr>
                        <a:t>г) 4  </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5633">
                <a:tc>
                  <a:txBody>
                    <a:bodyPr/>
                    <a:lstStyle/>
                    <a:p>
                      <a:r>
                        <a:rPr lang="ru-RU" b="1" dirty="0" smtClean="0"/>
                        <a:t>2</a:t>
                      </a:r>
                      <a:r>
                        <a:rPr lang="ru-RU" sz="2000" b="1" dirty="0" smtClean="0"/>
                        <a:t>.</a:t>
                      </a:r>
                      <a:r>
                        <a:rPr lang="ru-RU" sz="2000" b="1" kern="1200" dirty="0" smtClean="0">
                          <a:solidFill>
                            <a:schemeClr val="dk1"/>
                          </a:solidFill>
                          <a:latin typeface="+mn-lt"/>
                          <a:ea typeface="+mn-ea"/>
                          <a:cs typeface="+mn-cs"/>
                        </a:rPr>
                        <a:t> </a:t>
                      </a:r>
                      <a:r>
                        <a:rPr lang="ru-RU" sz="2000" kern="1200" dirty="0" smtClean="0">
                          <a:solidFill>
                            <a:schemeClr val="dk1"/>
                          </a:solidFill>
                          <a:latin typeface="+mn-lt"/>
                          <a:ea typeface="+mn-ea"/>
                          <a:cs typeface="+mn-cs"/>
                        </a:rPr>
                        <a:t>Автомобиль движется на повороте по круговой траектории радиусом 50 м с постоянной по модулю скоростью 10 м/с. Каково ускорение автомобиля? </a:t>
                      </a:r>
                    </a:p>
                    <a:p>
                      <a:r>
                        <a:rPr lang="ru-RU" sz="2000" kern="1200" dirty="0" smtClean="0">
                          <a:solidFill>
                            <a:schemeClr val="dk1"/>
                          </a:solidFill>
                          <a:latin typeface="+mn-lt"/>
                          <a:ea typeface="+mn-ea"/>
                          <a:cs typeface="+mn-cs"/>
                        </a:rPr>
                        <a:t>а) 1 м/с</a:t>
                      </a:r>
                      <a:r>
                        <a:rPr lang="ru-RU" sz="2000" kern="1200" dirty="0" smtClean="0">
                          <a:solidFill>
                            <a:schemeClr val="dk1"/>
                          </a:solidFill>
                          <a:latin typeface="Times New Roman"/>
                          <a:ea typeface="+mn-ea"/>
                          <a:cs typeface="Times New Roman"/>
                        </a:rPr>
                        <a:t>²</a:t>
                      </a:r>
                      <a:r>
                        <a:rPr lang="ru-RU" sz="2000" kern="1200" dirty="0" smtClean="0">
                          <a:solidFill>
                            <a:schemeClr val="dk1"/>
                          </a:solidFill>
                          <a:latin typeface="+mn-lt"/>
                          <a:ea typeface="+mn-ea"/>
                          <a:cs typeface="+mn-cs"/>
                        </a:rPr>
                        <a:t> </a:t>
                      </a:r>
                      <a:r>
                        <a:rPr lang="ru-RU" sz="2000" kern="1200" baseline="0" dirty="0" smtClean="0">
                          <a:solidFill>
                            <a:schemeClr val="dk1"/>
                          </a:solidFill>
                          <a:latin typeface="+mn-lt"/>
                          <a:ea typeface="+mn-ea"/>
                          <a:cs typeface="+mn-cs"/>
                        </a:rPr>
                        <a:t>   </a:t>
                      </a:r>
                      <a:r>
                        <a:rPr lang="ru-RU" sz="2000" kern="1200" dirty="0" smtClean="0">
                          <a:solidFill>
                            <a:schemeClr val="dk1"/>
                          </a:solidFill>
                          <a:latin typeface="+mn-lt"/>
                          <a:ea typeface="+mn-ea"/>
                          <a:cs typeface="+mn-cs"/>
                        </a:rPr>
                        <a:t>б) 2 м/с</a:t>
                      </a:r>
                      <a:r>
                        <a:rPr lang="ru-RU" sz="2000" kern="1200" dirty="0" smtClean="0">
                          <a:solidFill>
                            <a:schemeClr val="dk1"/>
                          </a:solidFill>
                          <a:latin typeface="Times New Roman"/>
                          <a:ea typeface="+mn-ea"/>
                          <a:cs typeface="Times New Roman"/>
                        </a:rPr>
                        <a:t>²</a:t>
                      </a:r>
                      <a:r>
                        <a:rPr lang="ru-RU" sz="2000" kern="1200" dirty="0" smtClean="0">
                          <a:solidFill>
                            <a:schemeClr val="dk1"/>
                          </a:solidFill>
                          <a:latin typeface="+mn-lt"/>
                          <a:ea typeface="+mn-ea"/>
                          <a:cs typeface="+mn-cs"/>
                        </a:rPr>
                        <a:t> </a:t>
                      </a:r>
                      <a:r>
                        <a:rPr lang="ru-RU" sz="2000" kern="1200" baseline="0" dirty="0" smtClean="0">
                          <a:solidFill>
                            <a:schemeClr val="dk1"/>
                          </a:solidFill>
                          <a:latin typeface="+mn-lt"/>
                          <a:ea typeface="+mn-ea"/>
                          <a:cs typeface="+mn-cs"/>
                        </a:rPr>
                        <a:t>    </a:t>
                      </a:r>
                      <a:r>
                        <a:rPr lang="ru-RU" sz="2000" kern="1200" dirty="0" smtClean="0">
                          <a:solidFill>
                            <a:schemeClr val="dk1"/>
                          </a:solidFill>
                          <a:latin typeface="+mn-lt"/>
                          <a:ea typeface="+mn-ea"/>
                          <a:cs typeface="+mn-cs"/>
                        </a:rPr>
                        <a:t>в) 5 м/с</a:t>
                      </a:r>
                      <a:r>
                        <a:rPr lang="ru-RU" sz="2000" kern="1200" dirty="0" smtClean="0">
                          <a:solidFill>
                            <a:schemeClr val="dk1"/>
                          </a:solidFill>
                          <a:latin typeface="Times New Roman"/>
                          <a:ea typeface="+mn-ea"/>
                          <a:cs typeface="Times New Roman"/>
                        </a:rPr>
                        <a:t>²</a:t>
                      </a:r>
                      <a:r>
                        <a:rPr lang="ru-RU" sz="2000" kern="1200" dirty="0" smtClean="0">
                          <a:solidFill>
                            <a:schemeClr val="dk1"/>
                          </a:solidFill>
                          <a:latin typeface="+mn-lt"/>
                          <a:ea typeface="+mn-ea"/>
                          <a:cs typeface="+mn-cs"/>
                        </a:rPr>
                        <a:t> </a:t>
                      </a:r>
                      <a:r>
                        <a:rPr lang="ru-RU" sz="2000" kern="1200" baseline="0" dirty="0" smtClean="0">
                          <a:solidFill>
                            <a:schemeClr val="dk1"/>
                          </a:solidFill>
                          <a:latin typeface="+mn-lt"/>
                          <a:ea typeface="+mn-ea"/>
                          <a:cs typeface="+mn-cs"/>
                        </a:rPr>
                        <a:t>     </a:t>
                      </a:r>
                      <a:r>
                        <a:rPr lang="ru-RU" sz="2000" kern="1200" dirty="0" smtClean="0">
                          <a:solidFill>
                            <a:schemeClr val="dk1"/>
                          </a:solidFill>
                          <a:latin typeface="+mn-lt"/>
                          <a:ea typeface="+mn-ea"/>
                          <a:cs typeface="+mn-cs"/>
                        </a:rPr>
                        <a:t>г) 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t>2.</a:t>
                      </a:r>
                      <a:r>
                        <a:rPr lang="ru-RU" sz="1800" kern="1200" dirty="0" smtClean="0">
                          <a:solidFill>
                            <a:schemeClr val="dk1"/>
                          </a:solidFill>
                          <a:latin typeface="+mn-lt"/>
                          <a:ea typeface="+mn-ea"/>
                          <a:cs typeface="+mn-cs"/>
                        </a:rPr>
                        <a:t> </a:t>
                      </a:r>
                      <a:r>
                        <a:rPr lang="ru-RU" sz="2000" kern="1200" dirty="0" smtClean="0">
                          <a:solidFill>
                            <a:schemeClr val="dk1"/>
                          </a:solidFill>
                          <a:latin typeface="+mn-lt"/>
                          <a:ea typeface="+mn-ea"/>
                          <a:cs typeface="+mn-cs"/>
                        </a:rPr>
                        <a:t>Скорость крайних точек точильного круга радиусом 10 см равна 60 м/с. Чему равно их центростремительное ускорение?</a:t>
                      </a:r>
                    </a:p>
                    <a:p>
                      <a:r>
                        <a:rPr lang="ru-RU" sz="2000" kern="1200" dirty="0" smtClean="0">
                          <a:solidFill>
                            <a:schemeClr val="dk1"/>
                          </a:solidFill>
                          <a:latin typeface="+mn-lt"/>
                          <a:ea typeface="+mn-ea"/>
                          <a:cs typeface="+mn-cs"/>
                        </a:rPr>
                        <a:t>а) 6 м/с</a:t>
                      </a:r>
                      <a:r>
                        <a:rPr lang="ru-RU" sz="2000" kern="1200" dirty="0" smtClean="0">
                          <a:solidFill>
                            <a:schemeClr val="dk1"/>
                          </a:solidFill>
                          <a:latin typeface="Times New Roman"/>
                          <a:ea typeface="+mn-ea"/>
                          <a:cs typeface="Times New Roman"/>
                        </a:rPr>
                        <a:t>²</a:t>
                      </a:r>
                      <a:r>
                        <a:rPr lang="ru-RU" sz="2000" kern="1200" dirty="0" smtClean="0">
                          <a:solidFill>
                            <a:schemeClr val="dk1"/>
                          </a:solidFill>
                          <a:latin typeface="+mn-lt"/>
                          <a:ea typeface="+mn-ea"/>
                          <a:cs typeface="+mn-cs"/>
                        </a:rPr>
                        <a:t>; </a:t>
                      </a:r>
                      <a:r>
                        <a:rPr lang="ru-RU" sz="2000" kern="1200" baseline="0" dirty="0" smtClean="0">
                          <a:solidFill>
                            <a:schemeClr val="dk1"/>
                          </a:solidFill>
                          <a:latin typeface="+mn-lt"/>
                          <a:ea typeface="+mn-ea"/>
                          <a:cs typeface="+mn-cs"/>
                        </a:rPr>
                        <a:t>               </a:t>
                      </a:r>
                      <a:r>
                        <a:rPr lang="ru-RU" sz="2000" kern="1200" dirty="0" smtClean="0">
                          <a:solidFill>
                            <a:schemeClr val="dk1"/>
                          </a:solidFill>
                          <a:latin typeface="+mn-lt"/>
                          <a:ea typeface="+mn-ea"/>
                          <a:cs typeface="+mn-cs"/>
                        </a:rPr>
                        <a:t>б) 360 м/с</a:t>
                      </a:r>
                      <a:r>
                        <a:rPr lang="ru-RU" sz="2000" kern="1200" dirty="0" smtClean="0">
                          <a:solidFill>
                            <a:schemeClr val="dk1"/>
                          </a:solidFill>
                          <a:latin typeface="Times New Roman"/>
                          <a:ea typeface="+mn-ea"/>
                          <a:cs typeface="Times New Roman"/>
                        </a:rPr>
                        <a:t>²</a:t>
                      </a:r>
                      <a:r>
                        <a:rPr lang="ru-RU" sz="2000" kern="1200" dirty="0" smtClean="0">
                          <a:solidFill>
                            <a:schemeClr val="dk1"/>
                          </a:solidFill>
                          <a:latin typeface="+mn-lt"/>
                          <a:ea typeface="+mn-ea"/>
                          <a:cs typeface="+mn-cs"/>
                        </a:rPr>
                        <a:t>; </a:t>
                      </a:r>
                      <a:br>
                        <a:rPr lang="ru-RU" sz="2000"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в) 3600 м/с</a:t>
                      </a:r>
                      <a:r>
                        <a:rPr lang="ru-RU" sz="2000" kern="1200" dirty="0" smtClean="0">
                          <a:solidFill>
                            <a:schemeClr val="dk1"/>
                          </a:solidFill>
                          <a:latin typeface="Times New Roman"/>
                          <a:ea typeface="+mn-ea"/>
                          <a:cs typeface="Times New Roman"/>
                        </a:rPr>
                        <a:t>²</a:t>
                      </a:r>
                      <a:r>
                        <a:rPr lang="ru-RU" sz="2000" kern="1200" dirty="0" smtClean="0">
                          <a:solidFill>
                            <a:schemeClr val="dk1"/>
                          </a:solidFill>
                          <a:latin typeface="+mn-lt"/>
                          <a:ea typeface="+mn-ea"/>
                          <a:cs typeface="+mn-cs"/>
                        </a:rPr>
                        <a:t>; </a:t>
                      </a:r>
                      <a:r>
                        <a:rPr lang="ru-RU" sz="2000" kern="1200" baseline="0" dirty="0" smtClean="0">
                          <a:solidFill>
                            <a:schemeClr val="dk1"/>
                          </a:solidFill>
                          <a:latin typeface="+mn-lt"/>
                          <a:ea typeface="+mn-ea"/>
                          <a:cs typeface="+mn-cs"/>
                        </a:rPr>
                        <a:t>         </a:t>
                      </a:r>
                      <a:r>
                        <a:rPr lang="ru-RU" sz="2000" kern="1200" dirty="0" smtClean="0">
                          <a:solidFill>
                            <a:schemeClr val="dk1"/>
                          </a:solidFill>
                          <a:latin typeface="+mn-lt"/>
                          <a:ea typeface="+mn-ea"/>
                          <a:cs typeface="+mn-cs"/>
                        </a:rPr>
                        <a:t>г) 36000 м/с</a:t>
                      </a:r>
                      <a:r>
                        <a:rPr lang="ru-RU" sz="2000" kern="1200" dirty="0" smtClean="0">
                          <a:solidFill>
                            <a:schemeClr val="dk1"/>
                          </a:solidFill>
                          <a:latin typeface="Times New Roman"/>
                          <a:ea typeface="+mn-ea"/>
                          <a:cs typeface="Times New Roman"/>
                        </a:rPr>
                        <a:t>²</a:t>
                      </a:r>
                      <a:r>
                        <a:rPr lang="ru-RU" sz="2000" kern="120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3808" name="Рисунок 4" descr="http://festival.1september.ru/articles/312898/img4.JPG"/>
          <p:cNvPicPr>
            <a:picLocks noChangeAspect="1" noChangeArrowheads="1"/>
          </p:cNvPicPr>
          <p:nvPr/>
        </p:nvPicPr>
        <p:blipFill>
          <a:blip r:embed="rId2" cstate="print"/>
          <a:srcRect/>
          <a:stretch>
            <a:fillRect/>
          </a:stretch>
        </p:blipFill>
        <p:spPr bwMode="auto">
          <a:xfrm>
            <a:off x="2714625" y="2643188"/>
            <a:ext cx="1357313" cy="1260475"/>
          </a:xfrm>
          <a:prstGeom prst="rect">
            <a:avLst/>
          </a:prstGeom>
          <a:noFill/>
          <a:ln w="9525">
            <a:noFill/>
            <a:miter lim="800000"/>
            <a:headEnd/>
            <a:tailEnd/>
          </a:ln>
        </p:spPr>
      </p:pic>
      <p:pic>
        <p:nvPicPr>
          <p:cNvPr id="33809" name="Рисунок 5" descr="http://festival.1september.ru/articles/312898/img5.JPG"/>
          <p:cNvPicPr>
            <a:picLocks noChangeAspect="1" noChangeArrowheads="1"/>
          </p:cNvPicPr>
          <p:nvPr/>
        </p:nvPicPr>
        <p:blipFill>
          <a:blip r:embed="rId3" cstate="print"/>
          <a:srcRect/>
          <a:stretch>
            <a:fillRect/>
          </a:stretch>
        </p:blipFill>
        <p:spPr bwMode="auto">
          <a:xfrm>
            <a:off x="6429375" y="2786063"/>
            <a:ext cx="1714500"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0" y="188640"/>
          <a:ext cx="9144000" cy="6429638"/>
        </p:xfrm>
        <a:graphic>
          <a:graphicData uri="http://schemas.openxmlformats.org/drawingml/2006/table">
            <a:tbl>
              <a:tblPr firstRow="1" bandRow="1">
                <a:tableStyleId>{7DF18680-E054-41AD-8BC1-D1AEF772440D}</a:tableStyleId>
              </a:tblPr>
              <a:tblGrid>
                <a:gridCol w="4533580"/>
                <a:gridCol w="4610420"/>
              </a:tblGrid>
              <a:tr h="336882">
                <a:tc>
                  <a:txBody>
                    <a:bodyPr/>
                    <a:lstStyle/>
                    <a:p>
                      <a:pPr algn="ctr"/>
                      <a:r>
                        <a:rPr lang="ru-RU" dirty="0" smtClean="0"/>
                        <a:t>ВАРИАНТ   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ВАРИАНТ</a:t>
                      </a:r>
                      <a:r>
                        <a:rPr lang="ru-RU" baseline="0" dirty="0" smtClean="0"/>
                        <a:t>  </a:t>
                      </a:r>
                      <a:r>
                        <a:rPr lang="ru-RU" dirty="0" smtClean="0"/>
                        <a:t> 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2852">
                <a:tc>
                  <a:txBody>
                    <a:bodyPr/>
                    <a:lstStyle/>
                    <a:p>
                      <a:r>
                        <a:rPr lang="ru-RU" sz="1800" b="1" kern="1200" dirty="0" smtClean="0"/>
                        <a:t>3. </a:t>
                      </a:r>
                      <a:r>
                        <a:rPr lang="ru-RU" sz="1800" kern="1200" dirty="0" smtClean="0"/>
                        <a:t>Тело движется по окружности радиусом 10 м. Период его вращения равен 20с. Чему равна скорость тела?</a:t>
                      </a:r>
                    </a:p>
                    <a:p>
                      <a:r>
                        <a:rPr lang="ru-RU" sz="1800" kern="1200" dirty="0" smtClean="0"/>
                        <a:t>а) 2 м/с ;</a:t>
                      </a:r>
                      <a:r>
                        <a:rPr lang="ru-RU" sz="1800" kern="1200" baseline="0" dirty="0" smtClean="0"/>
                        <a:t> </a:t>
                      </a:r>
                      <a:r>
                        <a:rPr lang="ru-RU" sz="1800" kern="1200" dirty="0" smtClean="0"/>
                        <a:t>б) 3,1 м/с; </a:t>
                      </a:r>
                      <a:r>
                        <a:rPr lang="ru-RU" sz="1800" kern="1200" baseline="0" dirty="0" smtClean="0"/>
                        <a:t>  </a:t>
                      </a:r>
                      <a:r>
                        <a:rPr lang="ru-RU" sz="1800" kern="1200" dirty="0" smtClean="0"/>
                        <a:t>в) 6,2 м/с; г) 200 м/с </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kern="1200" dirty="0" smtClean="0"/>
                        <a:t>3.</a:t>
                      </a:r>
                      <a:r>
                        <a:rPr lang="ru-RU" sz="1800" kern="1200" dirty="0" smtClean="0"/>
                        <a:t> Тело движется по окружности радиусом 5м. Период его вращения равен 10 с. Чему равна скорость тела?</a:t>
                      </a:r>
                    </a:p>
                    <a:p>
                      <a:r>
                        <a:rPr lang="ru-RU" sz="1800" kern="1200" dirty="0" smtClean="0"/>
                        <a:t> а) 2 м/с ;</a:t>
                      </a:r>
                      <a:r>
                        <a:rPr lang="ru-RU" sz="1800" kern="1200" baseline="0" dirty="0" smtClean="0"/>
                        <a:t> </a:t>
                      </a:r>
                      <a:r>
                        <a:rPr lang="ru-RU" sz="1800" kern="1200" dirty="0" smtClean="0"/>
                        <a:t>б) 3,1 м/с; </a:t>
                      </a:r>
                      <a:r>
                        <a:rPr lang="ru-RU" sz="1800" kern="1200" baseline="0" dirty="0" smtClean="0"/>
                        <a:t> </a:t>
                      </a:r>
                      <a:r>
                        <a:rPr lang="ru-RU" sz="1800" kern="1200" dirty="0" smtClean="0"/>
                        <a:t>в) 6,2 м/с; г) 50 м/с</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7528">
                <a:tc>
                  <a:txBody>
                    <a:bodyPr/>
                    <a:lstStyle/>
                    <a:p>
                      <a:r>
                        <a:rPr lang="ru-RU" sz="1800" b="1" kern="1200" dirty="0" smtClean="0"/>
                        <a:t>4.</a:t>
                      </a:r>
                      <a:r>
                        <a:rPr lang="ru-RU" sz="1800" kern="1200" dirty="0" smtClean="0"/>
                        <a:t> Тело движется по окружности радиусом 5м со скоростью 20 м/с. Чему равна частота вращения?</a:t>
                      </a:r>
                    </a:p>
                    <a:p>
                      <a:r>
                        <a:rPr lang="ru-RU" sz="1800" kern="1200" dirty="0" smtClean="0"/>
                        <a:t>а) 200 с   ; б) 4 с    ;в) 0,25 с    ; г) 0,64 с</a:t>
                      </a:r>
                      <a:endParaRPr lang="ru-RU"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kern="1200" dirty="0" smtClean="0"/>
                        <a:t>4.</a:t>
                      </a:r>
                      <a:r>
                        <a:rPr lang="ru-RU" sz="1800" kern="1200" dirty="0" smtClean="0"/>
                        <a:t> Тело движется по окружности радиусом 3м со скоростью 12 м/с. Чему равна частота вращения?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t> а) 200 с</a:t>
                      </a:r>
                      <a:r>
                        <a:rPr lang="ru-RU" sz="1800" kern="1200" baseline="0" dirty="0" smtClean="0"/>
                        <a:t>  </a:t>
                      </a:r>
                      <a:r>
                        <a:rPr lang="ru-RU" sz="1800" kern="1200" dirty="0" smtClean="0"/>
                        <a:t> ;б) 4 с  ; в) 0,25 с   ;</a:t>
                      </a:r>
                      <a:r>
                        <a:rPr lang="ru-RU" sz="1800" kern="1200" baseline="0" dirty="0" smtClean="0"/>
                        <a:t> </a:t>
                      </a:r>
                      <a:r>
                        <a:rPr lang="ru-RU" sz="1800" kern="1200" dirty="0" smtClean="0"/>
                        <a:t>г) 0,64 с</a:t>
                      </a:r>
                      <a:endParaRPr lang="ru-RU"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3498">
                <a:tc>
                  <a:txBody>
                    <a:bodyPr/>
                    <a:lstStyle/>
                    <a:p>
                      <a:r>
                        <a:rPr lang="ru-RU" sz="1800" b="1" kern="1200" dirty="0" smtClean="0"/>
                        <a:t>5.</a:t>
                      </a:r>
                      <a:r>
                        <a:rPr lang="ru-RU" sz="1800" kern="1200" dirty="0" smtClean="0"/>
                        <a:t> Автомобиль движется с постоянной по модулю скоростью по траектории. В какой из указанных точек траектории центростремительное ускорение минимально?</a:t>
                      </a:r>
                    </a:p>
                    <a:p>
                      <a:r>
                        <a:rPr lang="ru-RU" sz="1800" kern="1200" dirty="0" smtClean="0"/>
                        <a:t>а) 1; </a:t>
                      </a:r>
                      <a:br>
                        <a:rPr lang="ru-RU" sz="1800" kern="1200" dirty="0" smtClean="0"/>
                      </a:br>
                      <a:r>
                        <a:rPr lang="ru-RU" sz="1800" kern="1200" dirty="0" smtClean="0"/>
                        <a:t>б) 2; </a:t>
                      </a:r>
                      <a:br>
                        <a:rPr lang="ru-RU" sz="1800" kern="1200" dirty="0" smtClean="0"/>
                      </a:br>
                      <a:r>
                        <a:rPr lang="ru-RU" sz="1800" kern="1200" dirty="0" smtClean="0"/>
                        <a:t>в) 3</a:t>
                      </a:r>
                      <a:br>
                        <a:rPr lang="ru-RU" sz="1800" kern="1200" dirty="0" smtClean="0"/>
                      </a:br>
                      <a:r>
                        <a:rPr lang="ru-RU" sz="1800" kern="1200" dirty="0" smtClean="0"/>
                        <a:t>г) во всех точках одинаково.  </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1" kern="1200" dirty="0" smtClean="0"/>
                        <a:t>5.</a:t>
                      </a:r>
                      <a:r>
                        <a:rPr lang="ru-RU" sz="1800" kern="1200" dirty="0" smtClean="0"/>
                        <a:t> Автомобиль движется с постоянной по модулю скоростью по траектории. В какой из указанных точек траектории центростремительное ускорение максимально?</a:t>
                      </a:r>
                    </a:p>
                    <a:p>
                      <a:r>
                        <a:rPr lang="ru-RU" sz="1800" kern="1200" dirty="0" smtClean="0"/>
                        <a:t>а) 1; </a:t>
                      </a:r>
                      <a:br>
                        <a:rPr lang="ru-RU" sz="1800" kern="1200" dirty="0" smtClean="0"/>
                      </a:br>
                      <a:r>
                        <a:rPr lang="ru-RU" sz="1800" kern="1200" dirty="0" smtClean="0"/>
                        <a:t>б) 2; </a:t>
                      </a:r>
                      <a:br>
                        <a:rPr lang="ru-RU" sz="1800" kern="1200" dirty="0" smtClean="0"/>
                      </a:br>
                      <a:r>
                        <a:rPr lang="ru-RU" sz="1800" kern="1200" dirty="0" smtClean="0"/>
                        <a:t>в) 3</a:t>
                      </a:r>
                      <a:br>
                        <a:rPr lang="ru-RU" sz="1800" kern="1200" dirty="0" smtClean="0"/>
                      </a:br>
                      <a:r>
                        <a:rPr lang="ru-RU" sz="1800" kern="1200" dirty="0" smtClean="0"/>
                        <a:t>г) во всех точках одинаково. </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4834" name="Рисунок 4" descr="http://festival.1september.ru/articles/312898/img6.JPG"/>
          <p:cNvPicPr>
            <a:picLocks noChangeAspect="1" noChangeArrowheads="1"/>
          </p:cNvPicPr>
          <p:nvPr/>
        </p:nvPicPr>
        <p:blipFill>
          <a:blip r:embed="rId2" cstate="print"/>
          <a:srcRect/>
          <a:stretch>
            <a:fillRect/>
          </a:stretch>
        </p:blipFill>
        <p:spPr bwMode="auto">
          <a:xfrm>
            <a:off x="2771800" y="4869160"/>
            <a:ext cx="1785937" cy="1139825"/>
          </a:xfrm>
          <a:prstGeom prst="rect">
            <a:avLst/>
          </a:prstGeom>
          <a:noFill/>
          <a:ln w="9525">
            <a:noFill/>
            <a:miter lim="800000"/>
            <a:headEnd/>
            <a:tailEnd/>
          </a:ln>
        </p:spPr>
      </p:pic>
      <p:pic>
        <p:nvPicPr>
          <p:cNvPr id="34835" name="Рисунок 5" descr="http://festival.1september.ru/articles/312898/img6.JPG"/>
          <p:cNvPicPr>
            <a:picLocks noChangeAspect="1" noChangeArrowheads="1"/>
          </p:cNvPicPr>
          <p:nvPr/>
        </p:nvPicPr>
        <p:blipFill>
          <a:blip r:embed="rId2" cstate="print"/>
          <a:srcRect/>
          <a:stretch>
            <a:fillRect/>
          </a:stretch>
        </p:blipFill>
        <p:spPr bwMode="auto">
          <a:xfrm>
            <a:off x="7092280" y="4941168"/>
            <a:ext cx="1857375" cy="1143000"/>
          </a:xfrm>
          <a:prstGeom prst="rect">
            <a:avLst/>
          </a:prstGeom>
          <a:noFill/>
          <a:ln w="9525">
            <a:noFill/>
            <a:miter lim="800000"/>
            <a:headEnd/>
            <a:tailEnd/>
          </a:ln>
        </p:spPr>
      </p:pic>
      <p:sp>
        <p:nvSpPr>
          <p:cNvPr id="34836" name="TextBox 6"/>
          <p:cNvSpPr txBox="1">
            <a:spLocks noChangeArrowheads="1"/>
          </p:cNvSpPr>
          <p:nvPr/>
        </p:nvSpPr>
        <p:spPr bwMode="auto">
          <a:xfrm>
            <a:off x="3929063" y="3000375"/>
            <a:ext cx="444500" cy="338138"/>
          </a:xfrm>
          <a:prstGeom prst="rect">
            <a:avLst/>
          </a:prstGeom>
          <a:noFill/>
          <a:ln w="9525">
            <a:noFill/>
            <a:miter lim="800000"/>
            <a:headEnd/>
            <a:tailEnd/>
          </a:ln>
        </p:spPr>
        <p:txBody>
          <a:bodyPr wrap="none">
            <a:spAutoFit/>
          </a:bodyPr>
          <a:lstStyle/>
          <a:p>
            <a:r>
              <a:rPr lang="ru-RU" sz="1600">
                <a:latin typeface="Calibri" pitchFamily="34" charset="0"/>
              </a:rPr>
              <a:t>  -1</a:t>
            </a:r>
          </a:p>
        </p:txBody>
      </p:sp>
      <p:sp>
        <p:nvSpPr>
          <p:cNvPr id="34837" name="TextBox 7"/>
          <p:cNvSpPr txBox="1">
            <a:spLocks noChangeArrowheads="1"/>
          </p:cNvSpPr>
          <p:nvPr/>
        </p:nvSpPr>
        <p:spPr bwMode="auto">
          <a:xfrm>
            <a:off x="1000125" y="3000375"/>
            <a:ext cx="444500" cy="338138"/>
          </a:xfrm>
          <a:prstGeom prst="rect">
            <a:avLst/>
          </a:prstGeom>
          <a:noFill/>
          <a:ln w="9525">
            <a:noFill/>
            <a:miter lim="800000"/>
            <a:headEnd/>
            <a:tailEnd/>
          </a:ln>
        </p:spPr>
        <p:txBody>
          <a:bodyPr wrap="none">
            <a:spAutoFit/>
          </a:bodyPr>
          <a:lstStyle/>
          <a:p>
            <a:r>
              <a:rPr lang="ru-RU" sz="1600">
                <a:latin typeface="Calibri" pitchFamily="34" charset="0"/>
              </a:rPr>
              <a:t>  -1</a:t>
            </a:r>
          </a:p>
        </p:txBody>
      </p:sp>
      <p:sp>
        <p:nvSpPr>
          <p:cNvPr id="34838" name="TextBox 8"/>
          <p:cNvSpPr txBox="1">
            <a:spLocks noChangeArrowheads="1"/>
          </p:cNvSpPr>
          <p:nvPr/>
        </p:nvSpPr>
        <p:spPr bwMode="auto">
          <a:xfrm>
            <a:off x="1785938" y="3000375"/>
            <a:ext cx="444500" cy="338138"/>
          </a:xfrm>
          <a:prstGeom prst="rect">
            <a:avLst/>
          </a:prstGeom>
          <a:noFill/>
          <a:ln w="9525">
            <a:noFill/>
            <a:miter lim="800000"/>
            <a:headEnd/>
            <a:tailEnd/>
          </a:ln>
        </p:spPr>
        <p:txBody>
          <a:bodyPr wrap="none">
            <a:spAutoFit/>
          </a:bodyPr>
          <a:lstStyle/>
          <a:p>
            <a:r>
              <a:rPr lang="ru-RU" sz="1600">
                <a:latin typeface="Calibri" pitchFamily="34" charset="0"/>
              </a:rPr>
              <a:t>  -1</a:t>
            </a:r>
          </a:p>
        </p:txBody>
      </p:sp>
      <p:sp>
        <p:nvSpPr>
          <p:cNvPr id="34839" name="TextBox 9"/>
          <p:cNvSpPr txBox="1">
            <a:spLocks noChangeArrowheads="1"/>
          </p:cNvSpPr>
          <p:nvPr/>
        </p:nvSpPr>
        <p:spPr bwMode="auto">
          <a:xfrm>
            <a:off x="2857500" y="3000375"/>
            <a:ext cx="444500" cy="338138"/>
          </a:xfrm>
          <a:prstGeom prst="rect">
            <a:avLst/>
          </a:prstGeom>
          <a:noFill/>
          <a:ln w="9525">
            <a:noFill/>
            <a:miter lim="800000"/>
            <a:headEnd/>
            <a:tailEnd/>
          </a:ln>
        </p:spPr>
        <p:txBody>
          <a:bodyPr wrap="none">
            <a:spAutoFit/>
          </a:bodyPr>
          <a:lstStyle/>
          <a:p>
            <a:r>
              <a:rPr lang="ru-RU" sz="1600">
                <a:latin typeface="Calibri" pitchFamily="34" charset="0"/>
              </a:rPr>
              <a:t>  -1</a:t>
            </a:r>
          </a:p>
        </p:txBody>
      </p:sp>
      <p:sp>
        <p:nvSpPr>
          <p:cNvPr id="34840" name="TextBox 10"/>
          <p:cNvSpPr txBox="1">
            <a:spLocks noChangeArrowheads="1"/>
          </p:cNvSpPr>
          <p:nvPr/>
        </p:nvSpPr>
        <p:spPr bwMode="auto">
          <a:xfrm>
            <a:off x="5286375" y="3000375"/>
            <a:ext cx="444500" cy="338138"/>
          </a:xfrm>
          <a:prstGeom prst="rect">
            <a:avLst/>
          </a:prstGeom>
          <a:noFill/>
          <a:ln w="9525">
            <a:noFill/>
            <a:miter lim="800000"/>
            <a:headEnd/>
            <a:tailEnd/>
          </a:ln>
        </p:spPr>
        <p:txBody>
          <a:bodyPr wrap="none">
            <a:spAutoFit/>
          </a:bodyPr>
          <a:lstStyle/>
          <a:p>
            <a:r>
              <a:rPr lang="ru-RU" sz="1600">
                <a:latin typeface="Calibri" pitchFamily="34" charset="0"/>
              </a:rPr>
              <a:t>  -1</a:t>
            </a:r>
          </a:p>
        </p:txBody>
      </p:sp>
      <p:sp>
        <p:nvSpPr>
          <p:cNvPr id="34841" name="TextBox 11"/>
          <p:cNvSpPr txBox="1">
            <a:spLocks noChangeArrowheads="1"/>
          </p:cNvSpPr>
          <p:nvPr/>
        </p:nvSpPr>
        <p:spPr bwMode="auto">
          <a:xfrm>
            <a:off x="6000750" y="3000375"/>
            <a:ext cx="444500" cy="338138"/>
          </a:xfrm>
          <a:prstGeom prst="rect">
            <a:avLst/>
          </a:prstGeom>
          <a:noFill/>
          <a:ln w="9525">
            <a:noFill/>
            <a:miter lim="800000"/>
            <a:headEnd/>
            <a:tailEnd/>
          </a:ln>
        </p:spPr>
        <p:txBody>
          <a:bodyPr wrap="none">
            <a:spAutoFit/>
          </a:bodyPr>
          <a:lstStyle/>
          <a:p>
            <a:r>
              <a:rPr lang="ru-RU" sz="1600">
                <a:latin typeface="Calibri" pitchFamily="34" charset="0"/>
              </a:rPr>
              <a:t>  -1</a:t>
            </a:r>
          </a:p>
        </p:txBody>
      </p:sp>
      <p:sp>
        <p:nvSpPr>
          <p:cNvPr id="34842" name="TextBox 12"/>
          <p:cNvSpPr txBox="1">
            <a:spLocks noChangeArrowheads="1"/>
          </p:cNvSpPr>
          <p:nvPr/>
        </p:nvSpPr>
        <p:spPr bwMode="auto">
          <a:xfrm>
            <a:off x="7000875" y="3000375"/>
            <a:ext cx="444500" cy="338138"/>
          </a:xfrm>
          <a:prstGeom prst="rect">
            <a:avLst/>
          </a:prstGeom>
          <a:noFill/>
          <a:ln w="9525">
            <a:noFill/>
            <a:miter lim="800000"/>
            <a:headEnd/>
            <a:tailEnd/>
          </a:ln>
        </p:spPr>
        <p:txBody>
          <a:bodyPr wrap="none">
            <a:spAutoFit/>
          </a:bodyPr>
          <a:lstStyle/>
          <a:p>
            <a:r>
              <a:rPr lang="ru-RU" sz="1600">
                <a:latin typeface="Calibri" pitchFamily="34" charset="0"/>
              </a:rPr>
              <a:t>  -1</a:t>
            </a:r>
          </a:p>
        </p:txBody>
      </p:sp>
      <p:sp>
        <p:nvSpPr>
          <p:cNvPr id="34843" name="TextBox 13"/>
          <p:cNvSpPr txBox="1">
            <a:spLocks noChangeArrowheads="1"/>
          </p:cNvSpPr>
          <p:nvPr/>
        </p:nvSpPr>
        <p:spPr bwMode="auto">
          <a:xfrm>
            <a:off x="8001000" y="3000375"/>
            <a:ext cx="444500" cy="338138"/>
          </a:xfrm>
          <a:prstGeom prst="rect">
            <a:avLst/>
          </a:prstGeom>
          <a:noFill/>
          <a:ln w="9525">
            <a:noFill/>
            <a:miter lim="800000"/>
            <a:headEnd/>
            <a:tailEnd/>
          </a:ln>
        </p:spPr>
        <p:txBody>
          <a:bodyPr wrap="none">
            <a:spAutoFit/>
          </a:bodyPr>
          <a:lstStyle/>
          <a:p>
            <a:r>
              <a:rPr lang="ru-RU" sz="1600">
                <a:latin typeface="Calibri" pitchFamily="34" charset="0"/>
              </a:rPr>
              <a:t>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900igr.net/datai/fizika/Dvizhenie-eto-zhizn/0007-013-Prjamolinejnoe.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0"/>
            <a:ext cx="4427985" cy="4221088"/>
          </a:xfrm>
          <a:prstGeom prst="rect">
            <a:avLst/>
          </a:prstGeom>
          <a:noFill/>
          <a:ln>
            <a:noFill/>
          </a:ln>
        </p:spPr>
      </p:pic>
      <p:pic>
        <p:nvPicPr>
          <p:cNvPr id="4" name="Picture 9" descr="a3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3923928" cy="3933056"/>
          </a:xfrm>
          <a:prstGeom prst="rect">
            <a:avLst/>
          </a:prstGeom>
          <a:noFill/>
          <a:extLst/>
        </p:spPr>
      </p:pic>
      <p:pic>
        <p:nvPicPr>
          <p:cNvPr id="5" name="Picture 8" descr="0269"/>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008760"/>
            <a:ext cx="3203848" cy="2849240"/>
          </a:xfrm>
          <a:prstGeom prst="rect">
            <a:avLst/>
          </a:prstGeom>
          <a:noFill/>
          <a:extLst/>
        </p:spPr>
      </p:pic>
      <p:pic>
        <p:nvPicPr>
          <p:cNvPr id="6" name="Picture 50" descr="i (6)"/>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88024" y="4509120"/>
            <a:ext cx="4355976" cy="2348880"/>
          </a:xfrm>
          <a:prstGeom prst="rect">
            <a:avLst/>
          </a:prstGeom>
          <a:noFill/>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flipH="1">
            <a:off x="251520" y="1124744"/>
            <a:ext cx="86409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970213" algn="ctr"/>
              </a:tabLst>
            </a:pPr>
            <a:r>
              <a:rPr kumimoji="0" lang="ru-RU"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Движение тела по окружности или дуге окружности довольно часто встречается в природе и технике. Любое криволинейное движение можно представить приближенно как движение по дугам некоторых окружностей. Можно привести много примеров движений тел, траекторией которых является окружность (движение самолета, описывающего «мертвую петлю», людей на карусели, мотоциклов на поворотах дороги и т. д.). Знакомство с таким движением имеет большое значение.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Заголовок 3"/>
          <p:cNvSpPr txBox="1">
            <a:spLocks/>
          </p:cNvSpPr>
          <p:nvPr/>
        </p:nvSpPr>
        <p:spPr>
          <a:xfrm>
            <a:off x="251520" y="0"/>
            <a:ext cx="8686800" cy="838200"/>
          </a:xfrm>
          <a:prstGeom prst="rect">
            <a:avLst/>
          </a:prstGeom>
          <a:solidFill>
            <a:srgbClr val="FFFF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Актуальность темы изучения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2636912"/>
            <a:ext cx="8686800" cy="2035696"/>
          </a:xfrm>
        </p:spPr>
        <p:txBody>
          <a:bodyPr>
            <a:normAutofit fontScale="90000"/>
          </a:bodyPr>
          <a:lstStyle/>
          <a:p>
            <a:pPr algn="ctr"/>
            <a:r>
              <a:rPr lang="ru-RU" dirty="0" smtClean="0"/>
              <a:t/>
            </a:r>
            <a:br>
              <a:rPr lang="ru-RU" dirty="0" smtClean="0"/>
            </a:br>
            <a:r>
              <a:rPr lang="ru-RU" sz="4400" b="1" dirty="0" smtClean="0">
                <a:latin typeface="Times New Roman" pitchFamily="18" charset="0"/>
                <a:cs typeface="Times New Roman" pitchFamily="18" charset="0"/>
              </a:rPr>
              <a:t>«Равномерное движение точки по окружности»</a:t>
            </a:r>
            <a:r>
              <a:rPr lang="ru-RU" dirty="0" smtClean="0"/>
              <a:t/>
            </a:r>
            <a:br>
              <a:rPr lang="ru-RU" dirty="0" smtClean="0"/>
            </a:br>
            <a:endParaRPr lang="ru-RU" dirty="0"/>
          </a:p>
        </p:txBody>
      </p:sp>
      <p:sp>
        <p:nvSpPr>
          <p:cNvPr id="6" name="Заголовок 3"/>
          <p:cNvSpPr txBox="1">
            <a:spLocks/>
          </p:cNvSpPr>
          <p:nvPr/>
        </p:nvSpPr>
        <p:spPr>
          <a:xfrm>
            <a:off x="2267744" y="476672"/>
            <a:ext cx="4608512" cy="838200"/>
          </a:xfrm>
          <a:prstGeom prst="rect">
            <a:avLst/>
          </a:prstGeom>
          <a:solidFill>
            <a:srgbClr val="FFFF00"/>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Тема урока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3751094"/>
            <a:ext cx="4139952" cy="31069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descr="C:\Users\Mom\Desktop\автогородок\5438447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800" y="836712"/>
            <a:ext cx="6130446" cy="384948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Заголовок 3"/>
          <p:cNvSpPr txBox="1">
            <a:spLocks/>
          </p:cNvSpPr>
          <p:nvPr/>
        </p:nvSpPr>
        <p:spPr>
          <a:xfrm>
            <a:off x="971600" y="0"/>
            <a:ext cx="7092280" cy="838200"/>
          </a:xfrm>
          <a:prstGeom prst="rect">
            <a:avLst/>
          </a:prstGeom>
          <a:solidFill>
            <a:srgbClr val="FFFF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Аварии  на  поворотах  дорог</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2"/>
          <p:cNvSpPr>
            <a:spLocks noGrp="1"/>
          </p:cNvSpPr>
          <p:nvPr>
            <p:ph idx="4294967295"/>
          </p:nvPr>
        </p:nvSpPr>
        <p:spPr>
          <a:xfrm>
            <a:off x="457200" y="1554163"/>
            <a:ext cx="8686800" cy="4525962"/>
          </a:xfrm>
        </p:spPr>
        <p:txBody>
          <a:bodyPr/>
          <a:lstStyle/>
          <a:p>
            <a:endParaRPr lang="ru-RU" dirty="0" smtClean="0"/>
          </a:p>
          <a:p>
            <a:endParaRPr lang="ru-RU" dirty="0" smtClean="0"/>
          </a:p>
          <a:p>
            <a:endParaRPr lang="ru-RU" dirty="0" smtClean="0"/>
          </a:p>
        </p:txBody>
      </p:sp>
      <p:pic>
        <p:nvPicPr>
          <p:cNvPr id="5" name="вращение.avi">
            <a:hlinkClick r:id="" action="ppaction://media"/>
          </p:cNvPr>
          <p:cNvPicPr>
            <a:picLocks noRot="1" noChangeAspect="1"/>
          </p:cNvPicPr>
          <p:nvPr>
            <a:videoFile r:link="rId1"/>
          </p:nvPr>
        </p:nvPicPr>
        <p:blipFill>
          <a:blip r:embed="rId3" cstate="print"/>
          <a:stretch>
            <a:fillRect/>
          </a:stretch>
        </p:blipFill>
        <p:spPr>
          <a:xfrm>
            <a:off x="611560" y="188639"/>
            <a:ext cx="8064896" cy="65985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57200" y="2204863"/>
            <a:ext cx="8219256" cy="3875261"/>
          </a:xfrm>
        </p:spPr>
        <p:txBody>
          <a:bodyPr/>
          <a:lstStyle/>
          <a:p>
            <a:pPr>
              <a:buNone/>
            </a:pPr>
            <a:r>
              <a:rPr lang="en-US" b="1" dirty="0" smtClean="0">
                <a:latin typeface="Times New Roman" pitchFamily="18" charset="0"/>
                <a:cs typeface="Times New Roman" pitchFamily="18" charset="0"/>
              </a:rPr>
              <a:t>m</a:t>
            </a:r>
            <a:r>
              <a:rPr lang="ru-RU"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 = </a:t>
            </a:r>
            <a:r>
              <a:rPr lang="en-US" b="1" dirty="0" smtClean="0">
                <a:latin typeface="Times New Roman" pitchFamily="18" charset="0"/>
                <a:cs typeface="Times New Roman" pitchFamily="18" charset="0"/>
              </a:rPr>
              <a:t>R</a:t>
            </a:r>
            <a:endParaRPr lang="ru-RU"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m* a</a:t>
            </a:r>
            <a:r>
              <a:rPr lang="en-US" b="1" baseline="-25000" dirty="0" smtClean="0">
                <a:latin typeface="Times New Roman" pitchFamily="18" charset="0"/>
                <a:cs typeface="Times New Roman" pitchFamily="18" charset="0"/>
              </a:rPr>
              <a:t>x </a:t>
            </a:r>
            <a:r>
              <a:rPr lang="en-US" b="1" dirty="0" smtClean="0">
                <a:latin typeface="Times New Roman" pitchFamily="18" charset="0"/>
                <a:cs typeface="Times New Roman" pitchFamily="18" charset="0"/>
              </a:rPr>
              <a:t>= F</a:t>
            </a:r>
            <a:r>
              <a:rPr lang="ru-RU" b="1" dirty="0" err="1" smtClean="0">
                <a:latin typeface="Times New Roman" pitchFamily="18" charset="0"/>
                <a:cs typeface="Times New Roman" pitchFamily="18" charset="0"/>
              </a:rPr>
              <a:t>тр</a:t>
            </a:r>
            <a:r>
              <a:rPr lang="en-US" b="1" baseline="-25000" dirty="0" smtClean="0">
                <a:latin typeface="Times New Roman" pitchFamily="18" charset="0"/>
                <a:cs typeface="Times New Roman" pitchFamily="18" charset="0"/>
              </a:rPr>
              <a:t>x </a:t>
            </a:r>
            <a:r>
              <a:rPr lang="en-US" b="1" dirty="0" smtClean="0">
                <a:latin typeface="Times New Roman" pitchFamily="18" charset="0"/>
                <a:cs typeface="Times New Roman" pitchFamily="18" charset="0"/>
              </a:rPr>
              <a:t>+ m*</a:t>
            </a:r>
            <a:r>
              <a:rPr lang="en-US" b="1" dirty="0" err="1" smtClean="0">
                <a:latin typeface="Times New Roman" pitchFamily="18" charset="0"/>
                <a:cs typeface="Times New Roman" pitchFamily="18" charset="0"/>
              </a:rPr>
              <a:t>g</a:t>
            </a:r>
            <a:r>
              <a:rPr lang="en-US" b="1" baseline="-25000" dirty="0" err="1" smtClean="0">
                <a:latin typeface="Times New Roman" pitchFamily="18" charset="0"/>
                <a:cs typeface="Times New Roman" pitchFamily="18" charset="0"/>
              </a:rPr>
              <a:t>x</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N</a:t>
            </a:r>
            <a:r>
              <a:rPr lang="en-US" b="1" baseline="-25000" dirty="0" err="1" smtClean="0">
                <a:latin typeface="Times New Roman" pitchFamily="18" charset="0"/>
                <a:cs typeface="Times New Roman" pitchFamily="18" charset="0"/>
              </a:rPr>
              <a:t>x</a:t>
            </a:r>
            <a:endParaRPr lang="ru-RU" b="1" dirty="0" smtClean="0">
              <a:latin typeface="Times New Roman" pitchFamily="18" charset="0"/>
              <a:cs typeface="Times New Roman" pitchFamily="18" charset="0"/>
            </a:endParaRPr>
          </a:p>
          <a:p>
            <a:endParaRPr lang="ru-RU" dirty="0"/>
          </a:p>
        </p:txBody>
      </p:sp>
      <p:sp>
        <p:nvSpPr>
          <p:cNvPr id="4" name="Заголовок 3"/>
          <p:cNvSpPr txBox="1">
            <a:spLocks/>
          </p:cNvSpPr>
          <p:nvPr/>
        </p:nvSpPr>
        <p:spPr>
          <a:xfrm>
            <a:off x="304800" y="457200"/>
            <a:ext cx="8686800" cy="838200"/>
          </a:xfrm>
          <a:prstGeom prst="rect">
            <a:avLst/>
          </a:prstGeom>
          <a:solidFill>
            <a:srgbClr val="FFFF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Формулы </a:t>
            </a:r>
            <a:r>
              <a:rPr kumimoji="0" lang="ru-RU" sz="3600" b="1" i="0" u="none" strike="noStrike" kern="1200" cap="all" spc="0" normalizeH="0" noProof="0" dirty="0" smtClean="0">
                <a:ln>
                  <a:noFill/>
                </a:ln>
                <a:solidFill>
                  <a:srgbClr val="FF0000"/>
                </a:solidFill>
                <a:effectLst>
                  <a:reflection blurRad="12700" stA="48000" endA="300" endPos="55000" dir="5400000" sy="-90000" algn="bl" rotWithShape="0"/>
                </a:effectLst>
                <a:uLnTx/>
                <a:uFillTx/>
                <a:latin typeface="+mj-lt"/>
                <a:ea typeface="+mj-ea"/>
                <a:cs typeface="+mj-cs"/>
              </a:rPr>
              <a:t> 2  закона  ньютона</a:t>
            </a:r>
            <a:endPar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5122" name="Rectangle 2"/>
          <p:cNvSpPr>
            <a:spLocks noChangeArrowheads="1"/>
          </p:cNvSpPr>
          <p:nvPr/>
        </p:nvSpPr>
        <p:spPr bwMode="auto">
          <a:xfrm>
            <a:off x="467544" y="5301208"/>
            <a:ext cx="42839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Lucida Sans Unicode" pitchFamily="34" charset="0"/>
                <a:cs typeface="Times New Roman" pitchFamily="18" charset="0"/>
              </a:rPr>
              <a:t>a</a:t>
            </a:r>
            <a:r>
              <a:rPr kumimoji="0" lang="ru-RU" sz="3200" b="1" i="0" u="none" strike="noStrike" cap="none" normalizeH="0" baseline="-30000" dirty="0" err="1" smtClean="0">
                <a:ln>
                  <a:noFill/>
                </a:ln>
                <a:solidFill>
                  <a:schemeClr val="tx1"/>
                </a:solidFill>
                <a:effectLst/>
                <a:latin typeface="Times New Roman" pitchFamily="18" charset="0"/>
                <a:ea typeface="Lucida Sans Unicode" pitchFamily="34" charset="0"/>
                <a:cs typeface="Times New Roman" pitchFamily="18" charset="0"/>
              </a:rPr>
              <a:t>ц</a:t>
            </a:r>
            <a:r>
              <a:rPr kumimoji="0" lang="ru-RU" sz="3200" b="1" i="0" u="none" strike="noStrike" cap="none" normalizeH="0" baseline="-30000" dirty="0" smtClean="0">
                <a:ln>
                  <a:noFill/>
                </a:ln>
                <a:solidFill>
                  <a:schemeClr val="tx1"/>
                </a:solidFill>
                <a:effectLst/>
                <a:latin typeface="Times New Roman" pitchFamily="18" charset="0"/>
                <a:ea typeface="Lucida Sans Unicode" pitchFamily="34" charset="0"/>
                <a:cs typeface="Times New Roman" pitchFamily="18" charset="0"/>
              </a:rPr>
              <a:t> </a:t>
            </a:r>
            <a:r>
              <a:rPr kumimoji="0" lang="ru-RU" sz="3200" b="1" i="0" u="none" strike="noStrike" cap="none" normalizeH="0" baseline="0" dirty="0" smtClean="0">
                <a:ln>
                  <a:noFill/>
                </a:ln>
                <a:solidFill>
                  <a:schemeClr val="tx1"/>
                </a:solidFill>
                <a:effectLst/>
                <a:latin typeface="Times New Roman" pitchFamily="18" charset="0"/>
                <a:ea typeface="Lucida Sans Unicode"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Lucida Sans Unicode" pitchFamily="34" charset="0"/>
                <a:cs typeface="Times New Roman" pitchFamily="18" charset="0"/>
              </a:rPr>
              <a:t>v</a:t>
            </a:r>
            <a:r>
              <a:rPr kumimoji="0" lang="en-US" sz="3200" b="1" i="0" u="none" strike="noStrike" cap="none" normalizeH="0" baseline="30000" dirty="0" smtClean="0">
                <a:ln>
                  <a:noFill/>
                </a:ln>
                <a:solidFill>
                  <a:schemeClr val="tx1"/>
                </a:solidFill>
                <a:effectLst/>
                <a:latin typeface="Times New Roman" pitchFamily="18" charset="0"/>
                <a:ea typeface="Lucida Sans Unicode" pitchFamily="34" charset="0"/>
                <a:cs typeface="Times New Roman" pitchFamily="18" charset="0"/>
              </a:rPr>
              <a:t>2 </a:t>
            </a:r>
            <a:r>
              <a:rPr kumimoji="0" lang="en-US" sz="3200" b="1" i="0" u="none" strike="noStrike" cap="none" normalizeH="0" baseline="0" dirty="0" smtClean="0">
                <a:ln>
                  <a:noFill/>
                </a:ln>
                <a:solidFill>
                  <a:schemeClr val="tx1"/>
                </a:solidFill>
                <a:effectLst/>
                <a:latin typeface="Times New Roman" pitchFamily="18" charset="0"/>
                <a:ea typeface="Lucida Sans Unicode" pitchFamily="34" charset="0"/>
                <a:cs typeface="Times New Roman" pitchFamily="18" charset="0"/>
              </a:rPr>
              <a:t>/ R</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Заголовок 3"/>
          <p:cNvSpPr txBox="1">
            <a:spLocks/>
          </p:cNvSpPr>
          <p:nvPr/>
        </p:nvSpPr>
        <p:spPr>
          <a:xfrm>
            <a:off x="251520" y="3645024"/>
            <a:ext cx="8686800" cy="1224136"/>
          </a:xfrm>
          <a:prstGeom prst="rect">
            <a:avLst/>
          </a:prstGeom>
          <a:solidFill>
            <a:srgbClr val="FFFF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Ускорение тела при движении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по окружности</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3600" b="1" cap="all" dirty="0" smtClean="0">
              <a:solidFill>
                <a:srgbClr val="FF0000"/>
              </a:solidFill>
              <a:effectLst>
                <a:reflection blurRad="12700" stA="48000" endA="300" endPos="55000" dir="5400000" sy="-9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0"/>
            <a:ext cx="4716016" cy="3429000"/>
          </a:xfrm>
        </p:spPr>
        <p:txBody>
          <a:bodyPr>
            <a:normAutofit fontScale="92500" lnSpcReduction="20000"/>
          </a:bodyPr>
          <a:lstStyle/>
          <a:p>
            <a:pPr lvl="0">
              <a:buNone/>
            </a:pPr>
            <a:r>
              <a:rPr lang="ru-RU" sz="2800" b="1" dirty="0" smtClean="0">
                <a:solidFill>
                  <a:srgbClr val="C00000"/>
                </a:solidFill>
                <a:latin typeface="Times New Roman" pitchFamily="18" charset="0"/>
                <a:cs typeface="Times New Roman" pitchFamily="18" charset="0"/>
              </a:rPr>
              <a:t>1. Какова </a:t>
            </a:r>
            <a:r>
              <a:rPr lang="ru-RU" sz="2800" b="1" dirty="0" smtClean="0">
                <a:solidFill>
                  <a:srgbClr val="C00000"/>
                </a:solidFill>
                <a:latin typeface="Times New Roman" pitchFamily="18" charset="0"/>
                <a:cs typeface="Times New Roman" pitchFamily="18" charset="0"/>
              </a:rPr>
              <a:t>должна быть предельная (максимальная) масса груза  лесовоза, массой 6 тонн, движущегося по скользкому закруглению  радиусом  50 м  со скоростью 36 км/ч, если коэффициент трения колес об асфальт 0,5?</a:t>
            </a:r>
          </a:p>
          <a:p>
            <a:endParaRPr lang="ru-RU" dirty="0"/>
          </a:p>
        </p:txBody>
      </p:sp>
      <p:sp>
        <p:nvSpPr>
          <p:cNvPr id="4" name="Текст 3"/>
          <p:cNvSpPr>
            <a:spLocks noGrp="1"/>
          </p:cNvSpPr>
          <p:nvPr>
            <p:ph type="body" sz="half" idx="4294967295"/>
          </p:nvPr>
        </p:nvSpPr>
        <p:spPr>
          <a:xfrm>
            <a:off x="4851400" y="0"/>
            <a:ext cx="4292600" cy="2924944"/>
          </a:xfrm>
        </p:spPr>
        <p:txBody>
          <a:bodyPr>
            <a:normAutofit fontScale="85000" lnSpcReduction="20000"/>
          </a:bodyPr>
          <a:lstStyle/>
          <a:p>
            <a:pPr lvl="0">
              <a:buNone/>
            </a:pPr>
            <a:r>
              <a:rPr lang="ru-RU" b="1" dirty="0" smtClean="0">
                <a:solidFill>
                  <a:srgbClr val="367E4C"/>
                </a:solidFill>
                <a:latin typeface="Times New Roman" pitchFamily="18" charset="0"/>
                <a:cs typeface="Times New Roman" pitchFamily="18" charset="0"/>
              </a:rPr>
              <a:t>3. Какова </a:t>
            </a:r>
            <a:r>
              <a:rPr lang="ru-RU" b="1" dirty="0" smtClean="0">
                <a:solidFill>
                  <a:srgbClr val="367E4C"/>
                </a:solidFill>
                <a:latin typeface="Times New Roman" pitchFamily="18" charset="0"/>
                <a:cs typeface="Times New Roman" pitchFamily="18" charset="0"/>
              </a:rPr>
              <a:t>максимальная допустимая скорость лесовоза массой 10 т, который движется по закруглению дороги радиусом  30 м  если коэффициент трения колес об асфальт 0,5?</a:t>
            </a:r>
          </a:p>
          <a:p>
            <a:endParaRPr lang="ru-RU" dirty="0"/>
          </a:p>
        </p:txBody>
      </p:sp>
      <p:sp>
        <p:nvSpPr>
          <p:cNvPr id="5" name="Содержимое 4"/>
          <p:cNvSpPr>
            <a:spLocks noGrp="1"/>
          </p:cNvSpPr>
          <p:nvPr>
            <p:ph sz="quarter" idx="4294967295"/>
          </p:nvPr>
        </p:nvSpPr>
        <p:spPr>
          <a:xfrm>
            <a:off x="0" y="3212976"/>
            <a:ext cx="5004048" cy="3645024"/>
          </a:xfrm>
        </p:spPr>
        <p:txBody>
          <a:bodyPr>
            <a:noAutofit/>
          </a:bodyPr>
          <a:lstStyle/>
          <a:p>
            <a:pPr lvl="0">
              <a:buNone/>
            </a:pPr>
            <a:r>
              <a:rPr lang="ru-RU" sz="2400" b="1" dirty="0" smtClean="0">
                <a:solidFill>
                  <a:srgbClr val="7030A0"/>
                </a:solidFill>
                <a:latin typeface="Times New Roman" pitchFamily="18" charset="0"/>
                <a:cs typeface="Times New Roman" pitchFamily="18" charset="0"/>
              </a:rPr>
              <a:t>2. Лесовоз </a:t>
            </a:r>
            <a:r>
              <a:rPr lang="ru-RU" sz="2400" b="1" dirty="0" smtClean="0">
                <a:solidFill>
                  <a:srgbClr val="7030A0"/>
                </a:solidFill>
                <a:latin typeface="Times New Roman" pitchFamily="18" charset="0"/>
                <a:cs typeface="Times New Roman" pitchFamily="18" charset="0"/>
              </a:rPr>
              <a:t>движется по закруглению дороги радиусом 30м и не опрокидывается. Какой радиус кривизны должна  иметь дорога, по которой движется лесовоз массой 10 т со скоростью  36 км/ч, чтобы он не опрокидывался, если коэффициент трения колес об асфальт 0,5?</a:t>
            </a:r>
            <a:endParaRPr lang="ru-RU" sz="2400" b="1" dirty="0">
              <a:solidFill>
                <a:srgbClr val="7030A0"/>
              </a:solidFill>
              <a:latin typeface="Times New Roman" pitchFamily="18" charset="0"/>
              <a:cs typeface="Times New Roman" pitchFamily="18" charset="0"/>
            </a:endParaRPr>
          </a:p>
        </p:txBody>
      </p:sp>
      <p:sp>
        <p:nvSpPr>
          <p:cNvPr id="6" name="Содержимое 5"/>
          <p:cNvSpPr>
            <a:spLocks noGrp="1"/>
          </p:cNvSpPr>
          <p:nvPr>
            <p:ph sz="quarter" idx="4294967295"/>
          </p:nvPr>
        </p:nvSpPr>
        <p:spPr>
          <a:xfrm>
            <a:off x="4854575" y="3104878"/>
            <a:ext cx="4289425" cy="3753122"/>
          </a:xfrm>
        </p:spPr>
        <p:txBody>
          <a:bodyPr>
            <a:normAutofit fontScale="85000" lnSpcReduction="20000"/>
          </a:bodyPr>
          <a:lstStyle/>
          <a:p>
            <a:pPr lvl="0">
              <a:buNone/>
            </a:pPr>
            <a:r>
              <a:rPr lang="ru-RU" b="1" dirty="0" smtClean="0">
                <a:latin typeface="Times New Roman" pitchFamily="18" charset="0"/>
                <a:cs typeface="Times New Roman" pitchFamily="18" charset="0"/>
              </a:rPr>
              <a:t>4. Какой </a:t>
            </a:r>
            <a:r>
              <a:rPr lang="ru-RU" b="1" dirty="0" smtClean="0">
                <a:latin typeface="Times New Roman" pitchFamily="18" charset="0"/>
                <a:cs typeface="Times New Roman" pitchFamily="18" charset="0"/>
              </a:rPr>
              <a:t>должен быть минимальный коэффициент трения колес о мокрый асфальт, при котором может произойти переворот лесовоза, если масса лесовоза 10 т, скорость 36 км/ч, радиус кривизны дороги 28,5 м</a:t>
            </a:r>
            <a:r>
              <a:rPr lang="ru-RU" dirty="0" smtClean="0"/>
              <a:t>.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right)">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598840"/>
            <a:ext cx="9144000" cy="1259160"/>
          </a:xfrm>
        </p:spPr>
        <p:txBody>
          <a:bodyPr>
            <a:normAutofit fontScale="90000"/>
          </a:bodyPr>
          <a:lstStyle/>
          <a:p>
            <a:r>
              <a:rPr lang="ru-RU" sz="2700" b="1" dirty="0" smtClean="0">
                <a:latin typeface="Times New Roman" pitchFamily="18" charset="0"/>
                <a:cs typeface="Times New Roman" pitchFamily="18" charset="0"/>
              </a:rPr>
              <a:t>устойчивость </a:t>
            </a:r>
            <a:r>
              <a:rPr lang="ru-RU" sz="2700" b="1" dirty="0" smtClean="0">
                <a:latin typeface="Times New Roman" pitchFamily="18" charset="0"/>
                <a:cs typeface="Times New Roman" pitchFamily="18" charset="0"/>
              </a:rPr>
              <a:t>лесовоза на </a:t>
            </a:r>
            <a:r>
              <a:rPr lang="ru-RU" sz="2700" b="1" dirty="0" smtClean="0">
                <a:latin typeface="Times New Roman" pitchFamily="18" charset="0"/>
                <a:cs typeface="Times New Roman" pitchFamily="18" charset="0"/>
              </a:rPr>
              <a:t>повороте зависит –   </a:t>
            </a:r>
            <a:r>
              <a:rPr lang="ru-RU" sz="2700" b="1" dirty="0" smtClean="0">
                <a:latin typeface="Times New Roman" pitchFamily="18" charset="0"/>
                <a:cs typeface="Times New Roman" pitchFamily="18" charset="0"/>
              </a:rPr>
              <a:t>от скорости, радиуса кривизны поворота и  коэффициента трения.</a:t>
            </a:r>
            <a:r>
              <a:rPr lang="ru-RU" dirty="0" smtClean="0"/>
              <a:t/>
            </a:r>
            <a:br>
              <a:rPr lang="ru-RU" dirty="0" smtClean="0"/>
            </a:br>
            <a:endParaRPr lang="ru-RU" dirty="0"/>
          </a:p>
        </p:txBody>
      </p:sp>
      <p:sp>
        <p:nvSpPr>
          <p:cNvPr id="3" name="Текст 2"/>
          <p:cNvSpPr>
            <a:spLocks noGrp="1"/>
          </p:cNvSpPr>
          <p:nvPr>
            <p:ph type="body" idx="1"/>
          </p:nvPr>
        </p:nvSpPr>
        <p:spPr>
          <a:xfrm>
            <a:off x="0" y="0"/>
            <a:ext cx="4290556" cy="2348880"/>
          </a:xfrm>
        </p:spPr>
        <p:txBody>
          <a:bodyPr>
            <a:normAutofit/>
          </a:bodyPr>
          <a:lstStyle/>
          <a:p>
            <a:r>
              <a:rPr lang="ru-RU" sz="2400" b="1" dirty="0" smtClean="0">
                <a:solidFill>
                  <a:srgbClr val="C00000"/>
                </a:solidFill>
                <a:latin typeface="Times New Roman" pitchFamily="18" charset="0"/>
                <a:cs typeface="Times New Roman" pitchFamily="18" charset="0"/>
              </a:rPr>
              <a:t>1.  вывод : устойчивость </a:t>
            </a:r>
            <a:r>
              <a:rPr lang="ru-RU" sz="2400" b="1" dirty="0" smtClean="0">
                <a:solidFill>
                  <a:srgbClr val="C00000"/>
                </a:solidFill>
                <a:latin typeface="Times New Roman" pitchFamily="18" charset="0"/>
                <a:cs typeface="Times New Roman" pitchFamily="18" charset="0"/>
              </a:rPr>
              <a:t>лесовоза на дороге от массы не зависит.</a:t>
            </a:r>
            <a:endParaRPr lang="ru-RU" sz="2400" b="1" dirty="0">
              <a:solidFill>
                <a:srgbClr val="C00000"/>
              </a:solidFill>
              <a:latin typeface="Times New Roman" pitchFamily="18" charset="0"/>
              <a:cs typeface="Times New Roman" pitchFamily="18" charset="0"/>
            </a:endParaRPr>
          </a:p>
        </p:txBody>
      </p:sp>
      <p:sp>
        <p:nvSpPr>
          <p:cNvPr id="4" name="Текст 3"/>
          <p:cNvSpPr>
            <a:spLocks noGrp="1"/>
          </p:cNvSpPr>
          <p:nvPr>
            <p:ph type="body" sz="half" idx="3"/>
          </p:nvPr>
        </p:nvSpPr>
        <p:spPr>
          <a:xfrm>
            <a:off x="4427984" y="0"/>
            <a:ext cx="4716017" cy="2636912"/>
          </a:xfrm>
        </p:spPr>
        <p:txBody>
          <a:bodyPr>
            <a:noAutofit/>
          </a:bodyPr>
          <a:lstStyle/>
          <a:p>
            <a:r>
              <a:rPr lang="ru-RU" sz="2000" b="1" dirty="0" smtClean="0">
                <a:solidFill>
                  <a:srgbClr val="367E4C"/>
                </a:solidFill>
                <a:latin typeface="Times New Roman" pitchFamily="18" charset="0"/>
                <a:cs typeface="Times New Roman" pitchFamily="18" charset="0"/>
              </a:rPr>
              <a:t>3. вывод : скорость </a:t>
            </a:r>
            <a:r>
              <a:rPr lang="ru-RU" sz="2000" b="1" dirty="0" smtClean="0">
                <a:solidFill>
                  <a:srgbClr val="367E4C"/>
                </a:solidFill>
                <a:latin typeface="Times New Roman" pitchFamily="18" charset="0"/>
                <a:cs typeface="Times New Roman" pitchFamily="18" charset="0"/>
              </a:rPr>
              <a:t>не должна превышать определенного значения скорости (какого-то), что при скорости большей этого значения велика вероятность опрокидывания при прочих равных условий.</a:t>
            </a:r>
            <a:endParaRPr lang="ru-RU" sz="2000" b="1" dirty="0">
              <a:solidFill>
                <a:srgbClr val="367E4C"/>
              </a:solidFill>
              <a:latin typeface="Times New Roman" pitchFamily="18" charset="0"/>
              <a:cs typeface="Times New Roman" pitchFamily="18" charset="0"/>
            </a:endParaRPr>
          </a:p>
        </p:txBody>
      </p:sp>
      <p:sp>
        <p:nvSpPr>
          <p:cNvPr id="5" name="Содержимое 4"/>
          <p:cNvSpPr>
            <a:spLocks noGrp="1"/>
          </p:cNvSpPr>
          <p:nvPr>
            <p:ph sz="quarter" idx="2"/>
          </p:nvPr>
        </p:nvSpPr>
        <p:spPr>
          <a:xfrm>
            <a:off x="0" y="2204864"/>
            <a:ext cx="4290556" cy="2188840"/>
          </a:xfrm>
        </p:spPr>
        <p:txBody>
          <a:bodyPr>
            <a:noAutofit/>
          </a:bodyPr>
          <a:lstStyle/>
          <a:p>
            <a:pPr>
              <a:buNone/>
            </a:pPr>
            <a:r>
              <a:rPr lang="ru-RU" b="1" dirty="0" smtClean="0">
                <a:solidFill>
                  <a:srgbClr val="002060"/>
                </a:solidFill>
                <a:latin typeface="Times New Roman" pitchFamily="18" charset="0"/>
                <a:cs typeface="Times New Roman" pitchFamily="18" charset="0"/>
              </a:rPr>
              <a:t>2. </a:t>
            </a:r>
            <a:r>
              <a:rPr lang="ru-RU" b="1" dirty="0" smtClean="0">
                <a:solidFill>
                  <a:srgbClr val="002060"/>
                </a:solidFill>
                <a:latin typeface="Times New Roman" pitchFamily="18" charset="0"/>
                <a:cs typeface="Times New Roman" pitchFamily="18" charset="0"/>
              </a:rPr>
              <a:t>вывод </a:t>
            </a:r>
            <a:r>
              <a:rPr lang="ru-RU" b="1" dirty="0" smtClean="0">
                <a:solidFill>
                  <a:srgbClr val="002060"/>
                </a:solidFill>
                <a:latin typeface="Times New Roman" pitchFamily="18" charset="0"/>
                <a:cs typeface="Times New Roman" pitchFamily="18" charset="0"/>
              </a:rPr>
              <a:t>: устойчивость </a:t>
            </a:r>
            <a:r>
              <a:rPr lang="ru-RU" b="1" dirty="0" smtClean="0">
                <a:solidFill>
                  <a:srgbClr val="002060"/>
                </a:solidFill>
                <a:latin typeface="Times New Roman" pitchFamily="18" charset="0"/>
                <a:cs typeface="Times New Roman" pitchFamily="18" charset="0"/>
              </a:rPr>
              <a:t>лесовоза зависит от радиуса кривизны поворота (более устойчивое положение при большем радиусе).</a:t>
            </a:r>
            <a:endParaRPr lang="ru-RU" b="1" dirty="0">
              <a:solidFill>
                <a:srgbClr val="002060"/>
              </a:solidFill>
              <a:latin typeface="Times New Roman" pitchFamily="18" charset="0"/>
              <a:cs typeface="Times New Roman" pitchFamily="18" charset="0"/>
            </a:endParaRPr>
          </a:p>
        </p:txBody>
      </p:sp>
      <p:sp>
        <p:nvSpPr>
          <p:cNvPr id="6" name="Содержимое 5"/>
          <p:cNvSpPr>
            <a:spLocks noGrp="1"/>
          </p:cNvSpPr>
          <p:nvPr>
            <p:ph sz="quarter" idx="4"/>
          </p:nvPr>
        </p:nvSpPr>
        <p:spPr>
          <a:xfrm>
            <a:off x="4572000" y="2852936"/>
            <a:ext cx="4288536" cy="2476872"/>
          </a:xfrm>
        </p:spPr>
        <p:txBody>
          <a:bodyPr/>
          <a:lstStyle/>
          <a:p>
            <a:pPr>
              <a:buNone/>
            </a:pPr>
            <a:r>
              <a:rPr lang="ru-RU" b="1" dirty="0" smtClean="0">
                <a:latin typeface="Times New Roman" pitchFamily="18" charset="0"/>
                <a:cs typeface="Times New Roman" pitchFamily="18" charset="0"/>
              </a:rPr>
              <a:t>4.</a:t>
            </a:r>
            <a:r>
              <a:rPr lang="ru-RU" b="1" dirty="0" smtClean="0">
                <a:latin typeface="Times New Roman" pitchFamily="18" charset="0"/>
                <a:cs typeface="Times New Roman" pitchFamily="18" charset="0"/>
              </a:rPr>
              <a:t> вывод </a:t>
            </a:r>
            <a:r>
              <a:rPr lang="ru-RU" b="1" dirty="0" smtClean="0">
                <a:latin typeface="Times New Roman" pitchFamily="18" charset="0"/>
                <a:cs typeface="Times New Roman" pitchFamily="18" charset="0"/>
              </a:rPr>
              <a:t>: устойчивость </a:t>
            </a:r>
            <a:r>
              <a:rPr lang="ru-RU" b="1" dirty="0" smtClean="0">
                <a:latin typeface="Times New Roman" pitchFamily="18" charset="0"/>
                <a:cs typeface="Times New Roman" pitchFamily="18" charset="0"/>
              </a:rPr>
              <a:t>автомобиля зависит от состояния соприкасающихся поверхностей (коэффициента трения)</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592</TotalTime>
  <Words>884</Words>
  <Application>Microsoft Office PowerPoint</Application>
  <PresentationFormat>Экран (4:3)</PresentationFormat>
  <Paragraphs>105</Paragraphs>
  <Slides>17</Slides>
  <Notes>0</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Трек</vt:lpstr>
      <vt:lpstr>Equation</vt:lpstr>
      <vt:lpstr>Слайд 1</vt:lpstr>
      <vt:lpstr>Слайд 2</vt:lpstr>
      <vt:lpstr>Слайд 3</vt:lpstr>
      <vt:lpstr> «Равномерное движение точки по окружности» </vt:lpstr>
      <vt:lpstr>Слайд 5</vt:lpstr>
      <vt:lpstr>Слайд 6</vt:lpstr>
      <vt:lpstr>Слайд 7</vt:lpstr>
      <vt:lpstr>Слайд 8</vt:lpstr>
      <vt:lpstr>устойчивость лесовоза на повороте зависит –   от скорости, радиуса кривизны поворота и  коэффициента трения. </vt:lpstr>
      <vt:lpstr>ДВИЖЕНИЕ    ПО    ОКРУЖНОСТИ</vt:lpstr>
      <vt:lpstr>Слайд 11</vt:lpstr>
      <vt:lpstr>Слайд 12</vt:lpstr>
      <vt:lpstr>ХАРАКТЕРИСТИКИ    ДВИЖЕНИЯ</vt:lpstr>
      <vt:lpstr>Слайд 14</vt:lpstr>
      <vt:lpstr>Слайд 15</vt:lpstr>
      <vt:lpstr>ВЫПОЛНИТЬ    ТЕСТ</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ДВИЖЕНИЕ    ПО    ОКРУЖНОСТИ</dc:title>
  <cp:lastModifiedBy>Ирина</cp:lastModifiedBy>
  <cp:revision>40</cp:revision>
  <dcterms:modified xsi:type="dcterms:W3CDTF">2016-02-14T18:39:59Z</dcterms:modified>
</cp:coreProperties>
</file>