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8" r:id="rId9"/>
    <p:sldId id="266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5" autoAdjust="0"/>
    <p:restoredTop sz="94681" autoAdjust="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9BB5247-D8E4-49FE-B7B2-9A6F05DBB00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04.04.2011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i="1" dirty="0" smtClean="0">
                <a:solidFill>
                  <a:schemeClr val="tx1"/>
                </a:solidFill>
              </a:rPr>
              <a:t>Монотонность  функции. Экстремумы</a:t>
            </a:r>
            <a:r>
              <a:rPr lang="ru-RU" sz="4400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0178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FontTx/>
              <a:buNone/>
            </a:pPr>
            <a:endParaRPr lang="ru-RU" sz="3900" dirty="0" smtClean="0"/>
          </a:p>
          <a:p>
            <a:pPr>
              <a:buFontTx/>
              <a:buNone/>
            </a:pPr>
            <a:r>
              <a:rPr lang="ru-RU" sz="3600" dirty="0" smtClean="0"/>
              <a:t>     </a:t>
            </a:r>
            <a:r>
              <a:rPr lang="ru-RU" sz="3600" u="sng" dirty="0"/>
              <a:t>Достаточный признак возрастания функции</a:t>
            </a:r>
            <a:r>
              <a:rPr lang="ru-RU" sz="3900" u="sng" dirty="0"/>
              <a:t>.</a:t>
            </a:r>
          </a:p>
          <a:p>
            <a:pPr>
              <a:buFontTx/>
              <a:buNone/>
            </a:pPr>
            <a:r>
              <a:rPr lang="ru-RU" sz="3900" b="1" dirty="0"/>
              <a:t>      </a:t>
            </a:r>
            <a:r>
              <a:rPr lang="ru-RU" sz="3900" dirty="0"/>
              <a:t>Если </a:t>
            </a:r>
            <a:r>
              <a:rPr lang="en-US" sz="3900" i="1" dirty="0"/>
              <a:t>f</a:t>
            </a:r>
            <a:r>
              <a:rPr lang="ru-RU" sz="3900" i="1" dirty="0"/>
              <a:t> </a:t>
            </a:r>
            <a:r>
              <a:rPr lang="en-US" sz="3900" i="1" dirty="0">
                <a:cs typeface="Arial" charset="0"/>
              </a:rPr>
              <a:t>'</a:t>
            </a:r>
            <a:r>
              <a:rPr lang="ru-RU" sz="3900" i="1" dirty="0"/>
              <a:t>(</a:t>
            </a:r>
            <a:r>
              <a:rPr lang="ru-RU" sz="3900" i="1" dirty="0" err="1"/>
              <a:t>х</a:t>
            </a:r>
            <a:r>
              <a:rPr lang="ru-RU" sz="3900" i="1" dirty="0"/>
              <a:t>)</a:t>
            </a:r>
            <a:r>
              <a:rPr lang="en-US" sz="3900" i="1" dirty="0"/>
              <a:t>&gt;</a:t>
            </a:r>
            <a:r>
              <a:rPr lang="ru-RU" sz="3900" i="1" dirty="0"/>
              <a:t>0</a:t>
            </a:r>
            <a:r>
              <a:rPr lang="ru-RU" sz="3900" dirty="0"/>
              <a:t> в каждой точке интервала </a:t>
            </a:r>
            <a:r>
              <a:rPr lang="en-US" sz="3900" i="1" dirty="0"/>
              <a:t>I</a:t>
            </a:r>
            <a:r>
              <a:rPr lang="en-US" sz="3900" dirty="0"/>
              <a:t>,</a:t>
            </a:r>
            <a:r>
              <a:rPr lang="ru-RU" sz="3900" dirty="0"/>
              <a:t> то функция </a:t>
            </a:r>
            <a:r>
              <a:rPr lang="en-US" sz="3900" i="1" dirty="0"/>
              <a:t>f</a:t>
            </a:r>
            <a:r>
              <a:rPr lang="en-US" sz="3900" dirty="0"/>
              <a:t> </a:t>
            </a:r>
            <a:r>
              <a:rPr lang="ru-RU" sz="3900" dirty="0"/>
              <a:t>возрастает на этом интервале</a:t>
            </a:r>
            <a:r>
              <a:rPr lang="en-US" sz="3900" dirty="0"/>
              <a:t>. </a:t>
            </a:r>
            <a:endParaRPr lang="ru-RU" sz="3900" dirty="0" smtClean="0"/>
          </a:p>
          <a:p>
            <a:pPr>
              <a:buFontTx/>
              <a:buNone/>
            </a:pPr>
            <a:endParaRPr lang="en-US" sz="3000" dirty="0"/>
          </a:p>
          <a:p>
            <a:pPr>
              <a:buFontTx/>
              <a:buNone/>
            </a:pPr>
            <a:r>
              <a:rPr lang="en-US" sz="2800" dirty="0" smtClean="0"/>
              <a:t>     </a:t>
            </a:r>
            <a:r>
              <a:rPr lang="ru-RU" sz="2800" dirty="0" smtClean="0"/>
              <a:t> </a:t>
            </a:r>
            <a:r>
              <a:rPr lang="en-US" sz="2800" dirty="0" smtClean="0"/>
              <a:t> </a:t>
            </a:r>
            <a:r>
              <a:rPr lang="ru-RU" sz="3600" u="sng" dirty="0"/>
              <a:t>Достаточный признак убывания </a:t>
            </a:r>
            <a:r>
              <a:rPr lang="ru-RU" sz="3600" u="sng" dirty="0" smtClean="0"/>
              <a:t>функции</a:t>
            </a:r>
            <a:r>
              <a:rPr lang="ru-RU" sz="3600" u="sng" dirty="0"/>
              <a:t>.</a:t>
            </a:r>
          </a:p>
          <a:p>
            <a:pPr>
              <a:buFontTx/>
              <a:buNone/>
            </a:pPr>
            <a:r>
              <a:rPr lang="ru-RU" sz="3600" b="1" dirty="0"/>
              <a:t>       </a:t>
            </a:r>
            <a:r>
              <a:rPr lang="ru-RU" sz="3600" dirty="0"/>
              <a:t>Если </a:t>
            </a:r>
            <a:r>
              <a:rPr lang="en-US" sz="3600" i="1" dirty="0"/>
              <a:t>f</a:t>
            </a:r>
            <a:r>
              <a:rPr lang="ru-RU" sz="3600" i="1" dirty="0"/>
              <a:t> </a:t>
            </a:r>
            <a:r>
              <a:rPr lang="en-US" sz="3600" i="1" dirty="0">
                <a:cs typeface="Arial" charset="0"/>
              </a:rPr>
              <a:t>'</a:t>
            </a:r>
            <a:r>
              <a:rPr lang="en-US" sz="3600" i="1" dirty="0"/>
              <a:t>(</a:t>
            </a:r>
            <a:r>
              <a:rPr lang="ru-RU" sz="3600" i="1" dirty="0" err="1"/>
              <a:t>х</a:t>
            </a:r>
            <a:r>
              <a:rPr lang="en-US" sz="3600" i="1" dirty="0"/>
              <a:t>)&lt;</a:t>
            </a:r>
            <a:r>
              <a:rPr lang="ru-RU" sz="3600" i="1" dirty="0"/>
              <a:t>0</a:t>
            </a:r>
            <a:r>
              <a:rPr lang="ru-RU" sz="3600" dirty="0"/>
              <a:t> в каждой точке интервала </a:t>
            </a:r>
            <a:r>
              <a:rPr lang="en-US" sz="3600" i="1" dirty="0"/>
              <a:t>I</a:t>
            </a:r>
            <a:r>
              <a:rPr lang="ru-RU" sz="3600" dirty="0"/>
              <a:t>, то функция </a:t>
            </a:r>
            <a:r>
              <a:rPr lang="en-US" sz="3600" i="1" dirty="0"/>
              <a:t>f</a:t>
            </a:r>
            <a:r>
              <a:rPr lang="en-US" sz="3600" dirty="0"/>
              <a:t> </a:t>
            </a:r>
            <a:r>
              <a:rPr lang="ru-RU" sz="3600" dirty="0"/>
              <a:t>убывает на этом интервале.</a:t>
            </a:r>
            <a:r>
              <a:rPr lang="en-US" sz="3600" dirty="0"/>
              <a:t> </a:t>
            </a:r>
            <a:endParaRPr lang="ru-RU" sz="3600" b="1" dirty="0"/>
          </a:p>
          <a:p>
            <a:pPr>
              <a:buFontTx/>
              <a:buNone/>
            </a:pPr>
            <a:r>
              <a:rPr lang="ru-RU" sz="3000" dirty="0"/>
              <a:t>      </a:t>
            </a:r>
          </a:p>
          <a:p>
            <a:pPr>
              <a:buFontTx/>
              <a:buNone/>
            </a:pPr>
            <a:endParaRPr lang="ru-RU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/>
              <a:t> </a:t>
            </a:r>
            <a:br>
              <a:rPr lang="ru-RU"/>
            </a:br>
            <a:endParaRPr lang="ru-RU"/>
          </a:p>
        </p:txBody>
      </p:sp>
      <p:pic>
        <p:nvPicPr>
          <p:cNvPr id="5939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051720" y="3676335"/>
            <a:ext cx="3744416" cy="2907176"/>
          </a:xfrm>
          <a:noFill/>
          <a:ln/>
        </p:spPr>
      </p:pic>
      <p:sp>
        <p:nvSpPr>
          <p:cNvPr id="59396" name="Text Box 4"/>
          <p:cNvSpPr txBox="1">
            <a:spLocks noChangeArrowheads="1"/>
          </p:cNvSpPr>
          <p:nvPr/>
        </p:nvSpPr>
        <p:spPr bwMode="auto">
          <a:xfrm>
            <a:off x="898525" y="11795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 sz="1800">
              <a:latin typeface="Arial" charset="0"/>
            </a:endParaRPr>
          </a:p>
        </p:txBody>
      </p:sp>
      <p:sp>
        <p:nvSpPr>
          <p:cNvPr id="59397" name="Text Box 5"/>
          <p:cNvSpPr txBox="1">
            <a:spLocks noChangeArrowheads="1"/>
          </p:cNvSpPr>
          <p:nvPr/>
        </p:nvSpPr>
        <p:spPr bwMode="auto">
          <a:xfrm>
            <a:off x="80963" y="533401"/>
            <a:ext cx="9135258" cy="3862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1900" b="1" i="1" dirty="0">
                <a:latin typeface="Arial" charset="0"/>
              </a:rPr>
              <a:t>Решение: </a:t>
            </a:r>
            <a:r>
              <a:rPr lang="ru-RU" sz="1900" b="1" i="1" dirty="0" smtClean="0">
                <a:latin typeface="Arial" charset="0"/>
              </a:rPr>
              <a:t> </a:t>
            </a:r>
            <a:r>
              <a:rPr lang="ru-RU" sz="1900" b="1" dirty="0" smtClean="0">
                <a:latin typeface="Arial" charset="0"/>
              </a:rPr>
              <a:t>Найдем </a:t>
            </a:r>
            <a:r>
              <a:rPr lang="ru-RU" sz="1900" b="1" dirty="0">
                <a:latin typeface="Arial" charset="0"/>
              </a:rPr>
              <a:t>точки экстремума</a:t>
            </a:r>
            <a:r>
              <a:rPr lang="ru-RU" sz="1900" dirty="0">
                <a:latin typeface="Arial" charset="0"/>
              </a:rPr>
              <a:t> </a:t>
            </a:r>
            <a:r>
              <a:rPr lang="ru-RU" sz="1900" b="1" dirty="0" smtClean="0">
                <a:latin typeface="Arial" charset="0"/>
              </a:rPr>
              <a:t>функции </a:t>
            </a:r>
            <a:r>
              <a:rPr lang="en-US" sz="1900" b="1" i="1" dirty="0">
                <a:latin typeface="Arial" charset="0"/>
              </a:rPr>
              <a:t>g (x)</a:t>
            </a:r>
            <a:r>
              <a:rPr lang="ru-RU" sz="1900" b="1" i="1" dirty="0">
                <a:latin typeface="Arial" charset="0"/>
              </a:rPr>
              <a:t> = </a:t>
            </a:r>
            <a:r>
              <a:rPr lang="en-US" sz="1900" b="1" i="1" dirty="0">
                <a:latin typeface="Arial" charset="0"/>
              </a:rPr>
              <a:t>f</a:t>
            </a:r>
            <a:r>
              <a:rPr lang="ru-RU" sz="1900" b="1" i="1" dirty="0">
                <a:latin typeface="Arial" charset="0"/>
              </a:rPr>
              <a:t> </a:t>
            </a:r>
            <a:r>
              <a:rPr lang="en-US" sz="1900" b="1" i="1" dirty="0">
                <a:latin typeface="Arial" charset="0"/>
              </a:rPr>
              <a:t>(x)-5x+6</a:t>
            </a:r>
            <a:r>
              <a:rPr lang="ru-RU" sz="1900" b="1" i="1" dirty="0">
                <a:latin typeface="Arial" charset="0"/>
              </a:rPr>
              <a:t>.</a:t>
            </a:r>
            <a:endParaRPr lang="en-US" sz="1900" b="1" i="1" dirty="0">
              <a:latin typeface="Arial" charset="0"/>
            </a:endParaRPr>
          </a:p>
          <a:p>
            <a:r>
              <a:rPr lang="ru-RU" sz="1900" b="1" dirty="0">
                <a:latin typeface="Arial" charset="0"/>
              </a:rPr>
              <a:t>Поскольку производная </a:t>
            </a:r>
            <a:r>
              <a:rPr lang="en-US" sz="1900" b="1" i="1" dirty="0">
                <a:latin typeface="Arial" charset="0"/>
              </a:rPr>
              <a:t>g’ (x) = f ‘(x) – 5</a:t>
            </a:r>
            <a:r>
              <a:rPr lang="ru-RU" sz="1900" b="1" i="1" dirty="0">
                <a:latin typeface="Arial" charset="0"/>
              </a:rPr>
              <a:t> </a:t>
            </a:r>
            <a:r>
              <a:rPr lang="ru-RU" sz="1900" b="1" dirty="0">
                <a:latin typeface="Arial" charset="0"/>
              </a:rPr>
              <a:t>существует при всех </a:t>
            </a:r>
            <a:r>
              <a:rPr lang="ru-RU" sz="1900" b="1" dirty="0" err="1">
                <a:latin typeface="Arial" charset="0"/>
              </a:rPr>
              <a:t>х</a:t>
            </a:r>
            <a:r>
              <a:rPr lang="ru-RU" sz="1900" b="1" dirty="0">
                <a:latin typeface="Arial" charset="0"/>
              </a:rPr>
              <a:t> из </a:t>
            </a:r>
          </a:p>
          <a:p>
            <a:r>
              <a:rPr lang="ru-RU" sz="1900" b="1" dirty="0">
                <a:latin typeface="Arial" charset="0"/>
              </a:rPr>
              <a:t>(-8;13),то в точке экстремума хо выполняется </a:t>
            </a:r>
            <a:r>
              <a:rPr lang="en-US" sz="1900" b="1" i="1" dirty="0" smtClean="0">
                <a:latin typeface="Arial" charset="0"/>
              </a:rPr>
              <a:t>g‘(</a:t>
            </a:r>
            <a:r>
              <a:rPr lang="en-US" sz="1900" b="1" i="1" dirty="0">
                <a:latin typeface="Arial" charset="0"/>
              </a:rPr>
              <a:t>x</a:t>
            </a:r>
            <a:r>
              <a:rPr lang="ru-RU" sz="1900" b="1" i="1" dirty="0">
                <a:latin typeface="Arial" charset="0"/>
              </a:rPr>
              <a:t>о</a:t>
            </a:r>
            <a:r>
              <a:rPr lang="en-US" sz="1900" b="1" i="1" dirty="0">
                <a:latin typeface="Arial" charset="0"/>
              </a:rPr>
              <a:t>)</a:t>
            </a:r>
            <a:r>
              <a:rPr lang="en-US" sz="1900" i="1" dirty="0">
                <a:latin typeface="Arial" charset="0"/>
              </a:rPr>
              <a:t> </a:t>
            </a:r>
            <a:r>
              <a:rPr lang="ru-RU" sz="1900" i="1" dirty="0">
                <a:latin typeface="Arial" charset="0"/>
              </a:rPr>
              <a:t>=0.</a:t>
            </a:r>
            <a:endParaRPr lang="ru-RU" sz="1900" b="1" i="1" dirty="0">
              <a:latin typeface="Arial" charset="0"/>
            </a:endParaRPr>
          </a:p>
          <a:p>
            <a:r>
              <a:rPr lang="ru-RU" sz="1900" b="1" dirty="0">
                <a:latin typeface="Arial" charset="0"/>
              </a:rPr>
              <a:t>График функции </a:t>
            </a:r>
            <a:r>
              <a:rPr lang="en-US" sz="1900" b="1" i="1" dirty="0" smtClean="0">
                <a:latin typeface="Arial" charset="0"/>
              </a:rPr>
              <a:t>g‘(</a:t>
            </a:r>
            <a:r>
              <a:rPr lang="en-US" sz="1900" b="1" i="1" dirty="0">
                <a:latin typeface="Arial" charset="0"/>
              </a:rPr>
              <a:t>x) =f ’(x) – 5 </a:t>
            </a:r>
            <a:r>
              <a:rPr lang="ru-RU" sz="1900" b="1" dirty="0">
                <a:latin typeface="Arial" charset="0"/>
              </a:rPr>
              <a:t>получается из графика функции </a:t>
            </a:r>
            <a:r>
              <a:rPr lang="ru-RU" sz="1900" b="1" i="1" dirty="0">
                <a:latin typeface="Arial" charset="0"/>
              </a:rPr>
              <a:t>у = </a:t>
            </a:r>
            <a:r>
              <a:rPr lang="en-US" sz="1900" b="1" i="1" dirty="0">
                <a:latin typeface="Arial" charset="0"/>
              </a:rPr>
              <a:t>f ’(x)</a:t>
            </a:r>
            <a:r>
              <a:rPr lang="ru-RU" sz="1900" b="1" i="1" dirty="0">
                <a:latin typeface="Arial" charset="0"/>
              </a:rPr>
              <a:t> </a:t>
            </a:r>
          </a:p>
          <a:p>
            <a:r>
              <a:rPr lang="ru-RU" sz="1900" b="1" dirty="0">
                <a:latin typeface="Arial" charset="0"/>
              </a:rPr>
              <a:t>параллельным переносом  вдоль оси у на </a:t>
            </a:r>
            <a:r>
              <a:rPr lang="ru-RU" sz="1900" b="1" i="1" dirty="0">
                <a:latin typeface="Arial" charset="0"/>
              </a:rPr>
              <a:t>5</a:t>
            </a:r>
            <a:r>
              <a:rPr lang="ru-RU" sz="1900" b="1" dirty="0">
                <a:latin typeface="Arial" charset="0"/>
              </a:rPr>
              <a:t> единиц вниз и </a:t>
            </a:r>
          </a:p>
          <a:p>
            <a:r>
              <a:rPr lang="ru-RU" sz="1900" b="1" dirty="0">
                <a:latin typeface="Arial" charset="0"/>
              </a:rPr>
              <a:t>пересекает ось абсцисс в двух точках: </a:t>
            </a:r>
            <a:r>
              <a:rPr lang="ru-RU" sz="1900" b="1" i="1" dirty="0" smtClean="0">
                <a:latin typeface="Arial" charset="0"/>
              </a:rPr>
              <a:t>х=2,х=6 (рис.2)</a:t>
            </a:r>
            <a:r>
              <a:rPr lang="ru-RU" sz="1900" b="1" dirty="0" smtClean="0">
                <a:latin typeface="Arial" charset="0"/>
              </a:rPr>
              <a:t>.Производная </a:t>
            </a:r>
            <a:r>
              <a:rPr lang="ru-RU" sz="1900" b="1" dirty="0">
                <a:latin typeface="Arial" charset="0"/>
              </a:rPr>
              <a:t>в этих точках</a:t>
            </a:r>
          </a:p>
          <a:p>
            <a:r>
              <a:rPr lang="en-US" sz="1900" b="1" i="1" dirty="0">
                <a:latin typeface="Arial" charset="0"/>
              </a:rPr>
              <a:t>g ‘ (x) =f ’(x) – 5</a:t>
            </a:r>
            <a:r>
              <a:rPr lang="ru-RU" sz="1900" b="1" i="1" dirty="0">
                <a:latin typeface="Arial" charset="0"/>
              </a:rPr>
              <a:t> </a:t>
            </a:r>
            <a:r>
              <a:rPr lang="ru-RU" sz="1900" b="1" dirty="0">
                <a:latin typeface="Arial" charset="0"/>
              </a:rPr>
              <a:t>равна нулю и при переходе</a:t>
            </a:r>
            <a:r>
              <a:rPr lang="en-US" sz="1900" b="1" dirty="0">
                <a:latin typeface="Arial" charset="0"/>
              </a:rPr>
              <a:t> </a:t>
            </a:r>
            <a:r>
              <a:rPr lang="ru-RU" sz="1900" b="1" dirty="0">
                <a:latin typeface="Arial" charset="0"/>
              </a:rPr>
              <a:t>через каждую из них меняет знак. </a:t>
            </a:r>
          </a:p>
          <a:p>
            <a:r>
              <a:rPr lang="ru-RU" sz="1900" b="1" dirty="0">
                <a:latin typeface="Arial" charset="0"/>
              </a:rPr>
              <a:t>Следовательно, в этих двух</a:t>
            </a:r>
            <a:r>
              <a:rPr lang="en-US" sz="1900" b="1" dirty="0">
                <a:latin typeface="Arial" charset="0"/>
              </a:rPr>
              <a:t> </a:t>
            </a:r>
            <a:r>
              <a:rPr lang="ru-RU" sz="1900" b="1" dirty="0">
                <a:latin typeface="Arial" charset="0"/>
              </a:rPr>
              <a:t>точках функция </a:t>
            </a:r>
            <a:r>
              <a:rPr lang="en-US" sz="1900" b="1" i="1" dirty="0">
                <a:latin typeface="Arial" charset="0"/>
              </a:rPr>
              <a:t>g (x) </a:t>
            </a:r>
            <a:r>
              <a:rPr lang="ru-RU" sz="1900" b="1" dirty="0">
                <a:latin typeface="Arial" charset="0"/>
              </a:rPr>
              <a:t>имеет экстремумы. </a:t>
            </a:r>
          </a:p>
          <a:p>
            <a:r>
              <a:rPr lang="ru-RU" sz="1900" b="1" dirty="0">
                <a:latin typeface="Arial" charset="0"/>
              </a:rPr>
              <a:t>Ответ:2</a:t>
            </a:r>
            <a:endParaRPr lang="en-US" sz="1900" b="1" dirty="0">
              <a:latin typeface="Arial" charset="0"/>
            </a:endParaRPr>
          </a:p>
          <a:p>
            <a:endParaRPr lang="ru-RU" sz="1800" b="1" dirty="0">
              <a:latin typeface="Arial" charset="0"/>
            </a:endParaRPr>
          </a:p>
          <a:p>
            <a:endParaRPr lang="ru-RU" sz="1800" dirty="0">
              <a:latin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40152" y="6021288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Рисунок 2.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4" y="116632"/>
            <a:ext cx="6677744" cy="1008112"/>
          </a:xfrm>
        </p:spPr>
        <p:txBody>
          <a:bodyPr>
            <a:normAutofit/>
          </a:bodyPr>
          <a:lstStyle/>
          <a:p>
            <a:r>
              <a:rPr lang="ru-RU" sz="3300" b="1" i="1" dirty="0" smtClean="0">
                <a:solidFill>
                  <a:schemeClr val="tx1"/>
                </a:solidFill>
              </a:rPr>
              <a:t>Критические точки.</a:t>
            </a:r>
            <a:endParaRPr lang="ru-RU" sz="3300" b="1" i="1" dirty="0">
              <a:solidFill>
                <a:schemeClr val="tx1"/>
              </a:solidFill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052736"/>
            <a:ext cx="8229600" cy="2520280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3500" dirty="0"/>
              <a:t>        </a:t>
            </a:r>
            <a:r>
              <a:rPr lang="ru-RU" sz="3500" dirty="0" smtClean="0"/>
              <a:t>        </a:t>
            </a:r>
            <a:r>
              <a:rPr lang="ru-RU" sz="7000" dirty="0" smtClean="0"/>
              <a:t>Внутренние точки области определения функции, в которых ее производная равна нулю или не существует, называются </a:t>
            </a:r>
            <a:r>
              <a:rPr lang="ru-RU" sz="7000" i="1" u="sng" dirty="0" smtClean="0"/>
              <a:t>критическими точками</a:t>
            </a:r>
            <a:r>
              <a:rPr lang="ru-RU" sz="7000" i="1" dirty="0" smtClean="0"/>
              <a:t> </a:t>
            </a:r>
            <a:r>
              <a:rPr lang="ru-RU" sz="7000" dirty="0" smtClean="0"/>
              <a:t>этой функции.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7000" b="1" dirty="0" smtClean="0"/>
              <a:t>        </a:t>
            </a:r>
            <a:r>
              <a:rPr lang="ru-RU" sz="7000" dirty="0" smtClean="0"/>
              <a:t>Важную роль при исследовании функций играют критические точки, поскольку только они могут быть точками экстремума.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600" b="1" dirty="0"/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 b="1" dirty="0"/>
              <a:t>      </a:t>
            </a:r>
            <a:r>
              <a:rPr lang="ru-RU" sz="2400" dirty="0"/>
              <a:t> </a:t>
            </a:r>
          </a:p>
        </p:txBody>
      </p:sp>
      <p:pic>
        <p:nvPicPr>
          <p:cNvPr id="51204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83568" y="3459620"/>
            <a:ext cx="4032448" cy="2953879"/>
          </a:xfrm>
          <a:noFill/>
          <a:ln/>
        </p:spPr>
      </p:pic>
      <p:graphicFrame>
        <p:nvGraphicFramePr>
          <p:cNvPr id="51205" name="Object 5"/>
          <p:cNvGraphicFramePr>
            <a:graphicFrameLocks noChangeAspect="1"/>
          </p:cNvGraphicFramePr>
          <p:nvPr>
            <p:ph sz="quarter" idx="4294967295"/>
          </p:nvPr>
        </p:nvGraphicFramePr>
        <p:xfrm>
          <a:off x="5616575" y="3573463"/>
          <a:ext cx="3527425" cy="2857500"/>
        </p:xfrm>
        <a:graphic>
          <a:graphicData uri="http://schemas.openxmlformats.org/presentationml/2006/ole">
            <p:oleObj spid="_x0000_s1026" name="Точечный рисунок" r:id="rId4" imgW="2486372" imgH="2266667" progId="PBrush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332656"/>
            <a:ext cx="8172524" cy="1224136"/>
          </a:xfrm>
          <a:noFill/>
          <a:ln/>
        </p:spPr>
        <p:txBody>
          <a:bodyPr>
            <a:normAutofit fontScale="90000"/>
          </a:bodyPr>
          <a:lstStyle/>
          <a:p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700" b="1" i="1" dirty="0" smtClean="0">
                <a:solidFill>
                  <a:schemeClr val="tx1"/>
                </a:solidFill>
                <a:effectLst/>
              </a:rPr>
              <a:t>Необходимое условие существования экстремума</a:t>
            </a:r>
            <a:r>
              <a:rPr lang="ru-RU" sz="3700" b="1" i="1" dirty="0">
                <a:solidFill>
                  <a:schemeClr val="tx1"/>
                </a:solidFill>
                <a:effectLst/>
              </a:rPr>
              <a:t/>
            </a:r>
            <a:br>
              <a:rPr lang="ru-RU" sz="3700" b="1" i="1" dirty="0">
                <a:solidFill>
                  <a:schemeClr val="tx1"/>
                </a:solidFill>
                <a:effectLst/>
              </a:rPr>
            </a:br>
            <a:endParaRPr lang="ru-RU" sz="3700" b="1" i="1" dirty="0">
              <a:solidFill>
                <a:schemeClr val="tx1"/>
              </a:solidFill>
              <a:effectLst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556792"/>
            <a:ext cx="8248650" cy="1656308"/>
          </a:xfrm>
          <a:noFill/>
          <a:ln/>
        </p:spPr>
        <p:txBody>
          <a:bodyPr>
            <a:normAutofit fontScale="92500"/>
          </a:bodyPr>
          <a:lstStyle/>
          <a:p>
            <a:pPr>
              <a:buFontTx/>
              <a:buNone/>
            </a:pPr>
            <a:r>
              <a:rPr lang="ru-RU" sz="2800" dirty="0"/>
              <a:t>         </a:t>
            </a:r>
            <a:r>
              <a:rPr lang="ru-RU" sz="3000" i="1" dirty="0"/>
              <a:t>Если точка </a:t>
            </a:r>
            <a:r>
              <a:rPr lang="ru-RU" sz="3000" i="1" dirty="0" smtClean="0"/>
              <a:t>х</a:t>
            </a:r>
            <a:r>
              <a:rPr lang="ru-RU" sz="3000" i="1" baseline="-25000" dirty="0" smtClean="0"/>
              <a:t>0</a:t>
            </a:r>
            <a:r>
              <a:rPr lang="ru-RU" sz="3000" i="1" dirty="0" smtClean="0"/>
              <a:t> </a:t>
            </a:r>
            <a:r>
              <a:rPr lang="ru-RU" sz="3000" i="1" dirty="0"/>
              <a:t>является точкой экстремума функции </a:t>
            </a:r>
            <a:r>
              <a:rPr lang="en-US" sz="3000" i="1" dirty="0"/>
              <a:t>f </a:t>
            </a:r>
            <a:r>
              <a:rPr lang="ru-RU" sz="3000" i="1" dirty="0"/>
              <a:t>и в этой точке существует производная </a:t>
            </a:r>
            <a:r>
              <a:rPr lang="en-US" i="1" dirty="0"/>
              <a:t>f </a:t>
            </a:r>
            <a:r>
              <a:rPr lang="en-US" i="1" dirty="0">
                <a:cs typeface="Arial" charset="0"/>
              </a:rPr>
              <a:t>'</a:t>
            </a:r>
            <a:r>
              <a:rPr lang="ru-RU" i="1" dirty="0"/>
              <a:t>, </a:t>
            </a:r>
            <a:r>
              <a:rPr lang="ru-RU" sz="3000" i="1" dirty="0"/>
              <a:t>то она равна нулю: </a:t>
            </a:r>
            <a:r>
              <a:rPr lang="en-US" sz="3000" i="1" dirty="0"/>
              <a:t>f </a:t>
            </a:r>
            <a:r>
              <a:rPr lang="en-US" sz="3000" i="1" dirty="0">
                <a:cs typeface="Arial" charset="0"/>
              </a:rPr>
              <a:t>'</a:t>
            </a:r>
            <a:r>
              <a:rPr lang="en-US" sz="3000" i="1" dirty="0"/>
              <a:t> </a:t>
            </a:r>
            <a:r>
              <a:rPr lang="en-US" sz="3000" i="1" dirty="0" smtClean="0"/>
              <a:t>(</a:t>
            </a:r>
            <a:r>
              <a:rPr lang="ru-RU" sz="3000" i="1" dirty="0" smtClean="0"/>
              <a:t>х</a:t>
            </a:r>
            <a:r>
              <a:rPr lang="ru-RU" sz="3000" i="1" baseline="-25000" dirty="0" smtClean="0"/>
              <a:t>0</a:t>
            </a:r>
            <a:r>
              <a:rPr lang="en-US" sz="3000" i="1" dirty="0"/>
              <a:t>)=0</a:t>
            </a:r>
            <a:r>
              <a:rPr lang="en-US" sz="3000" dirty="0"/>
              <a:t>.</a:t>
            </a:r>
            <a:endParaRPr lang="ru-RU" sz="3000" dirty="0"/>
          </a:p>
        </p:txBody>
      </p:sp>
      <p:pic>
        <p:nvPicPr>
          <p:cNvPr id="52228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19200" y="3200400"/>
            <a:ext cx="5943600" cy="34607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7543800" cy="884238"/>
          </a:xfrm>
        </p:spPr>
        <p:txBody>
          <a:bodyPr>
            <a:normAutofit/>
          </a:bodyPr>
          <a:lstStyle/>
          <a:p>
            <a:r>
              <a:rPr lang="ru-RU" sz="3300" b="1" i="1" dirty="0" smtClean="0">
                <a:solidFill>
                  <a:schemeClr val="tx1"/>
                </a:solidFill>
              </a:rPr>
              <a:t>Точки максимума, минимума.</a:t>
            </a:r>
            <a:endParaRPr lang="ru-RU" sz="3300" b="1" i="1" dirty="0">
              <a:solidFill>
                <a:schemeClr val="tx1"/>
              </a:solidFill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066800"/>
            <a:ext cx="8382000" cy="22098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400" dirty="0"/>
              <a:t>        </a:t>
            </a:r>
            <a:r>
              <a:rPr lang="ru-RU" sz="2800" dirty="0"/>
              <a:t>Если непрерывная функция </a:t>
            </a:r>
            <a:r>
              <a:rPr lang="en-US" sz="2800" dirty="0"/>
              <a:t>y=f(</a:t>
            </a:r>
            <a:r>
              <a:rPr lang="ru-RU" sz="2800" dirty="0" err="1"/>
              <a:t>х</a:t>
            </a:r>
            <a:r>
              <a:rPr lang="en-US" sz="2800" dirty="0"/>
              <a:t>)</a:t>
            </a:r>
            <a:r>
              <a:rPr lang="ru-RU" sz="2800" dirty="0"/>
              <a:t> дифференцируема в некоторой окрестности </a:t>
            </a:r>
            <a:r>
              <a:rPr lang="ru-RU" sz="2800" i="1" dirty="0"/>
              <a:t>критической точки </a:t>
            </a:r>
            <a:r>
              <a:rPr lang="ru-RU" sz="2800" b="1" i="1" dirty="0"/>
              <a:t>х</a:t>
            </a:r>
            <a:r>
              <a:rPr lang="ru-RU" sz="2800" b="1" i="1" baseline="-25000" dirty="0"/>
              <a:t>0</a:t>
            </a:r>
            <a:r>
              <a:rPr lang="ru-RU" sz="2800" dirty="0"/>
              <a:t> и при переходе через нее (слева направо) </a:t>
            </a:r>
            <a:r>
              <a:rPr lang="ru-RU" sz="2800" i="1" dirty="0"/>
              <a:t>производная </a:t>
            </a:r>
            <a:r>
              <a:rPr lang="en-US" sz="2800" b="1" i="1" dirty="0"/>
              <a:t>f</a:t>
            </a:r>
            <a:r>
              <a:rPr lang="ru-RU" sz="2800" b="1" i="1" dirty="0"/>
              <a:t> </a:t>
            </a:r>
            <a:r>
              <a:rPr lang="en-US" sz="2800" b="1" i="1" dirty="0">
                <a:cs typeface="Arial" charset="0"/>
              </a:rPr>
              <a:t>'</a:t>
            </a:r>
            <a:r>
              <a:rPr lang="en-US" sz="2800" b="1" i="1" dirty="0"/>
              <a:t>(</a:t>
            </a:r>
            <a:r>
              <a:rPr lang="ru-RU" sz="2800" b="1" i="1" dirty="0" err="1"/>
              <a:t>х</a:t>
            </a:r>
            <a:r>
              <a:rPr lang="en-US" sz="2800" b="1" i="1" dirty="0"/>
              <a:t>)</a:t>
            </a:r>
            <a:r>
              <a:rPr lang="ru-RU" sz="2800" i="1" dirty="0"/>
              <a:t> меняет знак с </a:t>
            </a:r>
            <a:r>
              <a:rPr lang="ru-RU" sz="2800" b="1" i="1" dirty="0"/>
              <a:t>плюса на минус</a:t>
            </a:r>
            <a:r>
              <a:rPr lang="ru-RU" sz="2800" i="1" dirty="0"/>
              <a:t>, то </a:t>
            </a:r>
            <a:r>
              <a:rPr lang="ru-RU" sz="2800" b="1" i="1" dirty="0"/>
              <a:t>х</a:t>
            </a:r>
            <a:r>
              <a:rPr lang="ru-RU" sz="2800" b="1" i="1" baseline="-25000" dirty="0"/>
              <a:t>0</a:t>
            </a:r>
            <a:r>
              <a:rPr lang="ru-RU" sz="2800" i="1" dirty="0"/>
              <a:t> есть </a:t>
            </a:r>
            <a:r>
              <a:rPr lang="ru-RU" sz="2800" b="1" i="1" dirty="0"/>
              <a:t>точка максимума</a:t>
            </a:r>
            <a:r>
              <a:rPr lang="ru-RU" sz="2800" dirty="0"/>
              <a:t>; </a:t>
            </a:r>
            <a:r>
              <a:rPr lang="ru-RU" sz="2800" i="1" dirty="0"/>
              <a:t>с</a:t>
            </a:r>
            <a:r>
              <a:rPr lang="ru-RU" sz="2800" dirty="0"/>
              <a:t> </a:t>
            </a:r>
            <a:r>
              <a:rPr lang="ru-RU" sz="2800" b="1" i="1" dirty="0"/>
              <a:t>минуса на плюс</a:t>
            </a:r>
            <a:r>
              <a:rPr lang="ru-RU" sz="2800" dirty="0"/>
              <a:t>– </a:t>
            </a:r>
            <a:r>
              <a:rPr lang="ru-RU" sz="2800" b="1" i="1" dirty="0"/>
              <a:t>х</a:t>
            </a:r>
            <a:r>
              <a:rPr lang="ru-RU" sz="2800" b="1" i="1" baseline="-25000" dirty="0"/>
              <a:t>0</a:t>
            </a:r>
            <a:r>
              <a:rPr lang="ru-RU" sz="2800" b="1" i="1" dirty="0"/>
              <a:t> точка минимума.</a:t>
            </a:r>
            <a:r>
              <a:rPr lang="ru-RU" sz="2800" dirty="0"/>
              <a:t> </a:t>
            </a:r>
          </a:p>
        </p:txBody>
      </p:sp>
      <p:pic>
        <p:nvPicPr>
          <p:cNvPr id="53252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3400" y="3429000"/>
            <a:ext cx="3810000" cy="3087688"/>
          </a:xfrm>
        </p:spPr>
      </p:pic>
      <p:pic>
        <p:nvPicPr>
          <p:cNvPr id="5325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3501008"/>
            <a:ext cx="3517900" cy="31194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27809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400" i="1" dirty="0" smtClean="0">
                <a:solidFill>
                  <a:schemeClr val="tx1"/>
                </a:solidFill>
              </a:rPr>
              <a:t>Задачи на монотонность и      экстремумы функции.</a:t>
            </a:r>
            <a:r>
              <a:rPr lang="ru-RU" sz="4400" i="1" dirty="0" smtClean="0"/>
              <a:t/>
            </a:r>
            <a:br>
              <a:rPr lang="ru-RU" sz="4400" i="1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2"/>
          <p:cNvSpPr txBox="1">
            <a:spLocks noChangeArrowheads="1"/>
          </p:cNvSpPr>
          <p:nvPr/>
        </p:nvSpPr>
        <p:spPr bwMode="auto">
          <a:xfrm>
            <a:off x="152400" y="3124200"/>
            <a:ext cx="867092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ru-RU" sz="2000" b="1" dirty="0">
                <a:latin typeface="Arial" pitchFamily="34" charset="0"/>
                <a:cs typeface="Arial" pitchFamily="34" charset="0"/>
              </a:rPr>
              <a:t>Функция </a:t>
            </a:r>
            <a:r>
              <a:rPr lang="ru-RU" sz="2000" b="1" i="1" dirty="0">
                <a:latin typeface="Arial" pitchFamily="34" charset="0"/>
                <a:cs typeface="Arial" pitchFamily="34" charset="0"/>
              </a:rPr>
              <a:t>у =</a:t>
            </a:r>
            <a:r>
              <a:rPr lang="en-US" sz="2000" b="1" i="1" dirty="0">
                <a:latin typeface="Arial" pitchFamily="34" charset="0"/>
                <a:cs typeface="Arial" pitchFamily="34" charset="0"/>
              </a:rPr>
              <a:t>f</a:t>
            </a:r>
            <a:r>
              <a:rPr lang="ru-RU" sz="20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dirty="0">
                <a:latin typeface="Arial" pitchFamily="34" charset="0"/>
                <a:cs typeface="Arial" pitchFamily="34" charset="0"/>
              </a:rPr>
              <a:t>(</a:t>
            </a:r>
            <a:r>
              <a:rPr lang="ru-RU" sz="2000" b="1" i="1" dirty="0" err="1">
                <a:latin typeface="Arial" pitchFamily="34" charset="0"/>
                <a:cs typeface="Arial" pitchFamily="34" charset="0"/>
              </a:rPr>
              <a:t>х</a:t>
            </a:r>
            <a:r>
              <a:rPr lang="ru-RU" sz="2000" b="1" i="1" dirty="0">
                <a:latin typeface="Arial" pitchFamily="34" charset="0"/>
                <a:cs typeface="Arial" pitchFamily="34" charset="0"/>
              </a:rPr>
              <a:t>) 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определена на промежутке </a:t>
            </a:r>
            <a:r>
              <a:rPr lang="ru-RU" sz="2000" b="1" i="1" dirty="0">
                <a:latin typeface="Arial" pitchFamily="34" charset="0"/>
                <a:cs typeface="Arial" pitchFamily="34" charset="0"/>
              </a:rPr>
              <a:t>(-4; 13).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График производной </a:t>
            </a:r>
            <a:r>
              <a:rPr lang="ru-RU" sz="2000" b="1" i="1" dirty="0">
                <a:latin typeface="Arial" pitchFamily="34" charset="0"/>
                <a:cs typeface="Arial" pitchFamily="34" charset="0"/>
              </a:rPr>
              <a:t>у = </a:t>
            </a:r>
            <a:r>
              <a:rPr lang="en-US" sz="2000" b="1" i="1" dirty="0">
                <a:latin typeface="Arial" pitchFamily="34" charset="0"/>
                <a:cs typeface="Arial" pitchFamily="34" charset="0"/>
              </a:rPr>
              <a:t>f</a:t>
            </a:r>
            <a:r>
              <a:rPr lang="ru-RU" sz="20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dirty="0">
                <a:latin typeface="Arial" pitchFamily="34" charset="0"/>
                <a:cs typeface="Arial" pitchFamily="34" charset="0"/>
              </a:rPr>
              <a:t>'(x</a:t>
            </a:r>
            <a:r>
              <a:rPr lang="ru-RU" sz="2000" b="1" i="1" dirty="0">
                <a:latin typeface="Arial" pitchFamily="34" charset="0"/>
                <a:cs typeface="Arial" pitchFamily="34" charset="0"/>
              </a:rPr>
              <a:t>) 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изображен на рисунке. </a:t>
            </a:r>
          </a:p>
          <a:p>
            <a:pPr marL="342900" indent="-342900"/>
            <a:r>
              <a:rPr lang="ru-RU" sz="2000" b="1" dirty="0">
                <a:latin typeface="Arial" pitchFamily="34" charset="0"/>
                <a:cs typeface="Arial" pitchFamily="34" charset="0"/>
              </a:rPr>
              <a:t>1) Найдите число критических точек функции </a:t>
            </a:r>
            <a:r>
              <a:rPr lang="ru-RU" sz="2000" b="1" i="1" dirty="0">
                <a:latin typeface="Arial" pitchFamily="34" charset="0"/>
                <a:cs typeface="Arial" pitchFamily="34" charset="0"/>
              </a:rPr>
              <a:t>у = </a:t>
            </a:r>
            <a:r>
              <a:rPr lang="en-US" sz="2000" b="1" i="1" dirty="0">
                <a:latin typeface="Arial" pitchFamily="34" charset="0"/>
                <a:cs typeface="Arial" pitchFamily="34" charset="0"/>
              </a:rPr>
              <a:t>f (x).</a:t>
            </a:r>
            <a:endParaRPr lang="ru-RU" sz="20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179512" y="5410200"/>
            <a:ext cx="8964488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1800" dirty="0" smtClean="0">
                <a:latin typeface="Arial" charset="0"/>
              </a:rPr>
              <a:t>Решение: График </a:t>
            </a:r>
            <a:r>
              <a:rPr lang="ru-RU" sz="1800" dirty="0">
                <a:latin typeface="Arial" charset="0"/>
              </a:rPr>
              <a:t>производной функции пересекает ось абсцисс в двух точках т.е. производная в абсциссах этих точек равна 0. Производная меняет знак с</a:t>
            </a:r>
          </a:p>
          <a:p>
            <a:r>
              <a:rPr lang="ru-RU" sz="1800" dirty="0">
                <a:latin typeface="Arial" charset="0"/>
              </a:rPr>
              <a:t>плюса на минус в точке </a:t>
            </a:r>
            <a:r>
              <a:rPr lang="ru-RU" sz="1800" dirty="0" err="1">
                <a:latin typeface="Arial" charset="0"/>
              </a:rPr>
              <a:t>х</a:t>
            </a:r>
            <a:r>
              <a:rPr lang="ru-RU" sz="1800" dirty="0">
                <a:latin typeface="Arial" charset="0"/>
              </a:rPr>
              <a:t> =8, следовательно, эта точка –  </a:t>
            </a:r>
            <a:r>
              <a:rPr lang="ru-RU" sz="1800" dirty="0" err="1">
                <a:latin typeface="Arial" charset="0"/>
              </a:rPr>
              <a:t>точка</a:t>
            </a:r>
            <a:r>
              <a:rPr lang="ru-RU" sz="1800" dirty="0">
                <a:latin typeface="Arial" charset="0"/>
              </a:rPr>
              <a:t> максимума</a:t>
            </a:r>
            <a:r>
              <a:rPr lang="ru-RU" sz="1800" dirty="0" smtClean="0">
                <a:latin typeface="Arial" charset="0"/>
              </a:rPr>
              <a:t>.</a:t>
            </a:r>
          </a:p>
          <a:p>
            <a:r>
              <a:rPr lang="ru-RU" sz="1800" dirty="0" smtClean="0">
                <a:latin typeface="Arial" charset="0"/>
              </a:rPr>
              <a:t>Ответ: 1.</a:t>
            </a:r>
            <a:endParaRPr lang="ru-RU" sz="1800" dirty="0">
              <a:latin typeface="Arial" charset="0"/>
            </a:endParaRPr>
          </a:p>
          <a:p>
            <a:r>
              <a:rPr lang="ru-RU" sz="1800" dirty="0">
                <a:latin typeface="Arial" charset="0"/>
              </a:rPr>
              <a:t>  </a:t>
            </a:r>
          </a:p>
        </p:txBody>
      </p:sp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304800" y="62166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 sz="1800">
              <a:latin typeface="Arial" charset="0"/>
            </a:endParaRPr>
          </a:p>
        </p:txBody>
      </p:sp>
      <p:sp>
        <p:nvSpPr>
          <p:cNvPr id="56325" name="Text Box 5"/>
          <p:cNvSpPr txBox="1">
            <a:spLocks noChangeArrowheads="1"/>
          </p:cNvSpPr>
          <p:nvPr/>
        </p:nvSpPr>
        <p:spPr bwMode="auto">
          <a:xfrm>
            <a:off x="152400" y="3962400"/>
            <a:ext cx="877887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800" dirty="0" smtClean="0">
                <a:latin typeface="Arial" charset="0"/>
              </a:rPr>
              <a:t>Решение: т.к</a:t>
            </a:r>
            <a:r>
              <a:rPr lang="ru-RU" sz="1800" dirty="0">
                <a:latin typeface="Arial" charset="0"/>
              </a:rPr>
              <a:t>. в критических точках производная равна нулю или не существует,</a:t>
            </a:r>
          </a:p>
          <a:p>
            <a:r>
              <a:rPr lang="ru-RU" sz="1800" dirty="0">
                <a:latin typeface="Arial" charset="0"/>
              </a:rPr>
              <a:t>а данная функция  дифференцируема на всей области определения, то найдем</a:t>
            </a:r>
          </a:p>
          <a:p>
            <a:r>
              <a:rPr lang="ru-RU" sz="1800" dirty="0">
                <a:latin typeface="Arial" charset="0"/>
              </a:rPr>
              <a:t>абсциссы точек пересечения графика производной</a:t>
            </a:r>
            <a:r>
              <a:rPr lang="en-US" sz="1800" dirty="0">
                <a:latin typeface="Arial" charset="0"/>
              </a:rPr>
              <a:t> c </a:t>
            </a:r>
            <a:r>
              <a:rPr lang="ru-RU" sz="1800" dirty="0">
                <a:latin typeface="Arial" charset="0"/>
              </a:rPr>
              <a:t>осью </a:t>
            </a:r>
            <a:r>
              <a:rPr lang="ru-RU" sz="1800" i="1" dirty="0" smtClean="0">
                <a:latin typeface="Arial" charset="0"/>
              </a:rPr>
              <a:t>ОХ</a:t>
            </a:r>
            <a:r>
              <a:rPr lang="ru-RU" sz="1800" dirty="0" smtClean="0">
                <a:latin typeface="Arial" charset="0"/>
              </a:rPr>
              <a:t>: </a:t>
            </a:r>
            <a:r>
              <a:rPr lang="ru-RU" sz="1800" i="1" dirty="0" err="1">
                <a:latin typeface="Arial" charset="0"/>
              </a:rPr>
              <a:t>х</a:t>
            </a:r>
            <a:r>
              <a:rPr lang="ru-RU" sz="1800" i="1" dirty="0">
                <a:latin typeface="Arial" charset="0"/>
              </a:rPr>
              <a:t> =-2; </a:t>
            </a:r>
            <a:r>
              <a:rPr lang="ru-RU" sz="1800" i="1" dirty="0" err="1">
                <a:latin typeface="Arial" charset="0"/>
              </a:rPr>
              <a:t>х</a:t>
            </a:r>
            <a:r>
              <a:rPr lang="ru-RU" sz="1800" i="1" dirty="0">
                <a:latin typeface="Arial" charset="0"/>
              </a:rPr>
              <a:t> = 8.</a:t>
            </a:r>
          </a:p>
          <a:p>
            <a:r>
              <a:rPr lang="ru-RU" sz="1800" dirty="0" smtClean="0">
                <a:latin typeface="Arial" charset="0"/>
              </a:rPr>
              <a:t>Ответ: 2.</a:t>
            </a:r>
            <a:endParaRPr lang="ru-RU" sz="1800" dirty="0">
              <a:latin typeface="Arial" charset="0"/>
            </a:endParaRPr>
          </a:p>
        </p:txBody>
      </p:sp>
      <p:sp>
        <p:nvSpPr>
          <p:cNvPr id="56326" name="Text Box 6"/>
          <p:cNvSpPr txBox="1">
            <a:spLocks noChangeArrowheads="1"/>
          </p:cNvSpPr>
          <p:nvPr/>
        </p:nvSpPr>
        <p:spPr bwMode="auto">
          <a:xfrm>
            <a:off x="0" y="5029200"/>
            <a:ext cx="86264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 b="1" dirty="0"/>
              <a:t> </a:t>
            </a:r>
            <a:r>
              <a:rPr lang="ru-RU" sz="1800" b="1" dirty="0" smtClean="0"/>
              <a:t> 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)Укажите число точек максимума функции у =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f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(</a:t>
            </a:r>
            <a:r>
              <a:rPr lang="ru-RU" sz="2000" b="1" dirty="0" err="1">
                <a:latin typeface="Arial" pitchFamily="34" charset="0"/>
                <a:cs typeface="Arial" pitchFamily="34" charset="0"/>
              </a:rPr>
              <a:t>х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).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632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88640"/>
            <a:ext cx="5334000" cy="29523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6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6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/>
      <p:bldP spid="56325" grpId="0"/>
      <p:bldP spid="563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304800" y="5181600"/>
            <a:ext cx="83716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4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) Найдите длину промежутка возрастания функции.</a:t>
            </a:r>
          </a:p>
        </p:txBody>
      </p:sp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288925" y="57515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 sz="1800">
              <a:latin typeface="Arial" charset="0"/>
            </a:endParaRPr>
          </a:p>
        </p:txBody>
      </p:sp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228600" y="3657600"/>
            <a:ext cx="830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3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)Найдите число промежутков убывания.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304800" y="4191000"/>
            <a:ext cx="8532813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800" dirty="0">
                <a:latin typeface="Arial" charset="0"/>
              </a:rPr>
              <a:t>Решение: т.к. </a:t>
            </a:r>
            <a:r>
              <a:rPr lang="en-US" sz="1800" dirty="0">
                <a:latin typeface="Arial" charset="0"/>
              </a:rPr>
              <a:t>f ’ (x) &lt; 0</a:t>
            </a:r>
            <a:r>
              <a:rPr lang="ru-RU" sz="1800" dirty="0">
                <a:latin typeface="Arial" charset="0"/>
              </a:rPr>
              <a:t> на промежутках</a:t>
            </a:r>
            <a:r>
              <a:rPr lang="ru-RU" sz="1800" dirty="0">
                <a:latin typeface="Arial" charset="0"/>
                <a:cs typeface="Arial" charset="0"/>
              </a:rPr>
              <a:t> (-</a:t>
            </a:r>
            <a:r>
              <a:rPr lang="en-US" sz="1800" dirty="0">
                <a:latin typeface="Arial" charset="0"/>
                <a:cs typeface="Arial" charset="0"/>
              </a:rPr>
              <a:t>4</a:t>
            </a:r>
            <a:r>
              <a:rPr lang="ru-RU" sz="1800" dirty="0">
                <a:latin typeface="Arial" charset="0"/>
                <a:cs typeface="Arial" charset="0"/>
              </a:rPr>
              <a:t>; </a:t>
            </a:r>
            <a:r>
              <a:rPr lang="en-US" sz="1800" dirty="0">
                <a:latin typeface="Arial" charset="0"/>
                <a:cs typeface="Arial" charset="0"/>
              </a:rPr>
              <a:t>-2</a:t>
            </a:r>
            <a:r>
              <a:rPr lang="ru-RU" sz="1800" dirty="0">
                <a:latin typeface="Arial" charset="0"/>
                <a:cs typeface="Arial" charset="0"/>
              </a:rPr>
              <a:t>)</a:t>
            </a:r>
            <a:r>
              <a:rPr lang="en-US" sz="1800" dirty="0">
                <a:latin typeface="Arial" charset="0"/>
                <a:cs typeface="Arial" charset="0"/>
              </a:rPr>
              <a:t> </a:t>
            </a:r>
            <a:r>
              <a:rPr lang="ru-RU" sz="1800" dirty="0">
                <a:latin typeface="Arial" charset="0"/>
                <a:cs typeface="Arial" charset="0"/>
              </a:rPr>
              <a:t>и (8;13), то функция убывает на</a:t>
            </a:r>
          </a:p>
          <a:p>
            <a:r>
              <a:rPr lang="ru-RU" sz="1800" dirty="0">
                <a:latin typeface="Arial" charset="0"/>
                <a:cs typeface="Arial" charset="0"/>
              </a:rPr>
              <a:t> промежутках </a:t>
            </a:r>
            <a:r>
              <a:rPr lang="ru-RU" sz="1800" dirty="0">
                <a:latin typeface="Arial" charset="0"/>
              </a:rPr>
              <a:t>(-</a:t>
            </a:r>
            <a:r>
              <a:rPr lang="en-US" sz="1800" dirty="0">
                <a:latin typeface="Arial" charset="0"/>
              </a:rPr>
              <a:t>4</a:t>
            </a:r>
            <a:r>
              <a:rPr lang="ru-RU" sz="1800" dirty="0">
                <a:latin typeface="Arial" charset="0"/>
              </a:rPr>
              <a:t>; </a:t>
            </a:r>
            <a:r>
              <a:rPr lang="en-US" sz="1800" dirty="0">
                <a:latin typeface="Arial" charset="0"/>
              </a:rPr>
              <a:t>-2] </a:t>
            </a:r>
            <a:r>
              <a:rPr lang="ru-RU" sz="1800" dirty="0">
                <a:latin typeface="Arial" charset="0"/>
              </a:rPr>
              <a:t>и </a:t>
            </a:r>
            <a:r>
              <a:rPr lang="en-US" sz="1800" dirty="0">
                <a:latin typeface="Arial" charset="0"/>
              </a:rPr>
              <a:t>[</a:t>
            </a:r>
            <a:r>
              <a:rPr lang="ru-RU" sz="1800" dirty="0" smtClean="0">
                <a:latin typeface="Arial" charset="0"/>
              </a:rPr>
              <a:t>8;13). </a:t>
            </a:r>
            <a:r>
              <a:rPr lang="ru-RU" sz="1800" dirty="0" smtClean="0">
                <a:latin typeface="Arial" charset="0"/>
                <a:cs typeface="Arial" charset="0"/>
              </a:rPr>
              <a:t>Следовательно</a:t>
            </a:r>
            <a:r>
              <a:rPr lang="ru-RU" sz="1800" dirty="0">
                <a:latin typeface="Arial" charset="0"/>
                <a:cs typeface="Arial" charset="0"/>
              </a:rPr>
              <a:t>, 2 промежутка убывания.</a:t>
            </a:r>
          </a:p>
          <a:p>
            <a:r>
              <a:rPr lang="ru-RU" sz="1800" dirty="0">
                <a:latin typeface="Arial" charset="0"/>
                <a:cs typeface="Arial" charset="0"/>
              </a:rPr>
              <a:t>Ответ: 2.</a:t>
            </a:r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228600" y="5562600"/>
            <a:ext cx="86677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800" dirty="0">
                <a:latin typeface="Arial" charset="0"/>
              </a:rPr>
              <a:t>Решение: т.к. </a:t>
            </a:r>
            <a:r>
              <a:rPr lang="en-US" sz="1800" dirty="0">
                <a:latin typeface="Arial" charset="0"/>
              </a:rPr>
              <a:t>f ’ (x) &gt; 0</a:t>
            </a:r>
            <a:r>
              <a:rPr lang="ru-RU" sz="1800" dirty="0">
                <a:latin typeface="Arial" charset="0"/>
              </a:rPr>
              <a:t> на промежутке (-2;8), то функция возрастает на отрезке </a:t>
            </a:r>
          </a:p>
          <a:p>
            <a:r>
              <a:rPr lang="en-US" sz="1800" dirty="0">
                <a:latin typeface="Arial" charset="0"/>
              </a:rPr>
              <a:t>[ -2; 8]</a:t>
            </a:r>
            <a:r>
              <a:rPr lang="ru-RU" sz="1800" dirty="0">
                <a:latin typeface="Arial" charset="0"/>
              </a:rPr>
              <a:t>, тогда длина промежутка возрастания равна 10.</a:t>
            </a:r>
          </a:p>
          <a:p>
            <a:r>
              <a:rPr lang="ru-RU" sz="1800" dirty="0">
                <a:latin typeface="Arial" charset="0"/>
              </a:rPr>
              <a:t>Ответ: 10.</a:t>
            </a:r>
          </a:p>
        </p:txBody>
      </p:sp>
      <p:pic>
        <p:nvPicPr>
          <p:cNvPr id="57351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88640"/>
            <a:ext cx="5648672" cy="327528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7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7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8" grpId="0"/>
      <p:bldP spid="57349" grpId="0"/>
      <p:bldP spid="5735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6" descr="MA.E10.B8.84_dop/innerimg0.jpg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340768"/>
            <a:ext cx="4248472" cy="3528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644008" y="188640"/>
            <a:ext cx="4320480" cy="63093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800" b="1" dirty="0" smtClean="0"/>
              <a:t>       </a:t>
            </a:r>
            <a:r>
              <a:rPr lang="ru-RU" sz="2000" b="1" dirty="0" smtClean="0">
                <a:latin typeface="+mj-lt"/>
              </a:rPr>
              <a:t>В8.  На рисунке изображен график производной функции </a:t>
            </a:r>
            <a:r>
              <a:rPr lang="en-US" sz="2000" b="1" dirty="0" smtClean="0">
                <a:latin typeface="+mj-lt"/>
              </a:rPr>
              <a:t>y=f(x)</a:t>
            </a:r>
            <a:r>
              <a:rPr lang="ru-RU" sz="2000" b="1" dirty="0" smtClean="0">
                <a:latin typeface="+mj-lt"/>
              </a:rPr>
              <a:t>, определенной на интервале </a:t>
            </a:r>
            <a:r>
              <a:rPr lang="en-US" sz="2000" b="1" dirty="0" smtClean="0">
                <a:latin typeface="+mj-lt"/>
              </a:rPr>
              <a:t>(-9</a:t>
            </a:r>
            <a:r>
              <a:rPr lang="ru-RU" sz="2000" b="1" dirty="0" smtClean="0">
                <a:latin typeface="+mj-lt"/>
              </a:rPr>
              <a:t>;8).</a:t>
            </a:r>
          </a:p>
          <a:p>
            <a:pPr>
              <a:buFont typeface="+mj-lt"/>
              <a:buAutoNum type="arabicPeriod"/>
            </a:pPr>
            <a:r>
              <a:rPr lang="ru-RU" sz="2000" dirty="0" smtClean="0">
                <a:latin typeface="+mj-lt"/>
              </a:rPr>
              <a:t> В какой точке отрезка[-8;-4] функция </a:t>
            </a:r>
            <a:r>
              <a:rPr lang="en-US" sz="2000" dirty="0" smtClean="0">
                <a:latin typeface="+mj-lt"/>
              </a:rPr>
              <a:t>f(x)</a:t>
            </a:r>
            <a:r>
              <a:rPr lang="ru-RU" sz="2000" dirty="0" smtClean="0">
                <a:latin typeface="+mj-lt"/>
              </a:rPr>
              <a:t>  принимает наименьшее значение?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>
                <a:latin typeface="+mj-lt"/>
              </a:rPr>
              <a:t>В какой точке отрезка[0;6] функция </a:t>
            </a:r>
            <a:r>
              <a:rPr lang="en-US" sz="2000" dirty="0" smtClean="0">
                <a:latin typeface="+mj-lt"/>
              </a:rPr>
              <a:t>f(x)</a:t>
            </a:r>
            <a:r>
              <a:rPr lang="ru-RU" sz="2000" dirty="0" smtClean="0">
                <a:latin typeface="+mj-lt"/>
              </a:rPr>
              <a:t>  принимает наибольшее значение?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>
                <a:latin typeface="+mj-lt"/>
              </a:rPr>
              <a:t>Найдите промежутки возрастания функции . В ответе укажите сумму целых точек, входящих в эти промежутки.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>
                <a:latin typeface="+mj-lt"/>
              </a:rPr>
              <a:t>Определите количество целых точек, в которых производная функции   положительна.</a:t>
            </a:r>
            <a:endParaRPr lang="ru-RU" sz="2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179512" y="4800600"/>
            <a:ext cx="8712968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200" b="1" dirty="0">
                <a:latin typeface="Arial" pitchFamily="34" charset="0"/>
                <a:cs typeface="Arial" pitchFamily="34" charset="0"/>
              </a:rPr>
              <a:t>5) Найдите число точек экстремума разностей функций </a:t>
            </a:r>
            <a:endParaRPr lang="en-US" sz="2200" b="1" dirty="0">
              <a:latin typeface="Arial" pitchFamily="34" charset="0"/>
              <a:cs typeface="Arial" pitchFamily="34" charset="0"/>
            </a:endParaRPr>
          </a:p>
          <a:p>
            <a:r>
              <a:rPr lang="ru-RU" sz="2200" b="1" i="1" dirty="0">
                <a:latin typeface="Arial" pitchFamily="34" charset="0"/>
                <a:cs typeface="Arial" pitchFamily="34" charset="0"/>
              </a:rPr>
              <a:t>у =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 f (</a:t>
            </a:r>
            <a:r>
              <a:rPr lang="ru-RU" sz="2200" b="1" i="1" dirty="0" err="1">
                <a:latin typeface="Arial" pitchFamily="34" charset="0"/>
                <a:cs typeface="Arial" pitchFamily="34" charset="0"/>
              </a:rPr>
              <a:t>х</a:t>
            </a:r>
            <a:r>
              <a:rPr lang="ru-RU" sz="2200" b="1" i="1" dirty="0">
                <a:latin typeface="Arial" pitchFamily="34" charset="0"/>
                <a:cs typeface="Arial" pitchFamily="34" charset="0"/>
              </a:rPr>
              <a:t>) </a:t>
            </a:r>
            <a:r>
              <a:rPr lang="ru-RU" sz="2200" b="1" dirty="0">
                <a:latin typeface="Arial" pitchFamily="34" charset="0"/>
                <a:cs typeface="Arial" pitchFamily="34" charset="0"/>
              </a:rPr>
              <a:t>и </a:t>
            </a:r>
            <a:r>
              <a:rPr lang="ru-RU" sz="2200" b="1" i="1" dirty="0">
                <a:latin typeface="Arial" pitchFamily="34" charset="0"/>
                <a:cs typeface="Arial" pitchFamily="34" charset="0"/>
              </a:rPr>
              <a:t>у = 5х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b="1" i="1" dirty="0">
                <a:latin typeface="Arial" pitchFamily="34" charset="0"/>
                <a:cs typeface="Arial" pitchFamily="34" charset="0"/>
              </a:rPr>
              <a:t>-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b="1" i="1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2200" b="1" dirty="0">
                <a:latin typeface="Arial" pitchFamily="34" charset="0"/>
                <a:cs typeface="Arial" pitchFamily="34" charset="0"/>
              </a:rPr>
              <a:t>используя  график производной </a:t>
            </a:r>
            <a:r>
              <a:rPr lang="ru-RU" sz="2200" b="1" i="1" dirty="0">
                <a:latin typeface="Arial" pitchFamily="34" charset="0"/>
                <a:cs typeface="Arial" pitchFamily="34" charset="0"/>
              </a:rPr>
              <a:t>у = 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f </a:t>
            </a:r>
            <a:r>
              <a:rPr lang="en-US" sz="2200" b="1" i="1" dirty="0" smtClean="0">
                <a:latin typeface="Arial" pitchFamily="34" charset="0"/>
                <a:cs typeface="Arial" pitchFamily="34" charset="0"/>
              </a:rPr>
              <a:t>' 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(x</a:t>
            </a:r>
            <a:r>
              <a:rPr lang="en-US" sz="2200" b="1" i="1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ru-RU" sz="22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sz="2200" b="1" dirty="0">
                <a:latin typeface="Arial" pitchFamily="34" charset="0"/>
                <a:cs typeface="Arial" pitchFamily="34" charset="0"/>
              </a:rPr>
              <a:t>на </a:t>
            </a: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рис.1)</a:t>
            </a:r>
            <a:endParaRPr lang="ru-RU" sz="2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837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0"/>
            <a:ext cx="6622504" cy="451167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524328" y="4149080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Рисунок 1.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85</TotalTime>
  <Words>641</Words>
  <Application>Microsoft Office PowerPoint</Application>
  <PresentationFormat>Экран (4:3)</PresentationFormat>
  <Paragraphs>56</Paragraphs>
  <Slides>10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Апекс</vt:lpstr>
      <vt:lpstr>Точечный рисунок</vt:lpstr>
      <vt:lpstr>Монотонность  функции. Экстремумы.</vt:lpstr>
      <vt:lpstr>Критические точки.</vt:lpstr>
      <vt:lpstr> Необходимое условие существования экстремума </vt:lpstr>
      <vt:lpstr>Точки максимума, минимума.</vt:lpstr>
      <vt:lpstr>Задачи на монотонность и      экстремумы функции. </vt:lpstr>
      <vt:lpstr>Слайд 6</vt:lpstr>
      <vt:lpstr>Слайд 7</vt:lpstr>
      <vt:lpstr>Слайд 8</vt:lpstr>
      <vt:lpstr>Слайд 9</vt:lpstr>
      <vt:lpstr>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Монотонность  функции. Экстремумы. </dc:title>
  <cp:lastModifiedBy>Tata</cp:lastModifiedBy>
  <cp:revision>14</cp:revision>
  <dcterms:modified xsi:type="dcterms:W3CDTF">2011-04-04T19:34:04Z</dcterms:modified>
</cp:coreProperties>
</file>