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2392363" y="3736975"/>
            <a:ext cx="67516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1800">
              <a:latin typeface="Arial" charset="0"/>
              <a:cs typeface="Arial" charset="0"/>
            </a:endParaRPr>
          </a:p>
        </p:txBody>
      </p:sp>
      <p:sp>
        <p:nvSpPr>
          <p:cNvPr id="40963" name="Rectangle 10"/>
          <p:cNvSpPr>
            <a:spLocks noChangeArrowheads="1"/>
          </p:cNvSpPr>
          <p:nvPr/>
        </p:nvSpPr>
        <p:spPr bwMode="auto">
          <a:xfrm>
            <a:off x="755575" y="2761208"/>
            <a:ext cx="7704857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1100" dirty="0">
                <a:latin typeface="Calibri" pitchFamily="34" charset="0"/>
                <a:cs typeface="Times New Roman" pitchFamily="18" charset="0"/>
              </a:rPr>
              <a:t> </a:t>
            </a:r>
            <a:endParaRPr lang="ru-RU" sz="1100" dirty="0">
              <a:latin typeface="Arial" charset="0"/>
              <a:cs typeface="Arial" charset="0"/>
            </a:endParaRPr>
          </a:p>
          <a:p>
            <a:pPr algn="ctr" eaLnBrk="0" hangingPunct="0"/>
            <a:r>
              <a:rPr lang="en-US" sz="4000" dirty="0">
                <a:latin typeface="+mj-lt"/>
                <a:cs typeface="Times New Roman" pitchFamily="18" charset="0"/>
              </a:rPr>
              <a:t>П</a:t>
            </a:r>
            <a:r>
              <a:rPr lang="ru-RU" sz="4000" dirty="0" err="1">
                <a:latin typeface="+mj-lt"/>
                <a:cs typeface="Times New Roman" pitchFamily="18" charset="0"/>
              </a:rPr>
              <a:t>роизводная</a:t>
            </a:r>
            <a:r>
              <a:rPr lang="ru-RU" sz="4000" dirty="0">
                <a:latin typeface="+mj-lt"/>
                <a:cs typeface="Times New Roman" pitchFamily="18" charset="0"/>
              </a:rPr>
              <a:t> от координаты по времени есть скорость. </a:t>
            </a:r>
            <a:endParaRPr lang="en-US" sz="4000" dirty="0">
              <a:latin typeface="+mj-lt"/>
              <a:cs typeface="Times New Roman" pitchFamily="18" charset="0"/>
            </a:endParaRPr>
          </a:p>
          <a:p>
            <a:pPr algn="ctr" eaLnBrk="0" hangingPunct="0"/>
            <a:endParaRPr lang="en-US" sz="4800" dirty="0">
              <a:latin typeface="+mj-lt"/>
              <a:cs typeface="Times New Roman" pitchFamily="18" charset="0"/>
            </a:endParaRPr>
          </a:p>
          <a:p>
            <a:pPr eaLnBrk="0" hangingPunct="0"/>
            <a:endParaRPr lang="en-US" sz="1600" dirty="0">
              <a:latin typeface="+mj-lt"/>
              <a:cs typeface="Times New Roman" pitchFamily="18" charset="0"/>
            </a:endParaRPr>
          </a:p>
          <a:p>
            <a:pPr eaLnBrk="0" hangingPunct="0"/>
            <a:endParaRPr lang="en-US" sz="1600" dirty="0">
              <a:latin typeface="Calibri" pitchFamily="34" charset="0"/>
              <a:cs typeface="Times New Roman" pitchFamily="18" charset="0"/>
            </a:endParaRPr>
          </a:p>
          <a:p>
            <a:pPr eaLnBrk="0" hangingPunct="0"/>
            <a:endParaRPr lang="en-US" sz="1100" dirty="0">
              <a:latin typeface="Arial" charset="0"/>
              <a:cs typeface="Arial" charset="0"/>
            </a:endParaRPr>
          </a:p>
        </p:txBody>
      </p:sp>
      <p:sp>
        <p:nvSpPr>
          <p:cNvPr id="40964" name="Rectangle 11"/>
          <p:cNvSpPr>
            <a:spLocks noChangeArrowheads="1"/>
          </p:cNvSpPr>
          <p:nvPr/>
        </p:nvSpPr>
        <p:spPr bwMode="auto">
          <a:xfrm>
            <a:off x="4716463" y="4797425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1600">
                <a:latin typeface="Calibri" pitchFamily="34" charset="0"/>
                <a:cs typeface="Times New Roman" pitchFamily="18" charset="0"/>
              </a:rPr>
              <a:t> </a:t>
            </a:r>
            <a:endParaRPr lang="ru-RU" sz="1800">
              <a:latin typeface="Century Gothic" pitchFamily="34" charset="0"/>
              <a:cs typeface="Arial" charset="0"/>
            </a:endParaRP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2555776" y="4293096"/>
            <a:ext cx="38877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400" i="1" dirty="0">
                <a:latin typeface="+mj-lt"/>
                <a:cs typeface="Arial" charset="0"/>
              </a:rPr>
              <a:t>x</a:t>
            </a:r>
            <a:r>
              <a:rPr lang="ru-RU" sz="4400" i="1" dirty="0">
                <a:latin typeface="+mj-lt"/>
                <a:cs typeface="Arial" charset="0"/>
              </a:rPr>
              <a:t>'</a:t>
            </a:r>
            <a:r>
              <a:rPr lang="en-US" sz="4400" i="1" dirty="0">
                <a:latin typeface="+mj-lt"/>
                <a:cs typeface="Arial" charset="0"/>
              </a:rPr>
              <a:t>(t)=v(t)</a:t>
            </a:r>
            <a:endParaRPr lang="ru-RU" sz="4400" i="1" dirty="0">
              <a:latin typeface="+mj-lt"/>
              <a:cs typeface="Arial" charset="0"/>
            </a:endParaRPr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250825" y="333375"/>
            <a:ext cx="8642350" cy="1441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548680"/>
            <a:ext cx="7416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800" b="1" i="1" dirty="0" smtClean="0">
                <a:latin typeface="Arial" pitchFamily="34" charset="0"/>
                <a:cs typeface="Arial" pitchFamily="34" charset="0"/>
              </a:rPr>
              <a:t>Физический смысл</a:t>
            </a:r>
          </a:p>
          <a:p>
            <a:pPr algn="ctr">
              <a:buNone/>
            </a:pPr>
            <a:r>
              <a:rPr lang="ru-RU" sz="4800" b="1" i="1" dirty="0" smtClean="0">
                <a:latin typeface="Arial" pitchFamily="34" charset="0"/>
                <a:cs typeface="Arial" pitchFamily="34" charset="0"/>
              </a:rPr>
              <a:t> производной</a:t>
            </a:r>
            <a:endParaRPr lang="ru-RU" sz="48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idx="1"/>
          </p:nvPr>
        </p:nvSpPr>
        <p:spPr>
          <a:xfrm>
            <a:off x="468313" y="836613"/>
            <a:ext cx="8218487" cy="5289550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dirty="0"/>
              <a:t>  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П</a:t>
            </a:r>
            <a:r>
              <a:rPr lang="ru-RU" sz="4000" dirty="0" err="1">
                <a:latin typeface="Arial" pitchFamily="34" charset="0"/>
                <a:cs typeface="Arial" pitchFamily="34" charset="0"/>
              </a:rPr>
              <a:t>роизводная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от скорости по времени или вторая производная от координаты по времени  есть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ускорение.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484438" y="4149725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400" i="1" dirty="0">
                <a:latin typeface="+mj-lt"/>
                <a:cs typeface="Arial" charset="0"/>
              </a:rPr>
              <a:t>a(t)=v </a:t>
            </a:r>
            <a:r>
              <a:rPr lang="ru-RU" sz="4400" i="1" dirty="0">
                <a:latin typeface="+mj-lt"/>
                <a:cs typeface="Arial" charset="0"/>
              </a:rPr>
              <a:t>'</a:t>
            </a:r>
            <a:r>
              <a:rPr lang="en-US" sz="4400" i="1" dirty="0">
                <a:latin typeface="+mj-lt"/>
                <a:cs typeface="Arial" charset="0"/>
              </a:rPr>
              <a:t>(t)=x</a:t>
            </a:r>
            <a:r>
              <a:rPr lang="ru-RU" sz="4400" i="1" dirty="0">
                <a:latin typeface="+mj-lt"/>
                <a:cs typeface="Arial" charset="0"/>
              </a:rPr>
              <a:t>''</a:t>
            </a:r>
            <a:r>
              <a:rPr lang="en-US" sz="4400" i="1" dirty="0">
                <a:latin typeface="+mj-lt"/>
                <a:cs typeface="Arial" charset="0"/>
              </a:rPr>
              <a:t>(t)</a:t>
            </a:r>
            <a:endParaRPr lang="ru-RU" sz="4400" i="1" dirty="0">
              <a:latin typeface="+mj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5" y="332656"/>
            <a:ext cx="8353177" cy="6120680"/>
          </a:xfrm>
        </p:spPr>
        <p:txBody>
          <a:bodyPr/>
          <a:lstStyle/>
          <a:p>
            <a:pPr marL="533400" indent="-533400"/>
            <a:r>
              <a:rPr lang="ru-RU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Задачи на применение физического смысла производной</a:t>
            </a:r>
          </a:p>
          <a:p>
            <a:pPr marL="533400" indent="-533400"/>
            <a:endParaRPr lang="ru-RU" sz="32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/>
            <a:endParaRPr lang="ru-RU" sz="32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 algn="just"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Найдите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момент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остановки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тела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движущегося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по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закону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s(t)= t²-6t-16</a:t>
            </a:r>
          </a:p>
          <a:p>
            <a:pPr marL="533400" indent="-533400" algn="l"/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cs typeface="Arial" charset="0"/>
            </a:endParaRPr>
          </a:p>
          <a:p>
            <a:pPr marL="533400" indent="-533400" algn="l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      </a:t>
            </a:r>
            <a:r>
              <a:rPr 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Ответ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: </a:t>
            </a:r>
            <a:r>
              <a:rPr lang="ru-RU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3.</a:t>
            </a:r>
            <a:endParaRPr lang="en-US" sz="2800" i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cs typeface="Arial" charset="0"/>
            </a:endParaRPr>
          </a:p>
          <a:p>
            <a:pPr marL="533400" indent="-533400" algn="l">
              <a:buFont typeface="Arial" charset="0"/>
              <a:buAutoNum type="arabicParenR"/>
            </a:pPr>
            <a:endParaRPr 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2895600" y="17922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>
              <a:latin typeface="Arial" charset="0"/>
              <a:cs typeface="Arial" charset="0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251520" y="404813"/>
            <a:ext cx="8496944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Точка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движется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по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координатной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прямой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согласно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закону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x(t)= t²+t+2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где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x(t)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координата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точки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в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момент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времени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время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измеряется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в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секундах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расстояние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в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метрах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). В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какой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момент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времени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скорость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точки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будет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равна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5 м/с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?</a:t>
            </a:r>
          </a:p>
          <a:p>
            <a:pPr algn="ctr">
              <a:spcBef>
                <a:spcPct val="50000"/>
              </a:spcBef>
            </a:pPr>
            <a:endParaRPr lang="en-US" sz="2800" dirty="0">
              <a:latin typeface="Arial" charset="0"/>
              <a:cs typeface="Arial" charset="0"/>
            </a:endParaRP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323528" y="3789040"/>
            <a:ext cx="820891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err="1">
                <a:latin typeface="+mj-lt"/>
                <a:cs typeface="Arial" charset="0"/>
              </a:rPr>
              <a:t>Решение</a:t>
            </a:r>
            <a:r>
              <a:rPr lang="en-US" sz="2800" dirty="0">
                <a:latin typeface="+mj-lt"/>
                <a:cs typeface="Arial" charset="0"/>
              </a:rPr>
              <a:t>:</a:t>
            </a:r>
            <a:r>
              <a:rPr lang="ru-RU" sz="2800" dirty="0">
                <a:latin typeface="+mj-lt"/>
                <a:cs typeface="Arial" charset="0"/>
              </a:rPr>
              <a:t> Скорость точки в момент времени </a:t>
            </a:r>
            <a:r>
              <a:rPr lang="en-US" sz="2800" dirty="0">
                <a:latin typeface="+mj-lt"/>
                <a:cs typeface="Arial" charset="0"/>
              </a:rPr>
              <a:t>t</a:t>
            </a:r>
            <a:r>
              <a:rPr lang="ru-RU" sz="2800" dirty="0">
                <a:latin typeface="+mj-lt"/>
                <a:cs typeface="Arial" charset="0"/>
              </a:rPr>
              <a:t> есть производная от координаты по времени.</a:t>
            </a:r>
            <a:endParaRPr lang="en-US" sz="2800" dirty="0">
              <a:latin typeface="+mj-lt"/>
              <a:cs typeface="Arial" charset="0"/>
            </a:endParaRPr>
          </a:p>
          <a:p>
            <a:r>
              <a:rPr lang="ru-RU" sz="2800" dirty="0">
                <a:latin typeface="+mj-lt"/>
                <a:cs typeface="Arial" charset="0"/>
              </a:rPr>
              <a:t> Т.к. </a:t>
            </a:r>
            <a:r>
              <a:rPr lang="en-US" sz="2800" i="1" dirty="0">
                <a:latin typeface="+mj-lt"/>
                <a:cs typeface="Arial" charset="0"/>
              </a:rPr>
              <a:t>v(t) = x'(t) = 2t+1</a:t>
            </a:r>
            <a:r>
              <a:rPr lang="ru-RU" sz="2800" i="1" dirty="0">
                <a:latin typeface="+mj-lt"/>
                <a:cs typeface="Arial" charset="0"/>
              </a:rPr>
              <a:t> и </a:t>
            </a:r>
            <a:r>
              <a:rPr lang="en-US" sz="2800" i="1" dirty="0">
                <a:latin typeface="+mj-lt"/>
                <a:cs typeface="Arial" charset="0"/>
              </a:rPr>
              <a:t>v = 5 м/с</a:t>
            </a:r>
            <a:r>
              <a:rPr lang="ru-RU" sz="2800" i="1" dirty="0">
                <a:latin typeface="+mj-lt"/>
                <a:cs typeface="Arial" charset="0"/>
              </a:rPr>
              <a:t>, то </a:t>
            </a:r>
            <a:endParaRPr lang="en-US" sz="2800" i="1" dirty="0">
              <a:latin typeface="+mj-lt"/>
              <a:cs typeface="Arial" charset="0"/>
            </a:endParaRPr>
          </a:p>
          <a:p>
            <a:r>
              <a:rPr lang="en-US" sz="2800" i="1" dirty="0">
                <a:latin typeface="+mj-lt"/>
                <a:cs typeface="Arial" charset="0"/>
              </a:rPr>
              <a:t>2t +1= 5</a:t>
            </a:r>
          </a:p>
          <a:p>
            <a:r>
              <a:rPr lang="en-US" sz="2800" i="1" dirty="0">
                <a:latin typeface="+mj-lt"/>
                <a:cs typeface="Arial" charset="0"/>
              </a:rPr>
              <a:t>t=2</a:t>
            </a:r>
          </a:p>
          <a:p>
            <a:r>
              <a:rPr lang="en-US" sz="2800" dirty="0">
                <a:latin typeface="+mj-lt"/>
                <a:cs typeface="Arial" charset="0"/>
              </a:rPr>
              <a:t>                                  </a:t>
            </a:r>
            <a:r>
              <a:rPr lang="en-US" sz="2800" i="1" dirty="0" err="1">
                <a:latin typeface="+mj-lt"/>
                <a:cs typeface="Arial" charset="0"/>
              </a:rPr>
              <a:t>Ответ</a:t>
            </a:r>
            <a:r>
              <a:rPr lang="en-US" sz="2800" i="1" dirty="0">
                <a:latin typeface="+mj-lt"/>
                <a:cs typeface="Arial" charset="0"/>
              </a:rPr>
              <a:t>:</a:t>
            </a:r>
            <a:r>
              <a:rPr lang="en-US" sz="2800" dirty="0">
                <a:latin typeface="+mj-lt"/>
                <a:cs typeface="Arial" charset="0"/>
              </a:rPr>
              <a:t> </a:t>
            </a:r>
            <a:r>
              <a:rPr lang="en-US" sz="2800" i="1" dirty="0" smtClean="0">
                <a:latin typeface="+mj-lt"/>
                <a:cs typeface="Arial" charset="0"/>
              </a:rPr>
              <a:t>2</a:t>
            </a:r>
            <a:r>
              <a:rPr lang="ru-RU" sz="2800" dirty="0" smtClean="0">
                <a:latin typeface="+mj-lt"/>
                <a:cs typeface="Arial" charset="0"/>
              </a:rPr>
              <a:t>.</a:t>
            </a:r>
            <a:endParaRPr lang="en-US" sz="2800" dirty="0">
              <a:latin typeface="+mj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>
          <a:xfrm>
            <a:off x="683569" y="404812"/>
            <a:ext cx="8136904" cy="324021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>
                <a:latin typeface="+mj-lt"/>
              </a:rPr>
              <a:t>    </a:t>
            </a:r>
            <a:endParaRPr lang="el-GR" sz="3200" dirty="0">
              <a:latin typeface="+mj-lt"/>
              <a:cs typeface="Arial" charset="0"/>
            </a:endParaRP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395536" y="548680"/>
            <a:ext cx="835292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+mj-lt"/>
                <a:cs typeface="Arial" charset="0"/>
              </a:rPr>
              <a:t>При торможении маховик за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3200" dirty="0" smtClean="0">
                <a:latin typeface="+mj-lt"/>
                <a:cs typeface="Arial" charset="0"/>
              </a:rPr>
              <a:t> секунд поворачивается на угол 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φ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(t)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6</a:t>
            </a:r>
            <a:r>
              <a:rPr lang="el-GR" sz="3200" dirty="0" smtClean="0">
                <a:cs typeface="Arial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l-GR" sz="3200" dirty="0" smtClean="0">
                <a:cs typeface="Arial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радиан. Найдите угловую скорость 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ω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вращения маховика в момент времени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t=1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с. (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φ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(t)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- угол в радианах, </a:t>
            </a:r>
            <a:r>
              <a:rPr lang="el-GR" sz="3200" dirty="0" smtClean="0">
                <a:latin typeface="Arial" pitchFamily="34" charset="0"/>
                <a:cs typeface="Arial" pitchFamily="34" charset="0"/>
              </a:rPr>
              <a:t>ω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(t)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- скорость в рад/с,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- время в секундах).</a:t>
            </a:r>
          </a:p>
          <a:p>
            <a:r>
              <a:rPr lang="en-US" sz="3200" dirty="0" err="1" smtClean="0">
                <a:latin typeface="+mj-lt"/>
                <a:cs typeface="Arial" charset="0"/>
              </a:rPr>
              <a:t>Решение</a:t>
            </a:r>
            <a:r>
              <a:rPr lang="en-US" sz="3200" dirty="0" smtClean="0">
                <a:latin typeface="+mj-lt"/>
                <a:cs typeface="Arial" charset="0"/>
              </a:rPr>
              <a:t>:</a:t>
            </a:r>
          </a:p>
          <a:p>
            <a:r>
              <a:rPr lang="el-GR" sz="3200" i="1" dirty="0" smtClean="0">
                <a:latin typeface="+mj-lt"/>
                <a:cs typeface="Arial" charset="0"/>
              </a:rPr>
              <a:t>ω</a:t>
            </a:r>
            <a:r>
              <a:rPr lang="en-US" sz="3200" i="1" dirty="0">
                <a:latin typeface="+mj-lt"/>
                <a:cs typeface="Arial" charset="0"/>
              </a:rPr>
              <a:t>(t) = </a:t>
            </a:r>
            <a:r>
              <a:rPr lang="el-GR" sz="3200" i="1" dirty="0">
                <a:latin typeface="+mj-lt"/>
                <a:cs typeface="Arial" charset="0"/>
              </a:rPr>
              <a:t>φ</a:t>
            </a:r>
            <a:r>
              <a:rPr lang="en-US" sz="3200" i="1" dirty="0">
                <a:latin typeface="+mj-lt"/>
                <a:cs typeface="Arial" charset="0"/>
              </a:rPr>
              <a:t>'(t)</a:t>
            </a:r>
          </a:p>
          <a:p>
            <a:r>
              <a:rPr lang="el-GR" sz="3200" i="1" dirty="0">
                <a:latin typeface="+mj-lt"/>
                <a:cs typeface="Arial" charset="0"/>
              </a:rPr>
              <a:t>ω</a:t>
            </a:r>
            <a:r>
              <a:rPr lang="en-US" sz="3200" i="1" dirty="0">
                <a:latin typeface="+mj-lt"/>
                <a:cs typeface="Arial" charset="0"/>
              </a:rPr>
              <a:t>(t) = 6 – 2t</a:t>
            </a:r>
          </a:p>
          <a:p>
            <a:r>
              <a:rPr lang="en-US" sz="3200" i="1" dirty="0">
                <a:latin typeface="+mj-lt"/>
                <a:cs typeface="Arial" charset="0"/>
              </a:rPr>
              <a:t>t = 1 c.</a:t>
            </a:r>
          </a:p>
          <a:p>
            <a:r>
              <a:rPr lang="el-GR" sz="3200" i="1" dirty="0">
                <a:latin typeface="+mj-lt"/>
                <a:cs typeface="Arial" charset="0"/>
              </a:rPr>
              <a:t>ω</a:t>
            </a:r>
            <a:r>
              <a:rPr lang="en-US" sz="3200" i="1" dirty="0">
                <a:latin typeface="+mj-lt"/>
                <a:cs typeface="Arial" charset="0"/>
              </a:rPr>
              <a:t>(1) = 6 – 2 × 1 = 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4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рад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/с</a:t>
            </a:r>
            <a:r>
              <a:rPr lang="en-US" sz="3200" dirty="0" smtClean="0">
                <a:latin typeface="+mj-lt"/>
                <a:cs typeface="Arial" charset="0"/>
              </a:rPr>
              <a:t>                   </a:t>
            </a:r>
            <a:r>
              <a:rPr lang="en-US" sz="3200" dirty="0" err="1" smtClean="0">
                <a:latin typeface="+mj-lt"/>
                <a:cs typeface="Arial" charset="0"/>
              </a:rPr>
              <a:t>Ответ</a:t>
            </a:r>
            <a:r>
              <a:rPr lang="en-US" sz="3200" dirty="0" smtClean="0">
                <a:latin typeface="+mj-lt"/>
                <a:cs typeface="Arial" charset="0"/>
              </a:rPr>
              <a:t>:</a:t>
            </a:r>
            <a:r>
              <a:rPr lang="ru-RU" sz="3200" i="1" dirty="0" smtClean="0">
                <a:latin typeface="+mj-lt"/>
                <a:cs typeface="Arial" charset="0"/>
              </a:rPr>
              <a:t>4</a:t>
            </a:r>
            <a:r>
              <a:rPr lang="en-US" sz="3200" i="1" dirty="0" smtClean="0">
                <a:latin typeface="+mj-lt"/>
                <a:cs typeface="Arial" charset="0"/>
              </a:rPr>
              <a:t>.</a:t>
            </a:r>
            <a:endParaRPr lang="en-US" sz="3200" i="1" dirty="0">
              <a:latin typeface="+mj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332656"/>
            <a:ext cx="7920880" cy="6049094"/>
          </a:xfrm>
        </p:spPr>
        <p:txBody>
          <a:bodyPr/>
          <a:lstStyle/>
          <a:p>
            <a:pPr algn="l">
              <a:lnSpc>
                <a:spcPct val="80000"/>
              </a:lnSpc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При движении тела по прямой его скорость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v(t)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по закону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v(t)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=15+8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t²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-время движения тела в секундах).Каким будет ускорение тела (в м/с²) через секунду после начала движения?</a:t>
            </a:r>
          </a:p>
          <a:p>
            <a:pPr algn="l">
              <a:lnSpc>
                <a:spcPct val="80000"/>
              </a:lnSpc>
            </a:pP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80000"/>
              </a:lnSpc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Решение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:</a:t>
            </a:r>
          </a:p>
          <a:p>
            <a:pPr algn="l">
              <a:lnSpc>
                <a:spcPct val="80000"/>
              </a:lnSpc>
            </a:pP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v(t)=15+8t-3t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²</a:t>
            </a:r>
          </a:p>
          <a:p>
            <a:pPr algn="l">
              <a:lnSpc>
                <a:spcPct val="80000"/>
              </a:lnSpc>
            </a:pP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a(t)=v</a:t>
            </a:r>
            <a:r>
              <a:rPr lang="ru-RU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'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(t)</a:t>
            </a:r>
          </a:p>
          <a:p>
            <a:pPr algn="l">
              <a:lnSpc>
                <a:spcPct val="80000"/>
              </a:lnSpc>
            </a:pP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a(t)=8-6t</a:t>
            </a:r>
          </a:p>
          <a:p>
            <a:pPr algn="l">
              <a:lnSpc>
                <a:spcPct val="80000"/>
              </a:lnSpc>
            </a:pP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t=1</a:t>
            </a:r>
          </a:p>
          <a:p>
            <a:pPr algn="l">
              <a:lnSpc>
                <a:spcPct val="80000"/>
              </a:lnSpc>
            </a:pP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a(1)=2</a:t>
            </a:r>
            <a:r>
              <a:rPr lang="ru-RU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 м/с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²</a:t>
            </a:r>
          </a:p>
          <a:p>
            <a:pPr algn="l">
              <a:lnSpc>
                <a:spcPct val="8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                                   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Ответ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: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2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charset="0"/>
              </a:rPr>
              <a:t>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cs typeface="Arial" charset="0"/>
            </a:endParaRPr>
          </a:p>
          <a:p>
            <a:pPr algn="l">
              <a:lnSpc>
                <a:spcPct val="80000"/>
              </a:lnSpc>
            </a:pP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13613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Применение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производной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в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физических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>
                <a:latin typeface="Arial" pitchFamily="34" charset="0"/>
                <a:cs typeface="Arial" pitchFamily="34" charset="0"/>
              </a:rPr>
              <a:t>задачах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•"/>
            </a:pPr>
            <a:r>
              <a:rPr lang="ru-RU" sz="3600" dirty="0">
                <a:latin typeface="+mj-lt"/>
                <a:cs typeface="Arial" charset="0"/>
              </a:rPr>
              <a:t> </a:t>
            </a:r>
            <a:r>
              <a:rPr lang="en-US" sz="3200" dirty="0" err="1">
                <a:latin typeface="+mj-lt"/>
                <a:cs typeface="Arial" charset="0"/>
              </a:rPr>
              <a:t>Заряд</a:t>
            </a:r>
            <a:r>
              <a:rPr lang="en-US" sz="3200" dirty="0">
                <a:latin typeface="+mj-lt"/>
                <a:cs typeface="Arial" charset="0"/>
              </a:rPr>
              <a:t>, </a:t>
            </a:r>
            <a:r>
              <a:rPr lang="en-US" sz="3200" dirty="0" err="1">
                <a:latin typeface="+mj-lt"/>
                <a:cs typeface="Arial" charset="0"/>
              </a:rPr>
              <a:t>проходящий</a:t>
            </a:r>
            <a:r>
              <a:rPr lang="en-US" sz="3200" dirty="0">
                <a:latin typeface="+mj-lt"/>
                <a:cs typeface="Arial" charset="0"/>
              </a:rPr>
              <a:t> </a:t>
            </a:r>
            <a:r>
              <a:rPr lang="en-US" sz="3200" dirty="0" err="1">
                <a:latin typeface="+mj-lt"/>
                <a:cs typeface="Arial" charset="0"/>
              </a:rPr>
              <a:t>через</a:t>
            </a:r>
            <a:r>
              <a:rPr lang="en-US" sz="3200" dirty="0">
                <a:latin typeface="+mj-lt"/>
                <a:cs typeface="Arial" charset="0"/>
              </a:rPr>
              <a:t> </a:t>
            </a:r>
            <a:r>
              <a:rPr lang="en-US" sz="3200" dirty="0" err="1">
                <a:latin typeface="+mj-lt"/>
                <a:cs typeface="Arial" charset="0"/>
              </a:rPr>
              <a:t>поперечное</a:t>
            </a:r>
            <a:r>
              <a:rPr lang="en-US" sz="3200" dirty="0">
                <a:latin typeface="+mj-lt"/>
                <a:cs typeface="Arial" charset="0"/>
              </a:rPr>
              <a:t> </a:t>
            </a:r>
            <a:r>
              <a:rPr lang="ru-RU" sz="3200" dirty="0">
                <a:latin typeface="+mj-lt"/>
                <a:cs typeface="Arial" charset="0"/>
              </a:rPr>
              <a:t>  </a:t>
            </a:r>
            <a:r>
              <a:rPr lang="en-US" sz="3200" dirty="0" err="1">
                <a:latin typeface="+mj-lt"/>
                <a:cs typeface="Arial" charset="0"/>
              </a:rPr>
              <a:t>сечение</a:t>
            </a:r>
            <a:r>
              <a:rPr lang="en-US" sz="3200" dirty="0">
                <a:latin typeface="+mj-lt"/>
                <a:cs typeface="Arial" charset="0"/>
              </a:rPr>
              <a:t> </a:t>
            </a:r>
            <a:r>
              <a:rPr lang="en-US" sz="3200" dirty="0" err="1">
                <a:latin typeface="+mj-lt"/>
                <a:cs typeface="Arial" charset="0"/>
              </a:rPr>
              <a:t>проводника</a:t>
            </a:r>
            <a:r>
              <a:rPr lang="en-US" sz="3200" dirty="0">
                <a:latin typeface="+mj-lt"/>
                <a:cs typeface="Arial" charset="0"/>
              </a:rPr>
              <a:t>, </a:t>
            </a:r>
            <a:r>
              <a:rPr lang="en-US" sz="3200" dirty="0" err="1">
                <a:latin typeface="+mj-lt"/>
                <a:cs typeface="Arial" charset="0"/>
              </a:rPr>
              <a:t>вычисляется</a:t>
            </a:r>
            <a:r>
              <a:rPr lang="en-US" sz="3200" dirty="0">
                <a:latin typeface="+mj-lt"/>
                <a:cs typeface="Arial" charset="0"/>
              </a:rPr>
              <a:t> </a:t>
            </a:r>
            <a:r>
              <a:rPr lang="en-US" sz="3200" dirty="0" err="1">
                <a:latin typeface="+mj-lt"/>
                <a:cs typeface="Arial" charset="0"/>
              </a:rPr>
              <a:t>по</a:t>
            </a:r>
            <a:r>
              <a:rPr lang="en-US" sz="3200" dirty="0">
                <a:latin typeface="+mj-lt"/>
                <a:cs typeface="Arial" charset="0"/>
              </a:rPr>
              <a:t> </a:t>
            </a:r>
            <a:r>
              <a:rPr lang="en-US" sz="3200" dirty="0" err="1">
                <a:latin typeface="+mj-lt"/>
                <a:cs typeface="Arial" charset="0"/>
              </a:rPr>
              <a:t>формуле</a:t>
            </a:r>
            <a:r>
              <a:rPr lang="en-US" sz="3200" i="1" dirty="0">
                <a:latin typeface="+mj-lt"/>
                <a:cs typeface="Arial" charset="0"/>
              </a:rPr>
              <a:t>   q(t)=2t</a:t>
            </a:r>
            <a:r>
              <a:rPr lang="en-US" sz="3200" i="1" baseline="30000" dirty="0">
                <a:latin typeface="+mj-lt"/>
                <a:cs typeface="Arial" charset="0"/>
              </a:rPr>
              <a:t>2</a:t>
            </a:r>
            <a:r>
              <a:rPr lang="en-US" sz="3200" i="1" dirty="0">
                <a:latin typeface="+mj-lt"/>
                <a:cs typeface="Arial" charset="0"/>
              </a:rPr>
              <a:t>-5t. </a:t>
            </a:r>
            <a:r>
              <a:rPr lang="en-US" sz="3200" dirty="0" err="1">
                <a:latin typeface="+mj-lt"/>
                <a:cs typeface="Arial" charset="0"/>
              </a:rPr>
              <a:t>Найти</a:t>
            </a:r>
            <a:r>
              <a:rPr lang="en-US" sz="3200" dirty="0">
                <a:latin typeface="+mj-lt"/>
                <a:cs typeface="Arial" charset="0"/>
              </a:rPr>
              <a:t> </a:t>
            </a:r>
            <a:r>
              <a:rPr lang="en-US" sz="3200" dirty="0" err="1">
                <a:latin typeface="+mj-lt"/>
                <a:cs typeface="Arial" charset="0"/>
              </a:rPr>
              <a:t>силу</a:t>
            </a:r>
            <a:r>
              <a:rPr lang="en-US" sz="3200" dirty="0">
                <a:latin typeface="+mj-lt"/>
                <a:cs typeface="Arial" charset="0"/>
              </a:rPr>
              <a:t> </a:t>
            </a:r>
            <a:r>
              <a:rPr lang="en-US" sz="3200" dirty="0" err="1">
                <a:latin typeface="+mj-lt"/>
                <a:cs typeface="Arial" charset="0"/>
              </a:rPr>
              <a:t>тока</a:t>
            </a:r>
            <a:r>
              <a:rPr lang="en-US" sz="3200" dirty="0">
                <a:latin typeface="+mj-lt"/>
                <a:cs typeface="Arial" charset="0"/>
              </a:rPr>
              <a:t> </a:t>
            </a:r>
            <a:r>
              <a:rPr lang="en-US" sz="3200" dirty="0" err="1">
                <a:latin typeface="+mj-lt"/>
                <a:cs typeface="Arial" charset="0"/>
              </a:rPr>
              <a:t>при</a:t>
            </a:r>
            <a:r>
              <a:rPr lang="en-US" sz="3200" dirty="0">
                <a:latin typeface="+mj-lt"/>
                <a:cs typeface="Arial" charset="0"/>
              </a:rPr>
              <a:t> </a:t>
            </a:r>
            <a:r>
              <a:rPr lang="en-US" sz="3200" i="1" dirty="0">
                <a:latin typeface="+mj-lt"/>
                <a:cs typeface="Arial" charset="0"/>
              </a:rPr>
              <a:t>t=5c</a:t>
            </a:r>
            <a:r>
              <a:rPr lang="en-US" sz="3200" dirty="0">
                <a:latin typeface="+mj-lt"/>
                <a:cs typeface="Arial" charset="0"/>
              </a:rPr>
              <a:t>.</a:t>
            </a:r>
            <a:r>
              <a:rPr lang="en-US" sz="3200" i="1" dirty="0">
                <a:latin typeface="+mj-lt"/>
                <a:cs typeface="Arial" charset="0"/>
              </a:rPr>
              <a:t>             </a:t>
            </a:r>
          </a:p>
          <a:p>
            <a:pPr algn="ctr"/>
            <a:endParaRPr lang="ru-RU" sz="4000" i="1" dirty="0">
              <a:latin typeface="Arial" charset="0"/>
              <a:cs typeface="Arial" charset="0"/>
            </a:endParaRP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971600" y="3811012"/>
            <a:ext cx="6985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dirty="0" err="1">
                <a:latin typeface="+mj-lt"/>
                <a:cs typeface="Arial" charset="0"/>
              </a:rPr>
              <a:t>Решение</a:t>
            </a:r>
            <a:r>
              <a:rPr lang="en-US" sz="3200" dirty="0">
                <a:latin typeface="+mj-lt"/>
                <a:cs typeface="Arial" charset="0"/>
              </a:rPr>
              <a:t>:</a:t>
            </a:r>
          </a:p>
          <a:p>
            <a:r>
              <a:rPr lang="en-US" sz="3200" i="1" dirty="0" err="1">
                <a:latin typeface="+mj-lt"/>
                <a:cs typeface="Arial" charset="0"/>
              </a:rPr>
              <a:t>i</a:t>
            </a:r>
            <a:r>
              <a:rPr lang="en-US" sz="3200" i="1" dirty="0">
                <a:latin typeface="+mj-lt"/>
                <a:cs typeface="Arial" charset="0"/>
              </a:rPr>
              <a:t>(t)=q'(t)</a:t>
            </a:r>
          </a:p>
          <a:p>
            <a:r>
              <a:rPr lang="en-US" sz="3200" i="1" dirty="0" err="1">
                <a:latin typeface="+mj-lt"/>
                <a:cs typeface="Arial" charset="0"/>
              </a:rPr>
              <a:t>i</a:t>
            </a:r>
            <a:r>
              <a:rPr lang="en-US" sz="3200" i="1" dirty="0">
                <a:latin typeface="+mj-lt"/>
                <a:cs typeface="Arial" charset="0"/>
              </a:rPr>
              <a:t>(t)=4t-5</a:t>
            </a:r>
          </a:p>
          <a:p>
            <a:r>
              <a:rPr lang="en-US" sz="3200" i="1" dirty="0">
                <a:latin typeface="+mj-lt"/>
                <a:cs typeface="Arial" charset="0"/>
              </a:rPr>
              <a:t>t=</a:t>
            </a:r>
            <a:r>
              <a:rPr lang="en-US" sz="3200" dirty="0">
                <a:latin typeface="+mj-lt"/>
                <a:cs typeface="Arial" charset="0"/>
              </a:rPr>
              <a:t>5</a:t>
            </a:r>
          </a:p>
          <a:p>
            <a:r>
              <a:rPr lang="en-US" sz="3200" i="1" dirty="0" err="1">
                <a:latin typeface="+mj-lt"/>
                <a:cs typeface="Arial" charset="0"/>
              </a:rPr>
              <a:t>i</a:t>
            </a:r>
            <a:r>
              <a:rPr lang="en-US" sz="3200" i="1" dirty="0">
                <a:latin typeface="+mj-lt"/>
                <a:cs typeface="Arial" charset="0"/>
              </a:rPr>
              <a:t>(5)=</a:t>
            </a:r>
            <a:r>
              <a:rPr lang="en-US" sz="3200" i="1" dirty="0" smtClean="0">
                <a:latin typeface="+mj-lt"/>
                <a:cs typeface="Arial" charset="0"/>
              </a:rPr>
              <a:t>15</a:t>
            </a:r>
            <a:r>
              <a:rPr lang="en-US" sz="3200" i="1" dirty="0">
                <a:cs typeface="Arial" charset="0"/>
              </a:rPr>
              <a:t> </a:t>
            </a:r>
            <a:r>
              <a:rPr lang="en-US" sz="3200" i="1" dirty="0" smtClean="0">
                <a:cs typeface="Arial" charset="0"/>
              </a:rPr>
              <a:t>А</a:t>
            </a:r>
            <a:r>
              <a:rPr lang="ru-RU" sz="3200" i="1" dirty="0" smtClean="0">
                <a:cs typeface="Arial" charset="0"/>
              </a:rPr>
              <a:t>.                              </a:t>
            </a:r>
            <a:r>
              <a:rPr lang="en-US" sz="3200" i="1" dirty="0" smtClean="0">
                <a:latin typeface="+mj-lt"/>
                <a:cs typeface="Arial" charset="0"/>
              </a:rPr>
              <a:t>Ответ:15</a:t>
            </a:r>
            <a:r>
              <a:rPr lang="en-US" sz="3200" dirty="0" smtClean="0">
                <a:latin typeface="+mj-lt"/>
                <a:cs typeface="Arial" charset="0"/>
              </a:rPr>
              <a:t>.</a:t>
            </a:r>
            <a:endParaRPr lang="en-US" sz="3200" dirty="0">
              <a:latin typeface="+mj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764704"/>
            <a:ext cx="8136904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При движении тела по прямой  расстояние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s(t)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от начальной точки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 М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изменяется по закону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s(t)=t</a:t>
            </a:r>
            <a:r>
              <a:rPr lang="en-US" sz="3200" b="1" i="1" baseline="300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-4t</a:t>
            </a:r>
            <a:r>
              <a:rPr lang="en-US" sz="3200" b="1" i="1" baseline="30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-12t +8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время в секундах). Каким будет ускорение тела ( в 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м/с</a:t>
            </a:r>
            <a:r>
              <a:rPr lang="ru-RU" sz="32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через 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секунды?</a:t>
            </a:r>
          </a:p>
          <a:p>
            <a:pPr>
              <a:lnSpc>
                <a:spcPct val="90000"/>
              </a:lnSpc>
            </a:pPr>
            <a:endParaRPr lang="ru-RU" sz="3200" dirty="0" smtClean="0"/>
          </a:p>
          <a:p>
            <a:pPr>
              <a:lnSpc>
                <a:spcPct val="90000"/>
              </a:lnSpc>
            </a:pPr>
            <a:endParaRPr lang="ru-RU" dirty="0" smtClean="0"/>
          </a:p>
          <a:p>
            <a:pPr>
              <a:lnSpc>
                <a:spcPct val="90000"/>
              </a:lnSpc>
            </a:pP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Решение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a(t)=v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'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(t)=s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''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(t).</a:t>
            </a:r>
            <a:endParaRPr lang="ru-RU" sz="2800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Найдем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v(t)=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'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(t)=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800" b="1" i="1" baseline="300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-4t</a:t>
            </a:r>
            <a:r>
              <a:rPr lang="en-US" sz="2800" b="1" i="1" baseline="30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-12t +8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)'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4t</a:t>
            </a:r>
            <a:r>
              <a:rPr lang="en-US" sz="2800" b="1" i="1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-12t</a:t>
            </a:r>
            <a:r>
              <a:rPr lang="en-US" sz="28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-12.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    a(t)=v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'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(t)= s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''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(t)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(4t</a:t>
            </a:r>
            <a:r>
              <a:rPr lang="en-US" sz="2800" b="1" i="1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-12t</a:t>
            </a:r>
            <a:r>
              <a:rPr lang="en-US" sz="28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-12)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'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=12t</a:t>
            </a:r>
            <a:r>
              <a:rPr lang="en-US" sz="28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-24t,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    a(3)=12×3</a:t>
            </a:r>
            <a:r>
              <a:rPr lang="en-US" sz="28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-24×3=108-72=36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м/с</a:t>
            </a:r>
            <a:r>
              <a:rPr lang="ru-RU" sz="28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Ответ. 36.</a:t>
            </a:r>
            <a:endParaRPr lang="ru-RU" sz="2800" b="1" i="1" baseline="30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52</TotalTime>
  <Words>488</Words>
  <Application>Microsoft Office PowerPoint</Application>
  <PresentationFormat>Экран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Tata</cp:lastModifiedBy>
  <cp:revision>8</cp:revision>
  <dcterms:modified xsi:type="dcterms:W3CDTF">2011-04-04T19:33:36Z</dcterms:modified>
</cp:coreProperties>
</file>