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Default Extension="bin" ContentType="application/vnd.openxmlformats-officedocument.oleObject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notesMasterIdLst>
    <p:notesMasterId r:id="rId10"/>
  </p:notesMasterIdLst>
  <p:sldIdLst>
    <p:sldId id="258" r:id="rId2"/>
    <p:sldId id="267" r:id="rId3"/>
    <p:sldId id="260" r:id="rId4"/>
    <p:sldId id="261" r:id="rId5"/>
    <p:sldId id="262" r:id="rId6"/>
    <p:sldId id="264" r:id="rId7"/>
    <p:sldId id="265" r:id="rId8"/>
    <p:sldId id="266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8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png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png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png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F93B9A7-7D8A-4EA1-A7B6-34A7127C7319}" type="datetimeFigureOut">
              <a:rPr lang="ru-RU" smtClean="0"/>
              <a:pPr/>
              <a:t>04.04.2011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3BE5C1-1A06-4DB4-B2FC-8E535B2B1C56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3BE5C1-1A06-4DB4-B2FC-8E535B2B1C56}" type="slidenum">
              <a:rPr lang="ru-RU" smtClean="0"/>
              <a:pPr/>
              <a:t>6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04.04.2011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04.04.2011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04.04.2011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>
  <p:cSld name="Заголовок, объект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2F22157E-B5F1-4D88-86CD-FE020B237379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04.04.2011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04.04.2011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04.04.2011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04.04.2011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04.04.2011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04.04.2011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04.04.2011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ru-R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04.04.2011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04.04.2011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2.v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4000" b="1" i="1" dirty="0"/>
              <a:t>Геометрический смысл производной</a:t>
            </a:r>
            <a:r>
              <a:rPr lang="en-US" sz="4000" b="1" i="1" dirty="0"/>
              <a:t>.</a:t>
            </a:r>
            <a:endParaRPr lang="ru-RU" sz="4000" b="1" i="1" dirty="0"/>
          </a:p>
        </p:txBody>
      </p:sp>
      <p:graphicFrame>
        <p:nvGraphicFramePr>
          <p:cNvPr id="31748" name="Object 4"/>
          <p:cNvGraphicFramePr>
            <a:graphicFrameLocks noChangeAspect="1"/>
          </p:cNvGraphicFramePr>
          <p:nvPr>
            <p:ph sz="half" idx="1"/>
          </p:nvPr>
        </p:nvGraphicFramePr>
        <p:xfrm>
          <a:off x="0" y="2414588"/>
          <a:ext cx="4643438" cy="3108325"/>
        </p:xfrm>
        <a:graphic>
          <a:graphicData uri="http://schemas.openxmlformats.org/presentationml/2006/ole">
            <p:oleObj spid="_x0000_s1026" name="Точечный рисунок" r:id="rId3" imgW="3400900" imgH="2276793" progId="Paint.Picture">
              <p:embed/>
            </p:oleObj>
          </a:graphicData>
        </a:graphic>
      </p:graphicFrame>
      <p:sp>
        <p:nvSpPr>
          <p:cNvPr id="31747" name="Rectangle 3"/>
          <p:cNvSpPr>
            <a:spLocks noGrp="1" noChangeArrowheads="1"/>
          </p:cNvSpPr>
          <p:nvPr>
            <p:ph type="body" sz="half" idx="2"/>
          </p:nvPr>
        </p:nvSpPr>
        <p:spPr>
          <a:xfrm>
            <a:off x="4643438" y="1628800"/>
            <a:ext cx="3814762" cy="4467200"/>
          </a:xfrm>
        </p:spPr>
        <p:txBody>
          <a:bodyPr>
            <a:normAutofit lnSpcReduction="10000"/>
          </a:bodyPr>
          <a:lstStyle/>
          <a:p>
            <a:pPr>
              <a:lnSpc>
                <a:spcPct val="80000"/>
              </a:lnSpc>
            </a:pPr>
            <a:r>
              <a:rPr lang="ru-RU" sz="2400" dirty="0"/>
              <a:t>Дана непрерывная функция </a:t>
            </a:r>
            <a:r>
              <a:rPr lang="en-US" sz="2400" dirty="0"/>
              <a:t>y=f(x)</a:t>
            </a:r>
            <a:r>
              <a:rPr lang="ru-RU" sz="2400" dirty="0"/>
              <a:t>, имеющая в точке А(</a:t>
            </a:r>
            <a:r>
              <a:rPr lang="en-US" sz="2400" i="1" dirty="0"/>
              <a:t>x</a:t>
            </a:r>
            <a:r>
              <a:rPr lang="ru-RU" sz="2400" i="1" dirty="0"/>
              <a:t>о</a:t>
            </a:r>
            <a:r>
              <a:rPr lang="ru-RU" sz="2400" dirty="0"/>
              <a:t>;</a:t>
            </a:r>
            <a:r>
              <a:rPr lang="en-US" sz="2400" i="1" dirty="0"/>
              <a:t>f(x</a:t>
            </a:r>
            <a:r>
              <a:rPr lang="ru-RU" sz="2400" i="1" dirty="0"/>
              <a:t>о</a:t>
            </a:r>
            <a:r>
              <a:rPr lang="en-US" sz="2400" i="1" dirty="0"/>
              <a:t>)</a:t>
            </a:r>
            <a:r>
              <a:rPr lang="ru-RU" sz="2400" dirty="0"/>
              <a:t>) касательную</a:t>
            </a:r>
            <a:r>
              <a:rPr lang="en-US" sz="2400" dirty="0" smtClean="0"/>
              <a:t>.</a:t>
            </a:r>
            <a:endParaRPr lang="ru-RU" sz="2400" dirty="0" smtClean="0"/>
          </a:p>
          <a:p>
            <a:pPr>
              <a:lnSpc>
                <a:spcPct val="80000"/>
              </a:lnSpc>
            </a:pPr>
            <a:endParaRPr lang="ru-RU" sz="2400" dirty="0"/>
          </a:p>
          <a:p>
            <a:pPr>
              <a:lnSpc>
                <a:spcPct val="80000"/>
              </a:lnSpc>
            </a:pPr>
            <a:r>
              <a:rPr lang="ru-RU" sz="2400" b="1" i="1" dirty="0"/>
              <a:t>Угловой коэффициент касательной к графику функции </a:t>
            </a:r>
            <a:r>
              <a:rPr lang="en-US" sz="2400" b="1" i="1" dirty="0"/>
              <a:t>y=f(x)</a:t>
            </a:r>
            <a:r>
              <a:rPr lang="ru-RU" sz="2400" b="1" i="1" dirty="0"/>
              <a:t> в точке (</a:t>
            </a:r>
            <a:r>
              <a:rPr lang="en-US" sz="2400" b="1" i="1" dirty="0"/>
              <a:t>x</a:t>
            </a:r>
            <a:r>
              <a:rPr lang="ru-RU" sz="2400" b="1" i="1" dirty="0"/>
              <a:t>о;</a:t>
            </a:r>
            <a:r>
              <a:rPr lang="en-US" sz="2400" b="1" i="1" dirty="0"/>
              <a:t>f(x</a:t>
            </a:r>
            <a:r>
              <a:rPr lang="ru-RU" sz="2400" b="1" i="1" dirty="0"/>
              <a:t>о</a:t>
            </a:r>
            <a:r>
              <a:rPr lang="en-US" sz="2400" b="1" i="1" dirty="0"/>
              <a:t>)</a:t>
            </a:r>
            <a:r>
              <a:rPr lang="ru-RU" sz="2400" b="1" i="1" dirty="0"/>
              <a:t>) равен значению производной функции </a:t>
            </a:r>
            <a:r>
              <a:rPr lang="en-US" sz="2400" b="1" i="1" dirty="0"/>
              <a:t>f</a:t>
            </a:r>
            <a:r>
              <a:rPr lang="ru-RU" sz="2400" b="1" i="1" dirty="0"/>
              <a:t> в точке </a:t>
            </a:r>
            <a:r>
              <a:rPr lang="en-US" sz="2400" b="1" i="1" dirty="0"/>
              <a:t>x</a:t>
            </a:r>
            <a:r>
              <a:rPr lang="ru-RU" sz="2400" b="1" i="1" dirty="0"/>
              <a:t>о</a:t>
            </a:r>
            <a:r>
              <a:rPr lang="en-US" sz="2400" b="1" i="1" dirty="0" smtClean="0"/>
              <a:t>.</a:t>
            </a:r>
            <a:endParaRPr lang="ru-RU" sz="2400" b="1" i="1" dirty="0" smtClean="0"/>
          </a:p>
          <a:p>
            <a:pPr>
              <a:lnSpc>
                <a:spcPct val="80000"/>
              </a:lnSpc>
            </a:pPr>
            <a:endParaRPr lang="ru-RU" sz="2400" b="1" i="1" dirty="0"/>
          </a:p>
          <a:p>
            <a:pPr>
              <a:lnSpc>
                <a:spcPct val="80000"/>
              </a:lnSpc>
            </a:pPr>
            <a:r>
              <a:rPr lang="ru-RU" sz="2400" b="1" i="1" dirty="0" smtClean="0"/>
              <a:t>к</a:t>
            </a:r>
            <a:r>
              <a:rPr lang="en-US" sz="2400" b="1" i="1" dirty="0" smtClean="0"/>
              <a:t> </a:t>
            </a:r>
            <a:r>
              <a:rPr lang="en-US" sz="2400" dirty="0"/>
              <a:t>= </a:t>
            </a:r>
            <a:r>
              <a:rPr lang="en-US" sz="2400" b="1" i="1" dirty="0" err="1"/>
              <a:t>tg</a:t>
            </a:r>
            <a:r>
              <a:rPr lang="el-GR" sz="2400" b="1" i="1" dirty="0">
                <a:cs typeface="Arial" charset="0"/>
              </a:rPr>
              <a:t>α</a:t>
            </a:r>
            <a:r>
              <a:rPr lang="en-US" sz="2400" b="1" i="1" dirty="0">
                <a:cs typeface="Arial" charset="0"/>
              </a:rPr>
              <a:t> </a:t>
            </a:r>
            <a:r>
              <a:rPr lang="en-US" sz="2400" dirty="0">
                <a:cs typeface="Arial" charset="0"/>
              </a:rPr>
              <a:t>= </a:t>
            </a:r>
            <a:r>
              <a:rPr lang="en-US" sz="2400" b="1" i="1" dirty="0">
                <a:cs typeface="Arial" charset="0"/>
              </a:rPr>
              <a:t>f</a:t>
            </a:r>
            <a:r>
              <a:rPr lang="ru-RU" sz="2400" b="1" i="1" dirty="0">
                <a:cs typeface="Arial" charset="0"/>
              </a:rPr>
              <a:t> </a:t>
            </a:r>
            <a:r>
              <a:rPr lang="en-US" sz="2400" b="1" dirty="0">
                <a:cs typeface="Arial" charset="0"/>
              </a:rPr>
              <a:t>'</a:t>
            </a:r>
            <a:r>
              <a:rPr lang="en-US" sz="2400" b="1" i="1" dirty="0">
                <a:cs typeface="Arial" charset="0"/>
              </a:rPr>
              <a:t>(x</a:t>
            </a:r>
            <a:r>
              <a:rPr lang="ru-RU" sz="2400" b="1" i="1" dirty="0">
                <a:cs typeface="Arial" charset="0"/>
              </a:rPr>
              <a:t>о</a:t>
            </a:r>
            <a:r>
              <a:rPr lang="en-US" sz="2400" b="1" i="1" dirty="0">
                <a:cs typeface="Arial" charset="0"/>
              </a:rPr>
              <a:t>).</a:t>
            </a:r>
            <a:endParaRPr lang="el-GR" sz="2400" b="1" i="1" dirty="0">
              <a:cs typeface="Arial" charset="0"/>
            </a:endParaRPr>
          </a:p>
          <a:p>
            <a:pPr>
              <a:lnSpc>
                <a:spcPct val="80000"/>
              </a:lnSpc>
            </a:pPr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4213" y="1052736"/>
            <a:ext cx="7772400" cy="3096343"/>
          </a:xfrm>
        </p:spPr>
        <p:txBody>
          <a:bodyPr/>
          <a:lstStyle/>
          <a:p>
            <a:r>
              <a:rPr lang="ru-RU" sz="4000" b="1" i="1" dirty="0"/>
              <a:t>Использование геометрического смысла производной при решении задач.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1" name="Rectangle 3"/>
          <p:cNvSpPr>
            <a:spLocks noGrp="1" noChangeArrowheads="1"/>
          </p:cNvSpPr>
          <p:nvPr>
            <p:ph idx="1"/>
          </p:nvPr>
        </p:nvSpPr>
        <p:spPr>
          <a:xfrm>
            <a:off x="395288" y="764704"/>
            <a:ext cx="8291512" cy="5361459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ru-RU" sz="2800" dirty="0" smtClean="0"/>
              <a:t>Найдите </a:t>
            </a:r>
            <a:r>
              <a:rPr lang="ru-RU" sz="2800" dirty="0"/>
              <a:t>угловой коэффициент касательной к графику функции </a:t>
            </a:r>
            <a:r>
              <a:rPr lang="en-US" sz="2800" i="1" dirty="0"/>
              <a:t>y=</a:t>
            </a:r>
            <a:r>
              <a:rPr lang="ru-RU" sz="2800" i="1" dirty="0"/>
              <a:t> </a:t>
            </a:r>
            <a:r>
              <a:rPr lang="en-US" sz="2800" i="1" dirty="0"/>
              <a:t>2x+e</a:t>
            </a:r>
            <a:r>
              <a:rPr lang="ru-RU" sz="2800" b="1" i="1" baseline="30000" dirty="0" err="1"/>
              <a:t>х</a:t>
            </a:r>
            <a:r>
              <a:rPr lang="ru-RU" sz="2800" b="1" i="1" baseline="30000" dirty="0"/>
              <a:t> </a:t>
            </a:r>
            <a:r>
              <a:rPr lang="ru-RU" sz="2800" dirty="0"/>
              <a:t>в его точке с абсциссой </a:t>
            </a:r>
            <a:r>
              <a:rPr lang="en-US" sz="2800" i="1" dirty="0"/>
              <a:t>x</a:t>
            </a:r>
            <a:r>
              <a:rPr lang="en-US" sz="2400" b="1" i="1" baseline="-25000" dirty="0"/>
              <a:t>o</a:t>
            </a:r>
            <a:r>
              <a:rPr lang="en-US" sz="2800" i="1" dirty="0"/>
              <a:t>=0</a:t>
            </a:r>
            <a:r>
              <a:rPr lang="ru-RU" sz="2800" dirty="0"/>
              <a:t>.</a:t>
            </a:r>
            <a:endParaRPr lang="en-US" sz="2800" dirty="0"/>
          </a:p>
          <a:p>
            <a:pPr>
              <a:lnSpc>
                <a:spcPct val="90000"/>
              </a:lnSpc>
              <a:buFontTx/>
              <a:buNone/>
            </a:pPr>
            <a:r>
              <a:rPr lang="ru-RU" sz="2800" dirty="0">
                <a:cs typeface="Arial" charset="0"/>
              </a:rPr>
              <a:t>   </a:t>
            </a:r>
            <a:endParaRPr lang="en-US" sz="2800" dirty="0">
              <a:cs typeface="Arial" charset="0"/>
            </a:endParaRPr>
          </a:p>
          <a:p>
            <a:pPr>
              <a:lnSpc>
                <a:spcPct val="90000"/>
              </a:lnSpc>
              <a:buFontTx/>
              <a:buNone/>
            </a:pPr>
            <a:r>
              <a:rPr lang="ru-RU" sz="2800" dirty="0">
                <a:cs typeface="Arial" charset="0"/>
              </a:rPr>
              <a:t>   </a:t>
            </a:r>
            <a:r>
              <a:rPr lang="ru-RU" sz="2800" i="1" dirty="0">
                <a:cs typeface="Arial" charset="0"/>
              </a:rPr>
              <a:t>Решение</a:t>
            </a:r>
            <a:r>
              <a:rPr lang="ru-RU" sz="2800" dirty="0">
                <a:cs typeface="Arial" charset="0"/>
              </a:rPr>
              <a:t>. Угловой коэффициент касательной к графику функции в точке с абсциссой</a:t>
            </a:r>
            <a:r>
              <a:rPr lang="ru-RU" sz="2800" i="1" dirty="0">
                <a:cs typeface="Arial" charset="0"/>
              </a:rPr>
              <a:t> </a:t>
            </a:r>
            <a:r>
              <a:rPr lang="en-US" sz="2800" i="1" dirty="0">
                <a:cs typeface="Arial" charset="0"/>
              </a:rPr>
              <a:t>x</a:t>
            </a:r>
            <a:r>
              <a:rPr lang="en-US" sz="2400" b="1" i="1" baseline="-25000" dirty="0">
                <a:cs typeface="Arial" charset="0"/>
              </a:rPr>
              <a:t>o</a:t>
            </a:r>
            <a:r>
              <a:rPr lang="en-US" sz="2800" i="1" dirty="0">
                <a:cs typeface="Arial" charset="0"/>
              </a:rPr>
              <a:t> </a:t>
            </a:r>
            <a:r>
              <a:rPr lang="ru-RU" sz="2800" dirty="0">
                <a:cs typeface="Arial" charset="0"/>
              </a:rPr>
              <a:t>равен значению производной функции в точке</a:t>
            </a:r>
            <a:r>
              <a:rPr lang="ru-RU" sz="2800" i="1" dirty="0">
                <a:cs typeface="Arial" charset="0"/>
              </a:rPr>
              <a:t> </a:t>
            </a:r>
            <a:r>
              <a:rPr lang="en-US" sz="2800" i="1" dirty="0">
                <a:cs typeface="Arial" charset="0"/>
              </a:rPr>
              <a:t>x</a:t>
            </a:r>
            <a:r>
              <a:rPr lang="en-US" sz="2400" b="1" i="1" baseline="-25000" dirty="0">
                <a:cs typeface="Arial" charset="0"/>
              </a:rPr>
              <a:t>o</a:t>
            </a:r>
            <a:r>
              <a:rPr lang="en-US" sz="1400" i="1" dirty="0">
                <a:cs typeface="Arial" charset="0"/>
              </a:rPr>
              <a:t>.</a:t>
            </a:r>
            <a:r>
              <a:rPr lang="ru-RU" sz="2800" dirty="0">
                <a:cs typeface="Arial" charset="0"/>
              </a:rPr>
              <a:t>Найдем производную</a:t>
            </a:r>
            <a:r>
              <a:rPr lang="en-US" sz="2800" dirty="0">
                <a:cs typeface="Arial" charset="0"/>
              </a:rPr>
              <a:t> </a:t>
            </a:r>
            <a:r>
              <a:rPr lang="en-US" sz="2800" i="1" dirty="0"/>
              <a:t>y`=2+e</a:t>
            </a:r>
            <a:r>
              <a:rPr lang="en-US" sz="2800" b="1" i="1" baseline="30000" dirty="0"/>
              <a:t>x</a:t>
            </a:r>
            <a:r>
              <a:rPr lang="en-US" sz="2800" i="1" dirty="0"/>
              <a:t> </a:t>
            </a:r>
            <a:r>
              <a:rPr lang="ru-RU" sz="2800" dirty="0"/>
              <a:t>и её значение в точке </a:t>
            </a:r>
            <a:r>
              <a:rPr lang="en-US" sz="2800" b="1" i="1" dirty="0"/>
              <a:t>x</a:t>
            </a:r>
            <a:r>
              <a:rPr lang="en-US" sz="2400" b="1" i="1" baseline="-25000" dirty="0"/>
              <a:t>o</a:t>
            </a:r>
            <a:r>
              <a:rPr lang="ru-RU" i="1" dirty="0"/>
              <a:t>=0</a:t>
            </a:r>
            <a:r>
              <a:rPr lang="ru-RU" dirty="0"/>
              <a:t>, т.е. </a:t>
            </a:r>
            <a:r>
              <a:rPr lang="ru-RU" i="1" dirty="0"/>
              <a:t>2+</a:t>
            </a:r>
            <a:r>
              <a:rPr lang="en-US" i="1" dirty="0" err="1"/>
              <a:t>e</a:t>
            </a:r>
            <a:r>
              <a:rPr lang="en-US" i="1" baseline="30000" dirty="0" err="1"/>
              <a:t>o</a:t>
            </a:r>
            <a:r>
              <a:rPr lang="en-US" i="1" dirty="0"/>
              <a:t>=2+1=3</a:t>
            </a:r>
            <a:r>
              <a:rPr lang="ru-RU" dirty="0"/>
              <a:t>.</a:t>
            </a:r>
            <a:endParaRPr lang="en-US" dirty="0"/>
          </a:p>
          <a:p>
            <a:pPr>
              <a:lnSpc>
                <a:spcPct val="90000"/>
              </a:lnSpc>
              <a:buFontTx/>
              <a:buNone/>
            </a:pPr>
            <a:r>
              <a:rPr lang="ru-RU" dirty="0"/>
              <a:t>   </a:t>
            </a:r>
            <a:r>
              <a:rPr lang="ru-RU" i="1" dirty="0"/>
              <a:t>Ответ</a:t>
            </a:r>
            <a:r>
              <a:rPr lang="ru-RU" dirty="0"/>
              <a:t>: </a:t>
            </a:r>
            <a:r>
              <a:rPr lang="ru-RU" i="1" dirty="0" smtClean="0"/>
              <a:t>3.</a:t>
            </a:r>
            <a:endParaRPr lang="en-US" i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27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27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27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27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idx="1"/>
          </p:nvPr>
        </p:nvSpPr>
        <p:spPr>
          <a:xfrm>
            <a:off x="611188" y="620713"/>
            <a:ext cx="8229600" cy="5472112"/>
          </a:xfrm>
        </p:spPr>
        <p:txBody>
          <a:bodyPr/>
          <a:lstStyle/>
          <a:p>
            <a:r>
              <a:rPr lang="ru-RU" sz="2800" dirty="0" smtClean="0"/>
              <a:t>Найдите </a:t>
            </a:r>
            <a:r>
              <a:rPr lang="ru-RU" sz="2800" dirty="0"/>
              <a:t>тангенс угла наклона касательной к графику функции </a:t>
            </a:r>
            <a:r>
              <a:rPr lang="en-US" sz="2800" i="1" dirty="0"/>
              <a:t>y=7x-5sinx</a:t>
            </a:r>
            <a:r>
              <a:rPr lang="en-US" sz="2800" dirty="0"/>
              <a:t> </a:t>
            </a:r>
            <a:r>
              <a:rPr lang="ru-RU" sz="2800" dirty="0"/>
              <a:t>в точке с абсциссой </a:t>
            </a:r>
            <a:r>
              <a:rPr lang="en-US" sz="2800" i="1" dirty="0"/>
              <a:t>x</a:t>
            </a:r>
            <a:r>
              <a:rPr lang="en-US" sz="1600" i="1" dirty="0"/>
              <a:t>o</a:t>
            </a:r>
            <a:r>
              <a:rPr lang="ru-RU" sz="2800" i="1" dirty="0"/>
              <a:t>=</a:t>
            </a:r>
            <a:r>
              <a:rPr lang="el-GR" sz="2800" i="1" dirty="0">
                <a:cs typeface="Arial" charset="0"/>
              </a:rPr>
              <a:t>π</a:t>
            </a:r>
            <a:r>
              <a:rPr lang="ru-RU" sz="2800" i="1" dirty="0" smtClean="0">
                <a:cs typeface="Arial" charset="0"/>
              </a:rPr>
              <a:t>/2.</a:t>
            </a:r>
            <a:endParaRPr lang="ru-RU" sz="2800" i="1" dirty="0">
              <a:cs typeface="Arial" charset="0"/>
            </a:endParaRPr>
          </a:p>
          <a:p>
            <a:pPr>
              <a:buFontTx/>
              <a:buNone/>
            </a:pPr>
            <a:r>
              <a:rPr lang="ru-RU" sz="2800" dirty="0">
                <a:cs typeface="Arial" charset="0"/>
              </a:rPr>
              <a:t>   </a:t>
            </a:r>
          </a:p>
          <a:p>
            <a:pPr>
              <a:buFontTx/>
              <a:buNone/>
            </a:pPr>
            <a:r>
              <a:rPr lang="ru-RU" sz="2800" dirty="0">
                <a:cs typeface="Arial" charset="0"/>
              </a:rPr>
              <a:t> </a:t>
            </a:r>
            <a:r>
              <a:rPr lang="ru-RU" sz="2800" i="1" dirty="0">
                <a:cs typeface="Arial" charset="0"/>
              </a:rPr>
              <a:t>Решение</a:t>
            </a:r>
            <a:r>
              <a:rPr lang="ru-RU" sz="2800" dirty="0">
                <a:cs typeface="Arial" charset="0"/>
              </a:rPr>
              <a:t>. Тангенс угла наклона  касательной к графику функции в точке с абсциссой </a:t>
            </a:r>
            <a:r>
              <a:rPr lang="en-US" sz="2800" i="1" dirty="0">
                <a:cs typeface="Arial" charset="0"/>
              </a:rPr>
              <a:t>x</a:t>
            </a:r>
            <a:r>
              <a:rPr lang="en-US" sz="2400" b="1" i="1" baseline="-25000" dirty="0">
                <a:cs typeface="Arial" charset="0"/>
              </a:rPr>
              <a:t>o</a:t>
            </a:r>
            <a:r>
              <a:rPr lang="en-US" sz="2800" dirty="0">
                <a:cs typeface="Arial" charset="0"/>
              </a:rPr>
              <a:t> </a:t>
            </a:r>
            <a:r>
              <a:rPr lang="ru-RU" sz="2800" dirty="0">
                <a:cs typeface="Arial" charset="0"/>
              </a:rPr>
              <a:t>равен значению производной функции в точке </a:t>
            </a:r>
            <a:r>
              <a:rPr lang="en-US" sz="2800" i="1" dirty="0">
                <a:cs typeface="Arial" charset="0"/>
              </a:rPr>
              <a:t>x</a:t>
            </a:r>
            <a:r>
              <a:rPr lang="en-US" sz="2400" b="1" i="1" baseline="-25000" dirty="0">
                <a:cs typeface="Arial" charset="0"/>
              </a:rPr>
              <a:t>o</a:t>
            </a:r>
            <a:r>
              <a:rPr lang="en-US" sz="1400" dirty="0" smtClean="0">
                <a:cs typeface="Arial" charset="0"/>
              </a:rPr>
              <a:t>.</a:t>
            </a:r>
            <a:r>
              <a:rPr lang="ru-RU" sz="1400" dirty="0" smtClean="0">
                <a:cs typeface="Arial" charset="0"/>
              </a:rPr>
              <a:t> </a:t>
            </a:r>
            <a:r>
              <a:rPr lang="ru-RU" sz="2800" dirty="0" smtClean="0">
                <a:cs typeface="Arial" charset="0"/>
              </a:rPr>
              <a:t>Найдем </a:t>
            </a:r>
            <a:r>
              <a:rPr lang="ru-RU" sz="2800" dirty="0">
                <a:cs typeface="Arial" charset="0"/>
              </a:rPr>
              <a:t>производную </a:t>
            </a:r>
            <a:r>
              <a:rPr lang="en-US" sz="2800" i="1" dirty="0"/>
              <a:t>y`=</a:t>
            </a:r>
            <a:r>
              <a:rPr lang="ru-RU" sz="2800" i="1" dirty="0"/>
              <a:t>7-5</a:t>
            </a:r>
            <a:r>
              <a:rPr lang="en-US" sz="2800" i="1" dirty="0" err="1"/>
              <a:t>cosx</a:t>
            </a:r>
            <a:r>
              <a:rPr lang="en-US" sz="2800" i="1" dirty="0"/>
              <a:t> </a:t>
            </a:r>
            <a:r>
              <a:rPr lang="ru-RU" sz="2800" dirty="0"/>
              <a:t>и значение производной в точке </a:t>
            </a:r>
            <a:r>
              <a:rPr lang="en-US" sz="2800" i="1" dirty="0"/>
              <a:t>x</a:t>
            </a:r>
            <a:r>
              <a:rPr lang="en-US" sz="2400" i="1" baseline="-25000" dirty="0"/>
              <a:t>o</a:t>
            </a:r>
            <a:r>
              <a:rPr lang="ru-RU" i="1" dirty="0"/>
              <a:t>=</a:t>
            </a:r>
            <a:r>
              <a:rPr lang="ru-RU" dirty="0"/>
              <a:t> </a:t>
            </a:r>
            <a:r>
              <a:rPr lang="el-GR" sz="2800" i="1" dirty="0">
                <a:cs typeface="Arial" charset="0"/>
              </a:rPr>
              <a:t>π</a:t>
            </a:r>
            <a:r>
              <a:rPr lang="ru-RU" sz="2800" dirty="0">
                <a:cs typeface="Arial" charset="0"/>
              </a:rPr>
              <a:t>/2,</a:t>
            </a:r>
            <a:r>
              <a:rPr lang="en-US" sz="2800" dirty="0">
                <a:cs typeface="Arial" charset="0"/>
              </a:rPr>
              <a:t> </a:t>
            </a:r>
            <a:r>
              <a:rPr lang="ru-RU" sz="2400" dirty="0">
                <a:cs typeface="Arial" charset="0"/>
              </a:rPr>
              <a:t>т.е. </a:t>
            </a:r>
            <a:r>
              <a:rPr lang="en-US" sz="2800" i="1" dirty="0"/>
              <a:t>y`</a:t>
            </a:r>
            <a:r>
              <a:rPr lang="ru-RU" sz="2800" i="1" dirty="0"/>
              <a:t>(</a:t>
            </a:r>
            <a:r>
              <a:rPr lang="el-GR" sz="2800" i="1" dirty="0">
                <a:cs typeface="Arial" charset="0"/>
              </a:rPr>
              <a:t>π</a:t>
            </a:r>
            <a:r>
              <a:rPr lang="ru-RU" sz="2800" dirty="0">
                <a:cs typeface="Arial" charset="0"/>
              </a:rPr>
              <a:t>/2</a:t>
            </a:r>
            <a:r>
              <a:rPr lang="en-US" sz="2800" i="1" dirty="0">
                <a:cs typeface="Arial" charset="0"/>
              </a:rPr>
              <a:t>)</a:t>
            </a:r>
            <a:r>
              <a:rPr lang="en-US" sz="2800" dirty="0"/>
              <a:t>=</a:t>
            </a:r>
            <a:r>
              <a:rPr lang="en-US" sz="2800" i="1" dirty="0" smtClean="0"/>
              <a:t>7-5cos</a:t>
            </a:r>
            <a:r>
              <a:rPr lang="ru-RU" sz="2800" i="1" dirty="0" smtClean="0"/>
              <a:t>(</a:t>
            </a:r>
            <a:r>
              <a:rPr lang="el-GR" sz="2800" i="1" dirty="0" smtClean="0">
                <a:cs typeface="Arial" charset="0"/>
              </a:rPr>
              <a:t>π</a:t>
            </a:r>
            <a:r>
              <a:rPr lang="ru-RU" sz="2800" dirty="0" smtClean="0">
                <a:cs typeface="Arial" charset="0"/>
              </a:rPr>
              <a:t>/2</a:t>
            </a:r>
            <a:r>
              <a:rPr lang="ru-RU" sz="2800" i="1" dirty="0" smtClean="0">
                <a:cs typeface="Arial" charset="0"/>
              </a:rPr>
              <a:t>)</a:t>
            </a:r>
            <a:r>
              <a:rPr lang="en-US" sz="2800" dirty="0" smtClean="0">
                <a:cs typeface="Arial" charset="0"/>
              </a:rPr>
              <a:t>=</a:t>
            </a:r>
            <a:r>
              <a:rPr lang="en-US" sz="2800" i="1" dirty="0">
                <a:cs typeface="Arial" charset="0"/>
              </a:rPr>
              <a:t>7-0=7</a:t>
            </a:r>
            <a:r>
              <a:rPr lang="ru-RU" sz="2800" i="1" dirty="0">
                <a:cs typeface="Arial" charset="0"/>
              </a:rPr>
              <a:t>.</a:t>
            </a:r>
          </a:p>
          <a:p>
            <a:pPr>
              <a:buFontTx/>
              <a:buNone/>
            </a:pPr>
            <a:r>
              <a:rPr lang="ru-RU" sz="2800" dirty="0">
                <a:cs typeface="Arial" charset="0"/>
              </a:rPr>
              <a:t>   </a:t>
            </a:r>
            <a:r>
              <a:rPr lang="ru-RU" sz="2800" i="1" dirty="0">
                <a:cs typeface="Arial" charset="0"/>
              </a:rPr>
              <a:t>Ответ</a:t>
            </a:r>
            <a:r>
              <a:rPr lang="ru-RU" sz="2800" dirty="0">
                <a:cs typeface="Arial" charset="0"/>
              </a:rPr>
              <a:t>: </a:t>
            </a:r>
            <a:r>
              <a:rPr lang="ru-RU" sz="2800" i="1" dirty="0" smtClean="0">
                <a:cs typeface="Arial" charset="0"/>
              </a:rPr>
              <a:t>7.</a:t>
            </a:r>
            <a:endParaRPr lang="ru-RU" sz="2800" i="1" dirty="0">
              <a:cs typeface="Arial" charset="0"/>
            </a:endParaRPr>
          </a:p>
          <a:p>
            <a:pPr>
              <a:buFontTx/>
              <a:buNone/>
            </a:pPr>
            <a:endParaRPr lang="ru-RU" sz="2800" dirty="0"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379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379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379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379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379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379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3" name="Rectangle 3"/>
          <p:cNvSpPr>
            <a:spLocks noGrp="1" noChangeArrowheads="1"/>
          </p:cNvSpPr>
          <p:nvPr>
            <p:ph idx="1"/>
          </p:nvPr>
        </p:nvSpPr>
        <p:spPr>
          <a:xfrm>
            <a:off x="611188" y="692696"/>
            <a:ext cx="7942262" cy="5688632"/>
          </a:xfrm>
        </p:spPr>
        <p:txBody>
          <a:bodyPr>
            <a:normAutofit/>
          </a:bodyPr>
          <a:lstStyle/>
          <a:p>
            <a:r>
              <a:rPr lang="ru-RU" sz="2800" dirty="0" smtClean="0"/>
              <a:t>Найдите </a:t>
            </a:r>
            <a:r>
              <a:rPr lang="ru-RU" sz="2800" dirty="0"/>
              <a:t>т. </a:t>
            </a:r>
            <a:r>
              <a:rPr lang="en-US" sz="2800" i="1" dirty="0"/>
              <a:t>x</a:t>
            </a:r>
            <a:r>
              <a:rPr lang="en-US" sz="1400" i="1" dirty="0"/>
              <a:t>o</a:t>
            </a:r>
            <a:r>
              <a:rPr lang="ru-RU" sz="2800" dirty="0"/>
              <a:t> ,если тангенс угла наклона касательной, проведенной к графику функции </a:t>
            </a:r>
            <a:r>
              <a:rPr lang="en-US" sz="2800" i="1" dirty="0"/>
              <a:t>y=3x</a:t>
            </a:r>
            <a:r>
              <a:rPr lang="en-US" sz="2800" i="1" baseline="30000" dirty="0"/>
              <a:t>2</a:t>
            </a:r>
            <a:r>
              <a:rPr lang="en-US" sz="2800" i="1" dirty="0"/>
              <a:t>-7x+5</a:t>
            </a:r>
            <a:r>
              <a:rPr lang="en-US" sz="2800" dirty="0"/>
              <a:t> </a:t>
            </a:r>
            <a:r>
              <a:rPr lang="ru-RU" sz="2800" dirty="0"/>
              <a:t>в точке с абсциссой  </a:t>
            </a:r>
            <a:r>
              <a:rPr lang="en-US" sz="2800" i="1" dirty="0"/>
              <a:t>x</a:t>
            </a:r>
            <a:r>
              <a:rPr lang="en-US" sz="1400" i="1" dirty="0"/>
              <a:t>o</a:t>
            </a:r>
            <a:r>
              <a:rPr lang="ru-RU" sz="2800" dirty="0"/>
              <a:t> , равен 2.</a:t>
            </a:r>
          </a:p>
          <a:p>
            <a:pPr>
              <a:buFontTx/>
              <a:buNone/>
            </a:pPr>
            <a:r>
              <a:rPr lang="ru-RU" sz="2800" dirty="0"/>
              <a:t>   </a:t>
            </a:r>
          </a:p>
          <a:p>
            <a:pPr>
              <a:buFontTx/>
              <a:buNone/>
            </a:pPr>
            <a:r>
              <a:rPr lang="en-US" sz="2800" dirty="0"/>
              <a:t>   </a:t>
            </a:r>
            <a:r>
              <a:rPr lang="ru-RU" sz="2800" i="1" dirty="0"/>
              <a:t>Решение.</a:t>
            </a:r>
            <a:r>
              <a:rPr lang="en-US" sz="2800" dirty="0"/>
              <a:t> </a:t>
            </a:r>
            <a:r>
              <a:rPr lang="ru-RU" sz="2800" dirty="0"/>
              <a:t>Так как т</a:t>
            </a:r>
            <a:r>
              <a:rPr lang="ru-RU" sz="2800" dirty="0">
                <a:cs typeface="Arial" charset="0"/>
              </a:rPr>
              <a:t>ангенс угла наклона  касательной к графику функции в точке с абсциссой </a:t>
            </a:r>
            <a:r>
              <a:rPr lang="en-US" sz="2800" i="1" dirty="0">
                <a:cs typeface="Arial" charset="0"/>
              </a:rPr>
              <a:t>x</a:t>
            </a:r>
            <a:r>
              <a:rPr lang="en-US" sz="2800" b="1" i="1" baseline="-25000" dirty="0">
                <a:cs typeface="Arial" charset="0"/>
              </a:rPr>
              <a:t>o</a:t>
            </a:r>
            <a:r>
              <a:rPr lang="en-US" sz="2800" dirty="0">
                <a:cs typeface="Arial" charset="0"/>
              </a:rPr>
              <a:t> </a:t>
            </a:r>
            <a:r>
              <a:rPr lang="ru-RU" sz="2800" dirty="0">
                <a:cs typeface="Arial" charset="0"/>
              </a:rPr>
              <a:t>равен значению производной функции в точке </a:t>
            </a:r>
            <a:r>
              <a:rPr lang="en-US" sz="2800" i="1" dirty="0">
                <a:cs typeface="Arial" charset="0"/>
              </a:rPr>
              <a:t>x</a:t>
            </a:r>
            <a:r>
              <a:rPr lang="en-US" sz="2800" b="1" i="1" baseline="-25000" dirty="0">
                <a:cs typeface="Arial" charset="0"/>
              </a:rPr>
              <a:t>o</a:t>
            </a:r>
            <a:r>
              <a:rPr lang="ru-RU" sz="2800" dirty="0">
                <a:cs typeface="Arial" charset="0"/>
              </a:rPr>
              <a:t>, то </a:t>
            </a:r>
            <a:r>
              <a:rPr lang="en-US" i="1" dirty="0" err="1"/>
              <a:t>tg</a:t>
            </a:r>
            <a:r>
              <a:rPr lang="el-GR" i="1" dirty="0">
                <a:cs typeface="Arial" charset="0"/>
              </a:rPr>
              <a:t>α</a:t>
            </a:r>
            <a:r>
              <a:rPr lang="ru-RU" i="1" dirty="0">
                <a:cs typeface="Arial" charset="0"/>
              </a:rPr>
              <a:t>=</a:t>
            </a:r>
            <a:r>
              <a:rPr lang="ru-RU" sz="2800" dirty="0">
                <a:cs typeface="Arial" charset="0"/>
              </a:rPr>
              <a:t> </a:t>
            </a:r>
            <a:r>
              <a:rPr lang="en-US" sz="2800" i="1" dirty="0"/>
              <a:t>y`</a:t>
            </a:r>
            <a:r>
              <a:rPr lang="ru-RU" sz="2800" i="1" dirty="0"/>
              <a:t>(</a:t>
            </a:r>
            <a:r>
              <a:rPr lang="en-US" sz="2800" i="1" dirty="0">
                <a:cs typeface="Arial" charset="0"/>
              </a:rPr>
              <a:t>x</a:t>
            </a:r>
            <a:r>
              <a:rPr lang="en-US" sz="2800" b="1" i="1" baseline="-25000" dirty="0">
                <a:cs typeface="Arial" charset="0"/>
              </a:rPr>
              <a:t>o</a:t>
            </a:r>
            <a:r>
              <a:rPr lang="ru-RU" sz="2800" i="1" dirty="0"/>
              <a:t> )</a:t>
            </a:r>
            <a:r>
              <a:rPr lang="en-US" sz="2800" i="1" dirty="0"/>
              <a:t>=</a:t>
            </a:r>
            <a:r>
              <a:rPr lang="ru-RU" sz="2800" i="1" dirty="0"/>
              <a:t>2</a:t>
            </a:r>
            <a:r>
              <a:rPr lang="ru-RU" sz="2800" dirty="0"/>
              <a:t>.</a:t>
            </a:r>
            <a:r>
              <a:rPr lang="en-US" sz="2800" dirty="0">
                <a:cs typeface="Arial" charset="0"/>
              </a:rPr>
              <a:t> </a:t>
            </a:r>
            <a:r>
              <a:rPr lang="ru-RU" sz="2800" dirty="0">
                <a:cs typeface="Arial" charset="0"/>
              </a:rPr>
              <a:t>Найдем производную </a:t>
            </a:r>
            <a:r>
              <a:rPr lang="en-US" sz="2800" i="1" dirty="0"/>
              <a:t>y`=</a:t>
            </a:r>
            <a:r>
              <a:rPr lang="ru-RU" sz="2800" i="1" dirty="0"/>
              <a:t>6</a:t>
            </a:r>
            <a:r>
              <a:rPr lang="en-US" sz="2800" i="1" dirty="0"/>
              <a:t>x-7</a:t>
            </a:r>
            <a:r>
              <a:rPr lang="ru-RU" sz="2800" i="1" dirty="0"/>
              <a:t> </a:t>
            </a:r>
            <a:r>
              <a:rPr lang="ru-RU" sz="2800" dirty="0"/>
              <a:t>и решим уравнение </a:t>
            </a:r>
            <a:endParaRPr lang="ru-RU" sz="2800" dirty="0" smtClean="0"/>
          </a:p>
          <a:p>
            <a:pPr>
              <a:buFontTx/>
              <a:buNone/>
            </a:pPr>
            <a:r>
              <a:rPr lang="ru-RU" sz="2800" i="1" dirty="0" smtClean="0"/>
              <a:t>                        6 </a:t>
            </a:r>
            <a:r>
              <a:rPr lang="en-US" sz="2800" i="1" dirty="0" smtClean="0"/>
              <a:t>x</a:t>
            </a:r>
            <a:r>
              <a:rPr lang="en-US" sz="2800" b="1" i="1" baseline="-25000" dirty="0" smtClean="0">
                <a:cs typeface="Arial" charset="0"/>
              </a:rPr>
              <a:t>o</a:t>
            </a:r>
            <a:r>
              <a:rPr lang="en-US" sz="2800" i="1" dirty="0" smtClean="0"/>
              <a:t>-7=2</a:t>
            </a:r>
            <a:endParaRPr lang="ru-RU" sz="2800" i="1" dirty="0" smtClean="0"/>
          </a:p>
          <a:p>
            <a:pPr>
              <a:buFontTx/>
              <a:buNone/>
            </a:pPr>
            <a:r>
              <a:rPr lang="ru-RU" sz="2800" i="1" dirty="0" smtClean="0"/>
              <a:t>                               </a:t>
            </a:r>
            <a:r>
              <a:rPr lang="en-US" sz="2800" i="1" dirty="0" smtClean="0"/>
              <a:t>x</a:t>
            </a:r>
            <a:r>
              <a:rPr lang="en-US" sz="2800" b="1" i="1" baseline="-25000" dirty="0" smtClean="0">
                <a:cs typeface="Arial" charset="0"/>
              </a:rPr>
              <a:t>o</a:t>
            </a:r>
            <a:r>
              <a:rPr lang="en-US" sz="2800" i="1" dirty="0" smtClean="0"/>
              <a:t>=1,5</a:t>
            </a:r>
            <a:r>
              <a:rPr lang="en-US" sz="2800" i="1" dirty="0"/>
              <a:t>.</a:t>
            </a:r>
            <a:endParaRPr lang="ru-RU" sz="2800" i="1" dirty="0"/>
          </a:p>
          <a:p>
            <a:pPr>
              <a:buFontTx/>
              <a:buNone/>
            </a:pPr>
            <a:r>
              <a:rPr lang="ru-RU" sz="2800" dirty="0"/>
              <a:t>    </a:t>
            </a:r>
            <a:r>
              <a:rPr lang="ru-RU" sz="2800" i="1" dirty="0"/>
              <a:t>Ответ</a:t>
            </a:r>
            <a:r>
              <a:rPr lang="ru-RU" sz="2800" dirty="0"/>
              <a:t>: </a:t>
            </a:r>
            <a:r>
              <a:rPr lang="ru-RU" sz="2800" i="1" dirty="0" smtClean="0"/>
              <a:t>1,5.</a:t>
            </a:r>
            <a:endParaRPr lang="ru-RU" sz="2800" i="1" dirty="0"/>
          </a:p>
          <a:p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58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58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58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58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58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58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58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58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idx="1"/>
          </p:nvPr>
        </p:nvSpPr>
        <p:spPr>
          <a:xfrm>
            <a:off x="395536" y="476672"/>
            <a:ext cx="8425184" cy="5805264"/>
          </a:xfrm>
        </p:spPr>
        <p:txBody>
          <a:bodyPr/>
          <a:lstStyle/>
          <a:p>
            <a:pPr algn="just">
              <a:lnSpc>
                <a:spcPct val="90000"/>
              </a:lnSpc>
            </a:pPr>
            <a:r>
              <a:rPr lang="ru-RU" sz="2800" dirty="0" smtClean="0"/>
              <a:t>Пусть касательная к графику функции </a:t>
            </a:r>
            <a:r>
              <a:rPr lang="en-US" sz="2800" dirty="0" smtClean="0"/>
              <a:t>y=</a:t>
            </a:r>
            <a:r>
              <a:rPr lang="ru-RU" sz="2800" dirty="0" smtClean="0"/>
              <a:t> </a:t>
            </a:r>
            <a:r>
              <a:rPr lang="en-US" sz="2800" dirty="0" smtClean="0"/>
              <a:t>f(x)</a:t>
            </a:r>
            <a:r>
              <a:rPr lang="ru-RU" sz="2800" dirty="0" smtClean="0"/>
              <a:t>, проведенная в т. </a:t>
            </a:r>
            <a:r>
              <a:rPr lang="ru-RU" sz="2800" i="1" dirty="0" smtClean="0"/>
              <a:t>М(-2;-9) </a:t>
            </a:r>
            <a:r>
              <a:rPr lang="ru-RU" sz="2800" dirty="0" smtClean="0"/>
              <a:t>параллельна прямой </a:t>
            </a:r>
            <a:r>
              <a:rPr lang="ru-RU" sz="2800" i="1" dirty="0" smtClean="0"/>
              <a:t>28</a:t>
            </a:r>
            <a:r>
              <a:rPr lang="en-US" sz="2800" i="1" dirty="0" smtClean="0"/>
              <a:t>x-4y+420=0</a:t>
            </a:r>
            <a:r>
              <a:rPr lang="en-US" sz="2800" dirty="0" smtClean="0"/>
              <a:t>. </a:t>
            </a:r>
            <a:r>
              <a:rPr lang="ru-RU" sz="2800" dirty="0" smtClean="0"/>
              <a:t>Найдите значение производной </a:t>
            </a:r>
          </a:p>
          <a:p>
            <a:pPr algn="just">
              <a:lnSpc>
                <a:spcPct val="90000"/>
              </a:lnSpc>
              <a:buNone/>
            </a:pPr>
            <a:r>
              <a:rPr lang="ru-RU" sz="2800" dirty="0" smtClean="0"/>
              <a:t>     </a:t>
            </a:r>
            <a:r>
              <a:rPr lang="en-US" sz="2800" i="1" dirty="0" smtClean="0"/>
              <a:t>f</a:t>
            </a:r>
            <a:r>
              <a:rPr lang="ru-RU" sz="2800" b="1" i="1" dirty="0" smtClean="0"/>
              <a:t> </a:t>
            </a:r>
            <a:r>
              <a:rPr lang="en-US" sz="2800" b="1" i="1" dirty="0" smtClean="0"/>
              <a:t>'</a:t>
            </a:r>
            <a:r>
              <a:rPr lang="en-US" sz="2800" i="1" dirty="0" smtClean="0"/>
              <a:t>(-2).</a:t>
            </a:r>
            <a:endParaRPr lang="ru-RU" sz="2800" i="1" dirty="0" smtClean="0"/>
          </a:p>
          <a:p>
            <a:pPr>
              <a:lnSpc>
                <a:spcPct val="90000"/>
              </a:lnSpc>
              <a:buFontTx/>
              <a:buNone/>
            </a:pPr>
            <a:r>
              <a:rPr lang="ru-RU" sz="2800" dirty="0" smtClean="0"/>
              <a:t>   </a:t>
            </a:r>
            <a:r>
              <a:rPr lang="en-US" sz="2800" dirty="0" smtClean="0"/>
              <a:t>   </a:t>
            </a:r>
            <a:r>
              <a:rPr lang="ru-RU" sz="2800" i="1" dirty="0" smtClean="0"/>
              <a:t>Решение.</a:t>
            </a:r>
            <a:r>
              <a:rPr lang="en-US" sz="2800" dirty="0" smtClean="0"/>
              <a:t> </a:t>
            </a:r>
            <a:r>
              <a:rPr lang="ru-RU" sz="2800" dirty="0" smtClean="0"/>
              <a:t>Значение производной </a:t>
            </a:r>
            <a:r>
              <a:rPr lang="en-US" sz="2800" i="1" dirty="0" smtClean="0"/>
              <a:t>f</a:t>
            </a:r>
            <a:r>
              <a:rPr lang="ru-RU" sz="2800" i="1" dirty="0" smtClean="0"/>
              <a:t> </a:t>
            </a:r>
            <a:r>
              <a:rPr lang="en-US" sz="2800" b="1" i="1" dirty="0" smtClean="0"/>
              <a:t>' </a:t>
            </a:r>
            <a:r>
              <a:rPr lang="en-US" sz="2800" i="1" dirty="0" smtClean="0"/>
              <a:t>(-2)</a:t>
            </a:r>
            <a:r>
              <a:rPr lang="ru-RU" sz="2800" i="1" dirty="0" smtClean="0"/>
              <a:t> </a:t>
            </a:r>
            <a:r>
              <a:rPr lang="ru-RU" sz="2800" dirty="0" smtClean="0"/>
              <a:t>это угловой коэффициент касательной к графику функции    </a:t>
            </a:r>
            <a:r>
              <a:rPr lang="en-US" sz="2800" i="1" dirty="0" smtClean="0"/>
              <a:t>y=</a:t>
            </a:r>
            <a:r>
              <a:rPr lang="ru-RU" i="1" dirty="0" smtClean="0"/>
              <a:t> </a:t>
            </a:r>
            <a:r>
              <a:rPr lang="en-US" sz="2800" i="1" dirty="0" smtClean="0"/>
              <a:t>f(x)</a:t>
            </a:r>
            <a:r>
              <a:rPr lang="ru-RU" sz="2800" i="1" dirty="0" smtClean="0"/>
              <a:t> </a:t>
            </a:r>
            <a:r>
              <a:rPr lang="ru-RU" sz="2800" dirty="0" smtClean="0"/>
              <a:t>в т. </a:t>
            </a:r>
            <a:r>
              <a:rPr lang="ru-RU" sz="2800" i="1" dirty="0" smtClean="0"/>
              <a:t>М</a:t>
            </a:r>
            <a:r>
              <a:rPr lang="ru-RU" sz="2800" dirty="0" smtClean="0"/>
              <a:t>(-2;-9). Так как эта касательная параллельна прямой </a:t>
            </a:r>
            <a:r>
              <a:rPr lang="ru-RU" sz="2800" i="1" dirty="0" smtClean="0"/>
              <a:t>28</a:t>
            </a:r>
            <a:r>
              <a:rPr lang="en-US" sz="2800" i="1" dirty="0" smtClean="0"/>
              <a:t>x-4y+420=0</a:t>
            </a:r>
            <a:r>
              <a:rPr lang="ru-RU" sz="2800" dirty="0" smtClean="0"/>
              <a:t>, то их угловые коэффициенты равны.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ru-RU" sz="2800" dirty="0" smtClean="0"/>
              <a:t>     Найдём угловой коэффициент прямой: 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ru-RU" sz="2800" dirty="0" smtClean="0"/>
              <a:t>     </a:t>
            </a:r>
            <a:r>
              <a:rPr lang="ru-RU" sz="2800" i="1" dirty="0" smtClean="0"/>
              <a:t>28</a:t>
            </a:r>
            <a:r>
              <a:rPr lang="en-US" sz="2800" i="1" dirty="0" smtClean="0"/>
              <a:t>x-4y+420=0</a:t>
            </a:r>
            <a:r>
              <a:rPr lang="ru-RU" sz="2800" dirty="0" smtClean="0"/>
              <a:t>, </a:t>
            </a:r>
            <a:r>
              <a:rPr lang="en-US" sz="2800" i="1" dirty="0" smtClean="0"/>
              <a:t>4y=28x=420</a:t>
            </a:r>
            <a:r>
              <a:rPr lang="en-US" sz="2800" dirty="0" smtClean="0"/>
              <a:t>, </a:t>
            </a:r>
            <a:r>
              <a:rPr lang="en-US" sz="2800" i="1" dirty="0" smtClean="0"/>
              <a:t>y=7x+105</a:t>
            </a:r>
            <a:r>
              <a:rPr lang="en-US" sz="2800" dirty="0" smtClean="0"/>
              <a:t>.</a:t>
            </a:r>
            <a:r>
              <a:rPr lang="ru-RU" sz="2800" dirty="0" smtClean="0"/>
              <a:t>      </a:t>
            </a:r>
            <a:r>
              <a:rPr lang="en-US" sz="2800" i="1" dirty="0" smtClean="0"/>
              <a:t>k=7=k</a:t>
            </a:r>
            <a:r>
              <a:rPr lang="ru-RU" sz="2800" b="1" i="1" baseline="-25000" dirty="0" err="1" smtClean="0"/>
              <a:t>кас</a:t>
            </a:r>
            <a:r>
              <a:rPr lang="ru-RU" sz="2800" i="1" dirty="0" smtClean="0"/>
              <a:t> = </a:t>
            </a:r>
            <a:r>
              <a:rPr lang="en-US" sz="2800" i="1" dirty="0" smtClean="0"/>
              <a:t>f</a:t>
            </a:r>
            <a:r>
              <a:rPr lang="ru-RU" sz="2800" i="1" dirty="0" smtClean="0"/>
              <a:t> </a:t>
            </a:r>
            <a:r>
              <a:rPr lang="en-US" sz="2800" b="1" i="1" dirty="0" smtClean="0"/>
              <a:t>' </a:t>
            </a:r>
            <a:r>
              <a:rPr lang="en-US" sz="2800" i="1" dirty="0" smtClean="0"/>
              <a:t>(-2)</a:t>
            </a:r>
            <a:r>
              <a:rPr lang="ru-RU" sz="2800" dirty="0" smtClean="0"/>
              <a:t>.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ru-RU" sz="2800" dirty="0" smtClean="0"/>
              <a:t>   </a:t>
            </a:r>
            <a:r>
              <a:rPr lang="ru-RU" sz="2800" i="1" dirty="0" smtClean="0"/>
              <a:t>Ответ</a:t>
            </a:r>
            <a:r>
              <a:rPr lang="ru-RU" sz="2800" dirty="0" smtClean="0"/>
              <a:t>: </a:t>
            </a:r>
            <a:r>
              <a:rPr lang="ru-RU" sz="2800" i="1" dirty="0" smtClean="0"/>
              <a:t>7.</a:t>
            </a:r>
            <a:endParaRPr lang="ru-RU" sz="2800" i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68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68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68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68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68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68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686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686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686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686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686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686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7891" name="Object 3"/>
          <p:cNvGraphicFramePr>
            <a:graphicFrameLocks noGrp="1" noChangeAspect="1"/>
          </p:cNvGraphicFramePr>
          <p:nvPr>
            <p:ph sz="half" idx="1"/>
          </p:nvPr>
        </p:nvGraphicFramePr>
        <p:xfrm>
          <a:off x="250825" y="1306513"/>
          <a:ext cx="4392613" cy="3451225"/>
        </p:xfrm>
        <a:graphic>
          <a:graphicData uri="http://schemas.openxmlformats.org/presentationml/2006/ole">
            <p:oleObj spid="_x0000_s2050" name="Точечный рисунок" r:id="rId3" imgW="3866667" imgH="3038095" progId="PBrush">
              <p:embed/>
            </p:oleObj>
          </a:graphicData>
        </a:graphic>
      </p:graphicFrame>
      <p:sp>
        <p:nvSpPr>
          <p:cNvPr id="37890" name="Rectangle 2"/>
          <p:cNvSpPr>
            <a:spLocks noGrp="1" noChangeArrowheads="1"/>
          </p:cNvSpPr>
          <p:nvPr>
            <p:ph type="body" sz="half" idx="2"/>
          </p:nvPr>
        </p:nvSpPr>
        <p:spPr>
          <a:xfrm>
            <a:off x="4716016" y="620688"/>
            <a:ext cx="4038600" cy="5832375"/>
          </a:xfrm>
        </p:spPr>
        <p:txBody>
          <a:bodyPr/>
          <a:lstStyle/>
          <a:p>
            <a:pPr marL="533400" indent="-533400">
              <a:lnSpc>
                <a:spcPct val="80000"/>
              </a:lnSpc>
              <a:buFontTx/>
              <a:buNone/>
            </a:pPr>
            <a:r>
              <a:rPr lang="ru-RU" sz="1800" b="1" dirty="0">
                <a:solidFill>
                  <a:srgbClr val="000000"/>
                </a:solidFill>
              </a:rPr>
              <a:t>     </a:t>
            </a:r>
            <a:r>
              <a:rPr lang="ru-RU" sz="2400" b="1" dirty="0" smtClean="0"/>
              <a:t>В8. </a:t>
            </a:r>
            <a:r>
              <a:rPr lang="ru-RU" sz="2400" dirty="0"/>
              <a:t>На рисунке изображен график производной функции </a:t>
            </a:r>
            <a:r>
              <a:rPr lang="en-US" sz="2400" i="1" dirty="0"/>
              <a:t>y=f</a:t>
            </a:r>
            <a:r>
              <a:rPr lang="ru-RU" sz="2400" i="1" dirty="0"/>
              <a:t> </a:t>
            </a:r>
            <a:r>
              <a:rPr lang="en-US" sz="2400" i="1" dirty="0"/>
              <a:t>(x)</a:t>
            </a:r>
            <a:r>
              <a:rPr lang="ru-RU" sz="2400" dirty="0" smtClean="0"/>
              <a:t>.</a:t>
            </a:r>
            <a:endParaRPr lang="en-US" sz="2400" dirty="0"/>
          </a:p>
          <a:p>
            <a:pPr marL="533400" indent="-533400">
              <a:lnSpc>
                <a:spcPct val="80000"/>
              </a:lnSpc>
              <a:buFontTx/>
              <a:buAutoNum type="arabicParenR"/>
            </a:pPr>
            <a:r>
              <a:rPr lang="ru-RU" sz="2400" dirty="0"/>
              <a:t>К графику функции </a:t>
            </a:r>
            <a:r>
              <a:rPr lang="en-US" sz="2400" i="1" dirty="0"/>
              <a:t>y=f(x)</a:t>
            </a:r>
            <a:r>
              <a:rPr lang="ru-RU" sz="2400" dirty="0"/>
              <a:t> в точке с абсциссой </a:t>
            </a:r>
            <a:r>
              <a:rPr lang="ru-RU" sz="2400" dirty="0" smtClean="0"/>
              <a:t> </a:t>
            </a:r>
          </a:p>
          <a:p>
            <a:pPr marL="533400" indent="-533400">
              <a:lnSpc>
                <a:spcPct val="80000"/>
              </a:lnSpc>
              <a:buNone/>
            </a:pPr>
            <a:r>
              <a:rPr lang="ru-RU" sz="2400" i="1" dirty="0" smtClean="0"/>
              <a:t>        </a:t>
            </a:r>
            <a:r>
              <a:rPr lang="en-US" sz="2400" i="1" dirty="0" smtClean="0"/>
              <a:t>x</a:t>
            </a:r>
            <a:r>
              <a:rPr lang="en-US" sz="1200" i="1" dirty="0" smtClean="0"/>
              <a:t>o</a:t>
            </a:r>
            <a:r>
              <a:rPr lang="ru-RU" sz="2400" dirty="0" smtClean="0"/>
              <a:t> </a:t>
            </a:r>
            <a:r>
              <a:rPr lang="ru-RU" sz="2400" i="1" dirty="0" smtClean="0"/>
              <a:t> </a:t>
            </a:r>
            <a:r>
              <a:rPr lang="ru-RU" sz="2400" i="1" dirty="0"/>
              <a:t>=-4 </a:t>
            </a:r>
            <a:r>
              <a:rPr lang="ru-RU" sz="2400" dirty="0"/>
              <a:t>проведена касательная. Найдите ее угловой коэффициент.</a:t>
            </a:r>
          </a:p>
          <a:p>
            <a:pPr marL="533400" indent="-533400">
              <a:lnSpc>
                <a:spcPct val="80000"/>
              </a:lnSpc>
              <a:buFontTx/>
              <a:buNone/>
            </a:pPr>
            <a:r>
              <a:rPr lang="en-US" sz="2400" dirty="0"/>
              <a:t>     </a:t>
            </a:r>
            <a:r>
              <a:rPr lang="ru-RU" sz="2400" dirty="0"/>
              <a:t>  Ответ: -</a:t>
            </a:r>
            <a:r>
              <a:rPr lang="en-US" sz="2400" dirty="0"/>
              <a:t>2</a:t>
            </a:r>
            <a:r>
              <a:rPr lang="ru-RU" sz="2400" dirty="0" smtClean="0"/>
              <a:t>.</a:t>
            </a:r>
            <a:endParaRPr lang="en-US" sz="2400" dirty="0"/>
          </a:p>
          <a:p>
            <a:pPr marL="533400" indent="-533400">
              <a:lnSpc>
                <a:spcPct val="80000"/>
              </a:lnSpc>
              <a:buFontTx/>
              <a:buAutoNum type="arabicParenR" startAt="2"/>
            </a:pPr>
            <a:r>
              <a:rPr lang="ru-RU" sz="2400" dirty="0"/>
              <a:t>К графику функции проведены все касательные параллельные прямой</a:t>
            </a:r>
            <a:r>
              <a:rPr lang="en-US" sz="2400" dirty="0"/>
              <a:t>    </a:t>
            </a:r>
            <a:r>
              <a:rPr lang="ru-RU" sz="2400" dirty="0" smtClean="0"/>
              <a:t>      </a:t>
            </a:r>
            <a:r>
              <a:rPr lang="en-US" sz="2400" i="1" dirty="0" smtClean="0"/>
              <a:t>y=x</a:t>
            </a:r>
            <a:r>
              <a:rPr lang="ru-RU" sz="2400" i="1" dirty="0" smtClean="0"/>
              <a:t>-5</a:t>
            </a:r>
            <a:r>
              <a:rPr lang="ru-RU" sz="2400" dirty="0" smtClean="0"/>
              <a:t>,</a:t>
            </a:r>
            <a:r>
              <a:rPr lang="en-US" sz="2400" dirty="0"/>
              <a:t>(</a:t>
            </a:r>
            <a:r>
              <a:rPr lang="ru-RU" sz="2400" dirty="0"/>
              <a:t>или совпадающие с ней</a:t>
            </a:r>
            <a:r>
              <a:rPr lang="en-US" sz="2400" dirty="0"/>
              <a:t>)</a:t>
            </a:r>
            <a:r>
              <a:rPr lang="ru-RU" sz="2400" dirty="0"/>
              <a:t>. Найдите число этих касательных.</a:t>
            </a:r>
          </a:p>
          <a:p>
            <a:pPr marL="533400" indent="-533400">
              <a:lnSpc>
                <a:spcPct val="80000"/>
              </a:lnSpc>
              <a:buFontTx/>
              <a:buNone/>
            </a:pPr>
            <a:r>
              <a:rPr lang="ru-RU" sz="2400" dirty="0"/>
              <a:t>        Ответ: </a:t>
            </a:r>
            <a:r>
              <a:rPr lang="ru-RU" sz="2400" dirty="0" smtClean="0"/>
              <a:t>3.</a:t>
            </a:r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789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789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789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789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789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789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8914" name="Object 2"/>
          <p:cNvGraphicFramePr>
            <a:graphicFrameLocks noGrp="1" noChangeAspect="1"/>
          </p:cNvGraphicFramePr>
          <p:nvPr>
            <p:ph idx="1"/>
          </p:nvPr>
        </p:nvGraphicFramePr>
        <p:xfrm>
          <a:off x="0" y="1565275"/>
          <a:ext cx="4572000" cy="3592513"/>
        </p:xfrm>
        <a:graphic>
          <a:graphicData uri="http://schemas.openxmlformats.org/presentationml/2006/ole">
            <p:oleObj spid="_x0000_s3074" name="Точечный рисунок" r:id="rId3" imgW="3866667" imgH="3038095" progId="PBrush">
              <p:embed/>
            </p:oleObj>
          </a:graphicData>
        </a:graphic>
      </p:graphicFrame>
      <p:sp>
        <p:nvSpPr>
          <p:cNvPr id="38915" name="Rectangle 3"/>
          <p:cNvSpPr>
            <a:spLocks noChangeArrowheads="1"/>
          </p:cNvSpPr>
          <p:nvPr/>
        </p:nvSpPr>
        <p:spPr bwMode="auto">
          <a:xfrm>
            <a:off x="4716016" y="260648"/>
            <a:ext cx="4230688" cy="60016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/>
            <a:r>
              <a:rPr lang="ru-RU" sz="2400" b="1" dirty="0" smtClean="0"/>
              <a:t>В8. </a:t>
            </a:r>
            <a:r>
              <a:rPr lang="ru-RU" sz="2400" dirty="0"/>
              <a:t>На рисунке изображен график производной функции </a:t>
            </a:r>
            <a:r>
              <a:rPr lang="en-US" sz="2400" dirty="0"/>
              <a:t>y=f</a:t>
            </a:r>
            <a:r>
              <a:rPr lang="ru-RU" sz="2400" dirty="0"/>
              <a:t> </a:t>
            </a:r>
            <a:r>
              <a:rPr lang="en-US" sz="2400" dirty="0"/>
              <a:t>(x)</a:t>
            </a:r>
            <a:r>
              <a:rPr lang="ru-RU" sz="2400" dirty="0" smtClean="0"/>
              <a:t>.</a:t>
            </a:r>
            <a:endParaRPr lang="en-US" sz="2400" dirty="0"/>
          </a:p>
          <a:p>
            <a:pPr marL="342900" indent="-342900">
              <a:buFontTx/>
              <a:buAutoNum type="arabicParenR" startAt="3"/>
            </a:pPr>
            <a:r>
              <a:rPr lang="ru-RU" sz="2400" dirty="0" smtClean="0"/>
              <a:t>Найдите </a:t>
            </a:r>
            <a:r>
              <a:rPr lang="ru-RU" sz="2400" dirty="0"/>
              <a:t>число касательных к графику функции </a:t>
            </a:r>
            <a:r>
              <a:rPr lang="en-US" sz="2400" dirty="0"/>
              <a:t>y=f(x)</a:t>
            </a:r>
            <a:r>
              <a:rPr lang="ru-RU" sz="2400" dirty="0"/>
              <a:t>, которые наклонены под углом 45</a:t>
            </a:r>
            <a:r>
              <a:rPr lang="ru-RU" sz="2400" baseline="30000" dirty="0"/>
              <a:t>о</a:t>
            </a:r>
            <a:r>
              <a:rPr lang="ru-RU" sz="2400" dirty="0"/>
              <a:t> к положительному направлению оси абсцисс.</a:t>
            </a:r>
          </a:p>
          <a:p>
            <a:pPr marL="342900" indent="-342900"/>
            <a:r>
              <a:rPr lang="en-US" sz="2400" dirty="0"/>
              <a:t>     </a:t>
            </a:r>
            <a:r>
              <a:rPr lang="ru-RU" sz="2400" dirty="0"/>
              <a:t>  Ответ: </a:t>
            </a:r>
            <a:r>
              <a:rPr lang="ru-RU" sz="2400" dirty="0" smtClean="0"/>
              <a:t>3.</a:t>
            </a:r>
            <a:endParaRPr lang="ru-RU" sz="2400" dirty="0"/>
          </a:p>
          <a:p>
            <a:pPr marL="342900" indent="-342900"/>
            <a:r>
              <a:rPr lang="ru-RU" sz="2400" dirty="0"/>
              <a:t>4)  Найдите наибольшую из абсцисс точек, в которых касательные к графику функции параллельны оси </a:t>
            </a:r>
            <a:r>
              <a:rPr lang="ru-RU" sz="2400" dirty="0" smtClean="0"/>
              <a:t>абсцисс [прямой у=6].</a:t>
            </a:r>
            <a:endParaRPr lang="ru-RU" sz="2400" dirty="0"/>
          </a:p>
          <a:p>
            <a:pPr marL="342900" indent="-342900"/>
            <a:r>
              <a:rPr lang="en-US" sz="2400" dirty="0"/>
              <a:t>     </a:t>
            </a:r>
            <a:r>
              <a:rPr lang="ru-RU" sz="2400" dirty="0"/>
              <a:t>  Ответ: </a:t>
            </a:r>
            <a:r>
              <a:rPr lang="en-US" sz="2400" dirty="0"/>
              <a:t>4</a:t>
            </a:r>
            <a:r>
              <a:rPr lang="ru-RU" sz="2400" dirty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89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89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89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89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89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89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екс">
  <a:themeElements>
    <a:clrScheme name="Апекс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79</TotalTime>
  <Words>532</Words>
  <Application>Microsoft Office PowerPoint</Application>
  <PresentationFormat>Экран (4:3)</PresentationFormat>
  <Paragraphs>39</Paragraphs>
  <Slides>8</Slides>
  <Notes>1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0" baseType="lpstr">
      <vt:lpstr>Апекс</vt:lpstr>
      <vt:lpstr>Точечный рисунок</vt:lpstr>
      <vt:lpstr>Геометрический смысл производной.</vt:lpstr>
      <vt:lpstr>Использование геометрического смысла производной при решении задач.</vt:lpstr>
      <vt:lpstr>Слайд 3</vt:lpstr>
      <vt:lpstr>Слайд 4</vt:lpstr>
      <vt:lpstr>Слайд 5</vt:lpstr>
      <vt:lpstr>Слайд 6</vt:lpstr>
      <vt:lpstr>Слайд 7</vt:lpstr>
      <vt:lpstr>Слайд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Геометрический смысл производной.</dc:title>
  <cp:lastModifiedBy>Tata</cp:lastModifiedBy>
  <cp:revision>10</cp:revision>
  <dcterms:modified xsi:type="dcterms:W3CDTF">2011-04-04T19:33:09Z</dcterms:modified>
</cp:coreProperties>
</file>