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3" r:id="rId3"/>
    <p:sldId id="274" r:id="rId4"/>
    <p:sldId id="265" r:id="rId5"/>
    <p:sldId id="268" r:id="rId6"/>
    <p:sldId id="258" r:id="rId7"/>
    <p:sldId id="269" r:id="rId8"/>
    <p:sldId id="266" r:id="rId9"/>
    <p:sldId id="279" r:id="rId10"/>
    <p:sldId id="275" r:id="rId11"/>
    <p:sldId id="280" r:id="rId12"/>
    <p:sldId id="276" r:id="rId13"/>
    <p:sldId id="277" r:id="rId14"/>
    <p:sldId id="270" r:id="rId15"/>
    <p:sldId id="260" r:id="rId16"/>
    <p:sldId id="278" r:id="rId17"/>
    <p:sldId id="271" r:id="rId18"/>
    <p:sldId id="281" r:id="rId19"/>
    <p:sldId id="273" r:id="rId20"/>
    <p:sldId id="264" r:id="rId21"/>
    <p:sldId id="26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0000"/>
    <a:srgbClr val="990033"/>
    <a:srgbClr val="680000"/>
    <a:srgbClr val="000000"/>
    <a:srgbClr val="FFFFFF"/>
    <a:srgbClr val="FFFF99"/>
    <a:srgbClr val="CCFFCC"/>
    <a:srgbClr val="99FF66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3714" autoAdjust="0"/>
  </p:normalViewPr>
  <p:slideViewPr>
    <p:cSldViewPr>
      <p:cViewPr varScale="1">
        <p:scale>
          <a:sx n="101" d="100"/>
          <a:sy n="101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4C79C2-605E-4085-B3F7-3FE35286652B}" type="doc">
      <dgm:prSet loTypeId="urn:microsoft.com/office/officeart/2005/8/layout/hList7" loCatId="process" qsTypeId="urn:microsoft.com/office/officeart/2005/8/quickstyle/simple3" qsCatId="simple" csTypeId="urn:microsoft.com/office/officeart/2005/8/colors/accent1_2" csCatId="accent1" phldr="1"/>
      <dgm:spPr/>
    </dgm:pt>
    <dgm:pt modelId="{1BB5B977-86B8-4EF5-A81B-938B3A05AEAC}">
      <dgm:prSet phldrT="[Текст]" custT="1"/>
      <dgm:spPr>
        <a:ln w="57150" cmpd="sng">
          <a:solidFill>
            <a:srgbClr val="800000"/>
          </a:solidFill>
        </a:ln>
      </dgm:spPr>
      <dgm:t>
        <a:bodyPr/>
        <a:lstStyle/>
        <a:p>
          <a:endParaRPr lang="ru-RU" sz="3600" b="1" dirty="0" smtClean="0">
            <a:solidFill>
              <a:schemeClr val="bg2">
                <a:lumMod val="50000"/>
              </a:schemeClr>
            </a:solidFill>
            <a:latin typeface="+mn-lt"/>
            <a:cs typeface="Aharoni" pitchFamily="2" charset="-79"/>
          </a:endParaRPr>
        </a:p>
        <a:p>
          <a:endParaRPr lang="ru-RU" sz="3600" b="1" dirty="0" smtClean="0">
            <a:solidFill>
              <a:schemeClr val="bg2">
                <a:lumMod val="50000"/>
              </a:schemeClr>
            </a:solidFill>
            <a:latin typeface="+mn-lt"/>
            <a:cs typeface="Aharoni" pitchFamily="2" charset="-79"/>
          </a:endParaRPr>
        </a:p>
        <a:p>
          <a:endParaRPr lang="ru-RU" sz="3600" b="1" dirty="0" smtClean="0">
            <a:solidFill>
              <a:schemeClr val="bg2">
                <a:lumMod val="50000"/>
              </a:schemeClr>
            </a:solidFill>
            <a:latin typeface="+mn-lt"/>
            <a:cs typeface="Aharoni" pitchFamily="2" charset="-79"/>
          </a:endParaRPr>
        </a:p>
        <a:p>
          <a:endParaRPr lang="ru-RU" sz="3600" b="1" dirty="0" smtClean="0">
            <a:solidFill>
              <a:schemeClr val="bg2">
                <a:lumMod val="50000"/>
              </a:schemeClr>
            </a:solidFill>
            <a:latin typeface="+mn-lt"/>
            <a:cs typeface="Aharoni" pitchFamily="2" charset="-79"/>
          </a:endParaRPr>
        </a:p>
        <a:p>
          <a:r>
            <a:rPr lang="ru-RU" sz="3600" b="1" i="0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haroni" pitchFamily="2" charset="-79"/>
            </a:rPr>
            <a:t>Неорганические </a:t>
          </a:r>
        </a:p>
        <a:p>
          <a:r>
            <a:rPr lang="ru-RU" sz="3600" b="1" i="0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haroni" pitchFamily="2" charset="-79"/>
            </a:rPr>
            <a:t>вещества</a:t>
          </a:r>
          <a:endParaRPr lang="ru-RU" sz="3600" b="1" i="0" dirty="0">
            <a:solidFill>
              <a:srgbClr val="8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Aharoni" pitchFamily="2" charset="-79"/>
          </a:endParaRPr>
        </a:p>
      </dgm:t>
    </dgm:pt>
    <dgm:pt modelId="{ABCAE72D-17DD-41A5-907F-E79326B3B3E8}" type="parTrans" cxnId="{EB52EF1A-3921-4A9A-976B-406297049CBD}">
      <dgm:prSet/>
      <dgm:spPr/>
      <dgm:t>
        <a:bodyPr/>
        <a:lstStyle/>
        <a:p>
          <a:endParaRPr lang="ru-RU"/>
        </a:p>
      </dgm:t>
    </dgm:pt>
    <dgm:pt modelId="{0280D4D1-363C-4356-8457-15667370987F}" type="sibTrans" cxnId="{EB52EF1A-3921-4A9A-976B-406297049CBD}">
      <dgm:prSet/>
      <dgm:spPr/>
      <dgm:t>
        <a:bodyPr/>
        <a:lstStyle/>
        <a:p>
          <a:endParaRPr lang="ru-RU"/>
        </a:p>
      </dgm:t>
    </dgm:pt>
    <dgm:pt modelId="{B34C7021-066D-470F-8DD3-556D39F516FF}">
      <dgm:prSet phldrT="[Текст]" custT="1"/>
      <dgm:spPr>
        <a:ln w="57150" cmpd="sng">
          <a:solidFill>
            <a:srgbClr val="800000"/>
          </a:solidFill>
        </a:ln>
      </dgm:spPr>
      <dgm:t>
        <a:bodyPr/>
        <a:lstStyle/>
        <a:p>
          <a:endParaRPr lang="ru-RU" sz="4800" b="0" dirty="0" smtClean="0">
            <a:solidFill>
              <a:srgbClr val="660033"/>
            </a:solidFill>
          </a:endParaRPr>
        </a:p>
        <a:p>
          <a:endParaRPr lang="ru-RU" sz="4800" b="0" dirty="0" smtClean="0">
            <a:solidFill>
              <a:srgbClr val="660033"/>
            </a:solidFill>
          </a:endParaRPr>
        </a:p>
        <a:p>
          <a:endParaRPr lang="ru-RU" sz="4800" b="0" dirty="0" smtClean="0">
            <a:solidFill>
              <a:srgbClr val="660033"/>
            </a:solidFill>
          </a:endParaRPr>
        </a:p>
        <a:p>
          <a:r>
            <a:rPr lang="ru-RU" sz="36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Органические </a:t>
          </a:r>
        </a:p>
        <a:p>
          <a:r>
            <a:rPr lang="ru-RU" sz="36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вещества</a:t>
          </a:r>
          <a:endParaRPr lang="ru-RU" sz="3600" b="1" dirty="0">
            <a:solidFill>
              <a:srgbClr val="8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E7F837-E0D8-496F-BA56-908000F05D5D}" type="parTrans" cxnId="{4EDF4C81-2896-46E7-94A9-F4C266A59860}">
      <dgm:prSet/>
      <dgm:spPr/>
      <dgm:t>
        <a:bodyPr/>
        <a:lstStyle/>
        <a:p>
          <a:endParaRPr lang="ru-RU"/>
        </a:p>
      </dgm:t>
    </dgm:pt>
    <dgm:pt modelId="{D036AB82-E940-4A84-B02E-269D03CB2439}" type="sibTrans" cxnId="{4EDF4C81-2896-46E7-94A9-F4C266A59860}">
      <dgm:prSet/>
      <dgm:spPr/>
      <dgm:t>
        <a:bodyPr/>
        <a:lstStyle/>
        <a:p>
          <a:endParaRPr lang="ru-RU"/>
        </a:p>
      </dgm:t>
    </dgm:pt>
    <dgm:pt modelId="{1FCF1F60-5528-4760-9BA5-B9386E8D3A18}" type="pres">
      <dgm:prSet presAssocID="{F24C79C2-605E-4085-B3F7-3FE35286652B}" presName="Name0" presStyleCnt="0">
        <dgm:presLayoutVars>
          <dgm:dir/>
          <dgm:resizeHandles val="exact"/>
        </dgm:presLayoutVars>
      </dgm:prSet>
      <dgm:spPr/>
    </dgm:pt>
    <dgm:pt modelId="{BE3F03F8-C6D0-44B0-A0F9-13DDD9F3ACCB}" type="pres">
      <dgm:prSet presAssocID="{F24C79C2-605E-4085-B3F7-3FE35286652B}" presName="fgShape" presStyleLbl="fgShp" presStyleIdx="0" presStyleCnt="1" custScaleX="98189" custScaleY="159570" custLinFactY="-219052" custLinFactNeighborX="1993" custLinFactNeighborY="-300000"/>
      <dgm:spPr>
        <a:solidFill>
          <a:schemeClr val="bg2">
            <a:lumMod val="40000"/>
            <a:lumOff val="60000"/>
          </a:schemeClr>
        </a:solidFill>
        <a:ln w="95250">
          <a:solidFill>
            <a:srgbClr val="800000"/>
          </a:solidFill>
        </a:ln>
      </dgm:spPr>
    </dgm:pt>
    <dgm:pt modelId="{9128B711-8461-4D39-8ED1-5C554B781ED9}" type="pres">
      <dgm:prSet presAssocID="{F24C79C2-605E-4085-B3F7-3FE35286652B}" presName="linComp" presStyleCnt="0"/>
      <dgm:spPr/>
    </dgm:pt>
    <dgm:pt modelId="{C5E77436-1AC0-4E73-A358-28C314196EC6}" type="pres">
      <dgm:prSet presAssocID="{1BB5B977-86B8-4EF5-A81B-938B3A05AEAC}" presName="compNode" presStyleCnt="0"/>
      <dgm:spPr/>
    </dgm:pt>
    <dgm:pt modelId="{CE8EE34E-BAB2-42D6-9C71-56394936E3BE}" type="pres">
      <dgm:prSet presAssocID="{1BB5B977-86B8-4EF5-A81B-938B3A05AEAC}" presName="bkgdShape" presStyleLbl="node1" presStyleIdx="0" presStyleCnt="2" custLinFactNeighborX="-187" custLinFactNeighborY="-606"/>
      <dgm:spPr/>
      <dgm:t>
        <a:bodyPr/>
        <a:lstStyle/>
        <a:p>
          <a:endParaRPr lang="ru-RU"/>
        </a:p>
      </dgm:t>
    </dgm:pt>
    <dgm:pt modelId="{4C46117A-3BDD-48EE-A3B9-57D17F9A1ED4}" type="pres">
      <dgm:prSet presAssocID="{1BB5B977-86B8-4EF5-A81B-938B3A05AEAC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95807-9384-4FE5-ACAF-C853841CB23B}" type="pres">
      <dgm:prSet presAssocID="{1BB5B977-86B8-4EF5-A81B-938B3A05AEAC}" presName="invisiNode" presStyleLbl="node1" presStyleIdx="0" presStyleCnt="2"/>
      <dgm:spPr/>
    </dgm:pt>
    <dgm:pt modelId="{9CB5AC5A-686B-4C94-BEB0-8C90A58C156D}" type="pres">
      <dgm:prSet presAssocID="{1BB5B977-86B8-4EF5-A81B-938B3A05AEAC}" presName="imagNode" presStyleLbl="fgImgPlace1" presStyleIdx="0" presStyleCnt="2" custScaleX="163333" custScaleY="157280" custLinFactNeighborX="-7769" custLinFactNeighborY="5768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F7724EC-0460-4BBE-B165-72700146CBE2}" type="pres">
      <dgm:prSet presAssocID="{0280D4D1-363C-4356-8457-15667370987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53D3B77A-B1C3-4766-94BA-EDB2D5FC6A65}" type="pres">
      <dgm:prSet presAssocID="{B34C7021-066D-470F-8DD3-556D39F516FF}" presName="compNode" presStyleCnt="0"/>
      <dgm:spPr/>
    </dgm:pt>
    <dgm:pt modelId="{9BD53060-6AB5-4CDB-8669-20D38E82308A}" type="pres">
      <dgm:prSet presAssocID="{B34C7021-066D-470F-8DD3-556D39F516FF}" presName="bkgdShape" presStyleLbl="node1" presStyleIdx="1" presStyleCnt="2" custLinFactNeighborX="195" custLinFactNeighborY="-1280"/>
      <dgm:spPr/>
      <dgm:t>
        <a:bodyPr/>
        <a:lstStyle/>
        <a:p>
          <a:endParaRPr lang="ru-RU"/>
        </a:p>
      </dgm:t>
    </dgm:pt>
    <dgm:pt modelId="{8726225E-8D9C-4FAE-9BA7-0C0C658ACDA4}" type="pres">
      <dgm:prSet presAssocID="{B34C7021-066D-470F-8DD3-556D39F516FF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06EEE6-C6B0-4652-8DB9-07B1F0164B94}" type="pres">
      <dgm:prSet presAssocID="{B34C7021-066D-470F-8DD3-556D39F516FF}" presName="invisiNode" presStyleLbl="node1" presStyleIdx="1" presStyleCnt="2"/>
      <dgm:spPr/>
    </dgm:pt>
    <dgm:pt modelId="{339F3B05-CC19-492F-ABC4-9A1B6ED49661}" type="pres">
      <dgm:prSet presAssocID="{B34C7021-066D-470F-8DD3-556D39F516FF}" presName="imagNode" presStyleLbl="fgImgPlace1" presStyleIdx="1" presStyleCnt="2" custScaleX="165382" custScaleY="165382" custLinFactNeighborX="3149" custLinFactNeighborY="51819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1AD1D969-4B9C-44F8-8D15-3965AFEAAD60}" type="presOf" srcId="{0280D4D1-363C-4356-8457-15667370987F}" destId="{CF7724EC-0460-4BBE-B165-72700146CBE2}" srcOrd="0" destOrd="0" presId="urn:microsoft.com/office/officeart/2005/8/layout/hList7"/>
    <dgm:cxn modelId="{EB52EF1A-3921-4A9A-976B-406297049CBD}" srcId="{F24C79C2-605E-4085-B3F7-3FE35286652B}" destId="{1BB5B977-86B8-4EF5-A81B-938B3A05AEAC}" srcOrd="0" destOrd="0" parTransId="{ABCAE72D-17DD-41A5-907F-E79326B3B3E8}" sibTransId="{0280D4D1-363C-4356-8457-15667370987F}"/>
    <dgm:cxn modelId="{4EDF4C81-2896-46E7-94A9-F4C266A59860}" srcId="{F24C79C2-605E-4085-B3F7-3FE35286652B}" destId="{B34C7021-066D-470F-8DD3-556D39F516FF}" srcOrd="1" destOrd="0" parTransId="{7CE7F837-E0D8-496F-BA56-908000F05D5D}" sibTransId="{D036AB82-E940-4A84-B02E-269D03CB2439}"/>
    <dgm:cxn modelId="{C0C228B5-BAB2-4579-9787-682C2D201E6E}" type="presOf" srcId="{1BB5B977-86B8-4EF5-A81B-938B3A05AEAC}" destId="{4C46117A-3BDD-48EE-A3B9-57D17F9A1ED4}" srcOrd="1" destOrd="0" presId="urn:microsoft.com/office/officeart/2005/8/layout/hList7"/>
    <dgm:cxn modelId="{9A9FC6B0-0825-4506-A24D-40846CAE2DF3}" type="presOf" srcId="{F24C79C2-605E-4085-B3F7-3FE35286652B}" destId="{1FCF1F60-5528-4760-9BA5-B9386E8D3A18}" srcOrd="0" destOrd="0" presId="urn:microsoft.com/office/officeart/2005/8/layout/hList7"/>
    <dgm:cxn modelId="{C0D14778-4594-415F-8114-31742A1DD757}" type="presOf" srcId="{1BB5B977-86B8-4EF5-A81B-938B3A05AEAC}" destId="{CE8EE34E-BAB2-42D6-9C71-56394936E3BE}" srcOrd="0" destOrd="0" presId="urn:microsoft.com/office/officeart/2005/8/layout/hList7"/>
    <dgm:cxn modelId="{9C0B3A5A-BE18-46FE-B16F-6258103262AB}" type="presOf" srcId="{B34C7021-066D-470F-8DD3-556D39F516FF}" destId="{8726225E-8D9C-4FAE-9BA7-0C0C658ACDA4}" srcOrd="1" destOrd="0" presId="urn:microsoft.com/office/officeart/2005/8/layout/hList7"/>
    <dgm:cxn modelId="{0786CF79-4F0D-4A6D-B28C-1272B9C60BCF}" type="presOf" srcId="{B34C7021-066D-470F-8DD3-556D39F516FF}" destId="{9BD53060-6AB5-4CDB-8669-20D38E82308A}" srcOrd="0" destOrd="0" presId="urn:microsoft.com/office/officeart/2005/8/layout/hList7"/>
    <dgm:cxn modelId="{915C8A8F-E432-41A2-9A48-2E108B7BA7A1}" type="presParOf" srcId="{1FCF1F60-5528-4760-9BA5-B9386E8D3A18}" destId="{BE3F03F8-C6D0-44B0-A0F9-13DDD9F3ACCB}" srcOrd="0" destOrd="0" presId="urn:microsoft.com/office/officeart/2005/8/layout/hList7"/>
    <dgm:cxn modelId="{639D0664-9B68-4281-92C5-4ED5F2C6D7A1}" type="presParOf" srcId="{1FCF1F60-5528-4760-9BA5-B9386E8D3A18}" destId="{9128B711-8461-4D39-8ED1-5C554B781ED9}" srcOrd="1" destOrd="0" presId="urn:microsoft.com/office/officeart/2005/8/layout/hList7"/>
    <dgm:cxn modelId="{A91B6553-3C91-4B0D-AA45-5CA0A16D7E81}" type="presParOf" srcId="{9128B711-8461-4D39-8ED1-5C554B781ED9}" destId="{C5E77436-1AC0-4E73-A358-28C314196EC6}" srcOrd="0" destOrd="0" presId="urn:microsoft.com/office/officeart/2005/8/layout/hList7"/>
    <dgm:cxn modelId="{8005BBA3-5F33-4569-9DC0-52F7746D71CA}" type="presParOf" srcId="{C5E77436-1AC0-4E73-A358-28C314196EC6}" destId="{CE8EE34E-BAB2-42D6-9C71-56394936E3BE}" srcOrd="0" destOrd="0" presId="urn:microsoft.com/office/officeart/2005/8/layout/hList7"/>
    <dgm:cxn modelId="{6B6D30D3-3627-4801-89D5-86B82E3614F3}" type="presParOf" srcId="{C5E77436-1AC0-4E73-A358-28C314196EC6}" destId="{4C46117A-3BDD-48EE-A3B9-57D17F9A1ED4}" srcOrd="1" destOrd="0" presId="urn:microsoft.com/office/officeart/2005/8/layout/hList7"/>
    <dgm:cxn modelId="{14683725-1588-4149-8A84-0A338F02D228}" type="presParOf" srcId="{C5E77436-1AC0-4E73-A358-28C314196EC6}" destId="{E0095807-9384-4FE5-ACAF-C853841CB23B}" srcOrd="2" destOrd="0" presId="urn:microsoft.com/office/officeart/2005/8/layout/hList7"/>
    <dgm:cxn modelId="{870A2768-9D12-45DD-A8DD-37CF362221DD}" type="presParOf" srcId="{C5E77436-1AC0-4E73-A358-28C314196EC6}" destId="{9CB5AC5A-686B-4C94-BEB0-8C90A58C156D}" srcOrd="3" destOrd="0" presId="urn:microsoft.com/office/officeart/2005/8/layout/hList7"/>
    <dgm:cxn modelId="{7710F403-B41F-4D97-BDD4-C209A571CF0D}" type="presParOf" srcId="{9128B711-8461-4D39-8ED1-5C554B781ED9}" destId="{CF7724EC-0460-4BBE-B165-72700146CBE2}" srcOrd="1" destOrd="0" presId="urn:microsoft.com/office/officeart/2005/8/layout/hList7"/>
    <dgm:cxn modelId="{CE29D165-5BCE-4979-A0C5-5C5B692AB551}" type="presParOf" srcId="{9128B711-8461-4D39-8ED1-5C554B781ED9}" destId="{53D3B77A-B1C3-4766-94BA-EDB2D5FC6A65}" srcOrd="2" destOrd="0" presId="urn:microsoft.com/office/officeart/2005/8/layout/hList7"/>
    <dgm:cxn modelId="{F6F8EEBC-29BD-4952-B618-96A2F7376E8C}" type="presParOf" srcId="{53D3B77A-B1C3-4766-94BA-EDB2D5FC6A65}" destId="{9BD53060-6AB5-4CDB-8669-20D38E82308A}" srcOrd="0" destOrd="0" presId="urn:microsoft.com/office/officeart/2005/8/layout/hList7"/>
    <dgm:cxn modelId="{3FFB1E93-8A0A-4C11-A3F6-8F1ECBFA1417}" type="presParOf" srcId="{53D3B77A-B1C3-4766-94BA-EDB2D5FC6A65}" destId="{8726225E-8D9C-4FAE-9BA7-0C0C658ACDA4}" srcOrd="1" destOrd="0" presId="urn:microsoft.com/office/officeart/2005/8/layout/hList7"/>
    <dgm:cxn modelId="{CF145D11-77EF-498D-A4F4-1C86136BB720}" type="presParOf" srcId="{53D3B77A-B1C3-4766-94BA-EDB2D5FC6A65}" destId="{8106EEE6-C6B0-4652-8DB9-07B1F0164B94}" srcOrd="2" destOrd="0" presId="urn:microsoft.com/office/officeart/2005/8/layout/hList7"/>
    <dgm:cxn modelId="{A3C91EF7-14A8-40DF-AFB1-1FAA90D912AB}" type="presParOf" srcId="{53D3B77A-B1C3-4766-94BA-EDB2D5FC6A65}" destId="{339F3B05-CC19-492F-ABC4-9A1B6ED49661}" srcOrd="3" destOrd="0" presId="urn:microsoft.com/office/officeart/2005/8/layout/hList7"/>
  </dgm:cxnLst>
  <dgm:bg/>
  <dgm:whole>
    <a:ln w="19050"/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E11C1-BAF5-48C3-8306-F7F81E6D92F0}" type="datetimeFigureOut">
              <a:rPr lang="ru-RU" smtClean="0"/>
              <a:pPr/>
              <a:t>25.03.2011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B9F06-903B-48F6-AAD4-A356338718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9F06-903B-48F6-AAD4-A356338718D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6F1323-D170-47CE-AC48-61276B792F55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E3AC8-0A40-4A65-818F-6CB2FDB7D1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B35CB5-7EB2-4AE0-8269-112BC41BEE6C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C345D-E62A-4EFC-AAEA-F0B7A135C1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B2D1F7-EAC1-4E4A-9EEC-51E59C7FC3F6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84A143-C2CC-4E96-B6EF-1631DC110E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7559BA-282B-4CF3-9D2E-140AED6FC719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5EB0EE-C62C-48A4-BDBE-01CEAE0402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CD20D-5E67-4615-B761-A5A945709277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0D2CB24D-4BB5-4A5E-B05E-3C66365DFC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26D820-563F-48F6-97BD-CD3B886D6907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147411-D8A0-4788-916B-22C30C6AFD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AE230A-6501-4378-AD08-718909FA2FD9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29BBE-5BA8-46B4-9173-2A469DC71B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EB0F07-862A-4B77-AB65-225A9160C1D9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086E0-98F6-4DDC-B7E6-53BB74409B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1CD7E1-B0FD-4735-A913-740FD4A6AF40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9AD4B-29D6-4CAD-A151-570F1F3824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309FA1-2302-45EB-BE0E-185458CEC57D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B17A8-BE22-4143-B0E9-7C81F06476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6712B-E333-4DCA-8620-C7310E0AB86E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974BCC-B1A0-4C49-800C-34B27FF051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24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941078AA-33AD-483A-B2B2-D7A09628461C}" type="datetimeFigureOut">
              <a:rPr lang="ru-RU" smtClean="0"/>
              <a:pPr>
                <a:defRPr/>
              </a:pPr>
              <a:t>25.03.2011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DD32D595-26AF-4425-A306-EB3182D21C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4" name="Picture 2" descr="C:\Users\Катюнька\Desktop\урок химии\0_1cf17_f3df3941_XL.jpe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lum bright="36000" contrast="-34000"/>
          </a:blip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blipFill>
            <a:blip r:embed="rId3">
              <a:duotone>
                <a:prstClr val="black"/>
                <a:schemeClr val="accent6">
                  <a:tint val="45000"/>
                  <a:satMod val="400000"/>
                </a:schemeClr>
              </a:duotone>
              <a:lum bright="36000" contrast="-34000"/>
            </a:blip>
            <a:tile tx="0" ty="0" sx="100000" sy="100000" flip="none" algn="tl"/>
          </a:blipFill>
        </p:spPr>
      </p:pic>
      <p:sp>
        <p:nvSpPr>
          <p:cNvPr id="6" name="TextBox 5"/>
          <p:cNvSpPr txBox="1"/>
          <p:nvPr/>
        </p:nvSpPr>
        <p:spPr>
          <a:xfrm>
            <a:off x="142844" y="285728"/>
            <a:ext cx="85725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6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Тема урока: </a:t>
            </a:r>
          </a:p>
          <a:p>
            <a:pPr algn="ctr"/>
            <a:r>
              <a:rPr lang="ru-RU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«Особенности свойств</a:t>
            </a:r>
          </a:p>
          <a:p>
            <a:pPr algn="ctr"/>
            <a:r>
              <a:rPr lang="ru-RU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отдельных классов </a:t>
            </a:r>
          </a:p>
          <a:p>
            <a:pPr algn="ctr"/>
            <a:r>
              <a:rPr lang="ru-RU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неорганических и органических веществ</a:t>
            </a:r>
          </a:p>
          <a:p>
            <a:pPr algn="ctr"/>
            <a:r>
              <a:rPr lang="ru-RU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на примере</a:t>
            </a:r>
          </a:p>
          <a:p>
            <a:pPr algn="ctr"/>
            <a:r>
              <a:rPr lang="ru-RU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лекарственных средств»</a:t>
            </a:r>
          </a:p>
          <a:p>
            <a:pPr algn="ctr"/>
            <a:endParaRPr lang="ru-RU" sz="2800" b="1" dirty="0" smtClean="0">
              <a:solidFill>
                <a:srgbClr val="68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endParaRPr lang="ru-RU" sz="2800" b="1" dirty="0">
              <a:solidFill>
                <a:srgbClr val="68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endParaRPr lang="ru-RU" sz="2800" b="1" dirty="0" smtClean="0">
              <a:solidFill>
                <a:srgbClr val="68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endParaRPr lang="ru-RU" sz="2800" b="1" dirty="0">
              <a:solidFill>
                <a:srgbClr val="68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r>
              <a:rPr lang="ru-RU" sz="2800" b="1" dirty="0" smtClean="0">
                <a:solidFill>
                  <a:srgbClr val="6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11 </a:t>
            </a:r>
            <a:r>
              <a:rPr lang="ru-RU" sz="2800" b="1" dirty="0" err="1" smtClean="0">
                <a:solidFill>
                  <a:srgbClr val="6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химико</a:t>
            </a:r>
            <a:r>
              <a:rPr lang="ru-RU" sz="2800" b="1" dirty="0" smtClean="0">
                <a:solidFill>
                  <a:srgbClr val="6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– биологический класс</a:t>
            </a:r>
            <a:endParaRPr lang="ru-RU" sz="2800" b="1" dirty="0">
              <a:solidFill>
                <a:srgbClr val="68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Группа 124"/>
          <p:cNvGrpSpPr/>
          <p:nvPr/>
        </p:nvGrpSpPr>
        <p:grpSpPr>
          <a:xfrm>
            <a:off x="214282" y="1214422"/>
            <a:ext cx="5857916" cy="4214842"/>
            <a:chOff x="357158" y="928670"/>
            <a:chExt cx="6643734" cy="4429156"/>
          </a:xfrm>
        </p:grpSpPr>
        <p:grpSp>
          <p:nvGrpSpPr>
            <p:cNvPr id="124" name="Группа 123"/>
            <p:cNvGrpSpPr/>
            <p:nvPr/>
          </p:nvGrpSpPr>
          <p:grpSpPr>
            <a:xfrm>
              <a:off x="357158" y="928670"/>
              <a:ext cx="6643734" cy="4429156"/>
              <a:chOff x="357158" y="928670"/>
              <a:chExt cx="6643734" cy="4429156"/>
            </a:xfrm>
          </p:grpSpPr>
          <p:sp>
            <p:nvSpPr>
              <p:cNvPr id="4" name="Прямоугольник 3"/>
              <p:cNvSpPr/>
              <p:nvPr/>
            </p:nvSpPr>
            <p:spPr>
              <a:xfrm rot="16200000">
                <a:off x="1464447" y="-178619"/>
                <a:ext cx="4429156" cy="6643734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 smtClean="0"/>
                  <a:t>     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000232" y="3071810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2" name="Группа 121"/>
            <p:cNvGrpSpPr/>
            <p:nvPr/>
          </p:nvGrpSpPr>
          <p:grpSpPr>
            <a:xfrm>
              <a:off x="642910" y="1214422"/>
              <a:ext cx="5959577" cy="3958826"/>
              <a:chOff x="642910" y="1214422"/>
              <a:chExt cx="5959577" cy="3958826"/>
            </a:xfrm>
          </p:grpSpPr>
          <p:grpSp>
            <p:nvGrpSpPr>
              <p:cNvPr id="119" name="Группа 118"/>
              <p:cNvGrpSpPr/>
              <p:nvPr/>
            </p:nvGrpSpPr>
            <p:grpSpPr>
              <a:xfrm>
                <a:off x="642910" y="1214422"/>
                <a:ext cx="3122128" cy="3958826"/>
                <a:chOff x="642910" y="1214422"/>
                <a:chExt cx="3122128" cy="3958826"/>
              </a:xfrm>
            </p:grpSpPr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10800000">
                  <a:off x="3000364" y="2000240"/>
                  <a:ext cx="357190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8" name="Группа 117"/>
                <p:cNvGrpSpPr/>
                <p:nvPr/>
              </p:nvGrpSpPr>
              <p:grpSpPr>
                <a:xfrm>
                  <a:off x="642910" y="1214422"/>
                  <a:ext cx="2923844" cy="3958826"/>
                  <a:chOff x="642910" y="1214422"/>
                  <a:chExt cx="2923844" cy="3958826"/>
                </a:xfrm>
              </p:grpSpPr>
              <p:grpSp>
                <p:nvGrpSpPr>
                  <p:cNvPr id="8" name="Группа 54"/>
                  <p:cNvGrpSpPr/>
                  <p:nvPr/>
                </p:nvGrpSpPr>
                <p:grpSpPr>
                  <a:xfrm rot="16200000">
                    <a:off x="1410869" y="3762347"/>
                    <a:ext cx="1571636" cy="1250165"/>
                    <a:chOff x="2643174" y="3429000"/>
                    <a:chExt cx="1571636" cy="1143008"/>
                  </a:xfrm>
                </p:grpSpPr>
                <p:sp>
                  <p:nvSpPr>
                    <p:cNvPr id="17" name="Шестиугольник 4"/>
                    <p:cNvSpPr/>
                    <p:nvPr/>
                  </p:nvSpPr>
                  <p:spPr>
                    <a:xfrm>
                      <a:off x="2643174" y="3429000"/>
                      <a:ext cx="1285884" cy="1143008"/>
                    </a:xfrm>
                    <a:prstGeom prst="hexagon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 dirty="0"/>
                    </a:p>
                  </p:txBody>
                </p:sp>
                <p:cxnSp>
                  <p:nvCxnSpPr>
                    <p:cNvPr id="18" name="Прямая соединительная линия 6"/>
                    <p:cNvCxnSpPr/>
                    <p:nvPr/>
                  </p:nvCxnSpPr>
                  <p:spPr>
                    <a:xfrm rot="5400000" flipH="1" flipV="1">
                      <a:off x="2678893" y="3679033"/>
                      <a:ext cx="428628" cy="214314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Прямая соединительная линия 18"/>
                    <p:cNvCxnSpPr/>
                    <p:nvPr/>
                  </p:nvCxnSpPr>
                  <p:spPr>
                    <a:xfrm>
                      <a:off x="3000364" y="4429132"/>
                      <a:ext cx="571504" cy="1588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Прямая соединительная линия 19"/>
                    <p:cNvCxnSpPr/>
                    <p:nvPr/>
                  </p:nvCxnSpPr>
                  <p:spPr>
                    <a:xfrm rot="16200000" flipV="1">
                      <a:off x="3464711" y="3679033"/>
                      <a:ext cx="428628" cy="214314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Прямая соединительная линия 21"/>
                    <p:cNvCxnSpPr/>
                    <p:nvPr/>
                  </p:nvCxnSpPr>
                  <p:spPr>
                    <a:xfrm>
                      <a:off x="3929058" y="4000504"/>
                      <a:ext cx="285752" cy="1588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Группа 29"/>
                  <p:cNvGrpSpPr/>
                  <p:nvPr/>
                </p:nvGrpSpPr>
                <p:grpSpPr>
                  <a:xfrm rot="21274406">
                    <a:off x="2928926" y="3000372"/>
                    <a:ext cx="305844" cy="357190"/>
                    <a:chOff x="1785919" y="2029976"/>
                    <a:chExt cx="305844" cy="357190"/>
                  </a:xfrm>
                </p:grpSpPr>
                <p:cxnSp>
                  <p:nvCxnSpPr>
                    <p:cNvPr id="9" name="Прямая соединительная линия 8"/>
                    <p:cNvCxnSpPr/>
                    <p:nvPr/>
                  </p:nvCxnSpPr>
                  <p:spPr>
                    <a:xfrm rot="16200000" flipV="1">
                      <a:off x="1760246" y="2127087"/>
                      <a:ext cx="285752" cy="234406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Прямая соединительная линия 9"/>
                    <p:cNvCxnSpPr/>
                    <p:nvPr/>
                  </p:nvCxnSpPr>
                  <p:spPr>
                    <a:xfrm rot="16200000" flipV="1">
                      <a:off x="1831684" y="2055649"/>
                      <a:ext cx="285752" cy="234406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2571736" y="2643182"/>
                    <a:ext cx="351378" cy="50494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</a:t>
                    </a:r>
                    <a:endParaRPr lang="ru-RU" sz="2400" b="1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3143240" y="3214686"/>
                    <a:ext cx="423514" cy="50494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O</a:t>
                    </a:r>
                    <a:endParaRPr lang="ru-RU" sz="2400" b="1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31" name="Прямая соединительная линия 30"/>
                  <p:cNvCxnSpPr/>
                  <p:nvPr/>
                </p:nvCxnSpPr>
                <p:spPr>
                  <a:xfrm rot="5400000" flipH="1" flipV="1">
                    <a:off x="2608249" y="2463793"/>
                    <a:ext cx="357190" cy="1588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571736" y="1785926"/>
                    <a:ext cx="351378" cy="50494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</a:t>
                    </a:r>
                    <a:endParaRPr lang="ru-RU" sz="2400" b="1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grpSp>
                <p:nvGrpSpPr>
                  <p:cNvPr id="117" name="Группа 116"/>
                  <p:cNvGrpSpPr/>
                  <p:nvPr/>
                </p:nvGrpSpPr>
                <p:grpSpPr>
                  <a:xfrm>
                    <a:off x="642910" y="1214422"/>
                    <a:ext cx="1949970" cy="2319053"/>
                    <a:chOff x="642910" y="1214422"/>
                    <a:chExt cx="1949970" cy="2319053"/>
                  </a:xfrm>
                </p:grpSpPr>
                <p:cxnSp>
                  <p:nvCxnSpPr>
                    <p:cNvPr id="12" name="Прямая соединительная линия 11"/>
                    <p:cNvCxnSpPr/>
                    <p:nvPr/>
                  </p:nvCxnSpPr>
                  <p:spPr>
                    <a:xfrm flipV="1">
                      <a:off x="2357422" y="3000372"/>
                      <a:ext cx="235458" cy="230833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02" name="Группа 101"/>
                    <p:cNvGrpSpPr/>
                    <p:nvPr/>
                  </p:nvGrpSpPr>
                  <p:grpSpPr>
                    <a:xfrm>
                      <a:off x="642910" y="1214422"/>
                      <a:ext cx="1841478" cy="2319053"/>
                      <a:chOff x="642910" y="1214422"/>
                      <a:chExt cx="1841478" cy="2319053"/>
                    </a:xfrm>
                  </p:grpSpPr>
                  <p:grpSp>
                    <p:nvGrpSpPr>
                      <p:cNvPr id="34" name="Группа 33"/>
                      <p:cNvGrpSpPr/>
                      <p:nvPr/>
                    </p:nvGrpSpPr>
                    <p:grpSpPr>
                      <a:xfrm rot="18760039">
                        <a:off x="2029698" y="1769195"/>
                        <a:ext cx="440777" cy="468603"/>
                        <a:chOff x="1785919" y="2029976"/>
                        <a:chExt cx="305844" cy="357190"/>
                      </a:xfrm>
                    </p:grpSpPr>
                    <p:cxnSp>
                      <p:nvCxnSpPr>
                        <p:cNvPr id="35" name="Прямая соединительная линия 34"/>
                        <p:cNvCxnSpPr/>
                        <p:nvPr/>
                      </p:nvCxnSpPr>
                      <p:spPr>
                        <a:xfrm rot="16200000" flipV="1">
                          <a:off x="1760246" y="2127087"/>
                          <a:ext cx="285752" cy="234406"/>
                        </a:xfrm>
                        <a:prstGeom prst="line">
                          <a:avLst/>
                        </a:prstGeom>
                        <a:ln w="31750">
                          <a:solidFill>
                            <a:schemeClr val="bg1">
                              <a:lumMod val="1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6" name="Прямая соединительная линия 35"/>
                        <p:cNvCxnSpPr/>
                        <p:nvPr/>
                      </p:nvCxnSpPr>
                      <p:spPr>
                        <a:xfrm rot="16200000" flipV="1">
                          <a:off x="1831684" y="2055649"/>
                          <a:ext cx="285752" cy="234406"/>
                        </a:xfrm>
                        <a:prstGeom prst="line">
                          <a:avLst/>
                        </a:prstGeom>
                        <a:ln w="31750">
                          <a:solidFill>
                            <a:schemeClr val="bg1">
                              <a:lumMod val="1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39" name="Прямая соединительная линия 38"/>
                      <p:cNvCxnSpPr/>
                      <p:nvPr/>
                    </p:nvCxnSpPr>
                    <p:spPr>
                      <a:xfrm rot="10800000">
                        <a:off x="1785918" y="3000372"/>
                        <a:ext cx="235458" cy="197796"/>
                      </a:xfrm>
                      <a:prstGeom prst="line">
                        <a:avLst/>
                      </a:prstGeom>
                      <a:ln w="31750">
                        <a:solidFill>
                          <a:schemeClr val="bg1">
                            <a:lumMod val="10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73" name="Группа 72"/>
                      <p:cNvGrpSpPr/>
                      <p:nvPr/>
                    </p:nvGrpSpPr>
                    <p:grpSpPr>
                      <a:xfrm>
                        <a:off x="642910" y="1214422"/>
                        <a:ext cx="1193302" cy="2319053"/>
                        <a:chOff x="642910" y="1214422"/>
                        <a:chExt cx="1193302" cy="2319053"/>
                      </a:xfrm>
                    </p:grpSpPr>
                    <p:sp>
                      <p:nvSpPr>
                        <p:cNvPr id="37" name="TextBox 36"/>
                        <p:cNvSpPr txBox="1"/>
                        <p:nvPr/>
                      </p:nvSpPr>
                      <p:spPr>
                        <a:xfrm>
                          <a:off x="1428728" y="1785926"/>
                          <a:ext cx="351378" cy="504946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400" b="1" dirty="0" smtClean="0">
                              <a:solidFill>
                                <a:schemeClr val="bg1">
                                  <a:lumMod val="10000"/>
                                </a:schemeClr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C</a:t>
                          </a:r>
                          <a:endParaRPr lang="ru-RU" sz="2400" b="1" dirty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38" name="TextBox 37"/>
                        <p:cNvSpPr txBox="1"/>
                        <p:nvPr/>
                      </p:nvSpPr>
                      <p:spPr>
                        <a:xfrm>
                          <a:off x="1428728" y="2643182"/>
                          <a:ext cx="40748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2400" b="1" dirty="0" smtClean="0">
                              <a:solidFill>
                                <a:schemeClr val="bg1">
                                  <a:lumMod val="10000"/>
                                </a:schemeClr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N</a:t>
                          </a:r>
                          <a:endParaRPr lang="ru-RU" sz="2400" b="1" dirty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cxnSp>
                      <p:nvCxnSpPr>
                        <p:cNvPr id="40" name="Прямая соединительная линия 39"/>
                        <p:cNvCxnSpPr/>
                        <p:nvPr/>
                      </p:nvCxnSpPr>
                      <p:spPr>
                        <a:xfrm rot="5400000" flipH="1" flipV="1">
                          <a:off x="1393803" y="2463793"/>
                          <a:ext cx="357190" cy="1588"/>
                        </a:xfrm>
                        <a:prstGeom prst="line">
                          <a:avLst/>
                        </a:prstGeom>
                        <a:ln w="31750">
                          <a:solidFill>
                            <a:schemeClr val="bg1">
                              <a:lumMod val="1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45" name="TextBox 44"/>
                        <p:cNvSpPr txBox="1"/>
                        <p:nvPr/>
                      </p:nvSpPr>
                      <p:spPr>
                        <a:xfrm>
                          <a:off x="642910" y="1214422"/>
                          <a:ext cx="74411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2400" b="1" dirty="0" smtClean="0">
                              <a:solidFill>
                                <a:schemeClr val="bg1">
                                  <a:lumMod val="10000"/>
                                </a:schemeClr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CH</a:t>
                          </a:r>
                          <a:r>
                            <a:rPr lang="en-US" sz="2400" b="1" baseline="-25000" dirty="0" smtClean="0">
                              <a:solidFill>
                                <a:schemeClr val="bg1">
                                  <a:lumMod val="10000"/>
                                </a:schemeClr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3</a:t>
                          </a:r>
                          <a:endParaRPr lang="ru-RU" sz="2400" b="1" baseline="-25000" dirty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46" name="TextBox 45"/>
                        <p:cNvSpPr txBox="1"/>
                        <p:nvPr/>
                      </p:nvSpPr>
                      <p:spPr>
                        <a:xfrm>
                          <a:off x="642910" y="3071810"/>
                          <a:ext cx="744114" cy="4616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2400" b="1" dirty="0" smtClean="0">
                              <a:solidFill>
                                <a:schemeClr val="bg1">
                                  <a:lumMod val="10000"/>
                                </a:schemeClr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CH</a:t>
                          </a:r>
                          <a:r>
                            <a:rPr lang="en-US" sz="2400" b="1" baseline="-25000" dirty="0" smtClean="0">
                              <a:solidFill>
                                <a:schemeClr val="bg1">
                                  <a:lumMod val="10000"/>
                                </a:schemeClr>
                              </a:solidFill>
                              <a:latin typeface="Arial" pitchFamily="34" charset="0"/>
                              <a:cs typeface="Arial" pitchFamily="34" charset="0"/>
                            </a:rPr>
                            <a:t>3</a:t>
                          </a:r>
                          <a:endParaRPr lang="ru-RU" sz="2400" b="1" baseline="-25000" dirty="0">
                            <a:solidFill>
                              <a:schemeClr val="bg1">
                                <a:lumMod val="10000"/>
                              </a:schemeClr>
                            </a:solidFill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cxnSp>
                      <p:nvCxnSpPr>
                        <p:cNvPr id="55" name="Прямая соединительная линия 54"/>
                        <p:cNvCxnSpPr/>
                        <p:nvPr/>
                      </p:nvCxnSpPr>
                      <p:spPr>
                        <a:xfrm rot="16200000" flipV="1">
                          <a:off x="1279244" y="1649657"/>
                          <a:ext cx="197795" cy="184580"/>
                        </a:xfrm>
                        <a:prstGeom prst="line">
                          <a:avLst/>
                        </a:prstGeom>
                        <a:ln w="31750">
                          <a:solidFill>
                            <a:schemeClr val="bg1">
                              <a:lumMod val="1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Прямая соединительная линия 55"/>
                        <p:cNvCxnSpPr/>
                        <p:nvPr/>
                      </p:nvCxnSpPr>
                      <p:spPr>
                        <a:xfrm rot="5400000">
                          <a:off x="1262726" y="3006980"/>
                          <a:ext cx="230832" cy="184580"/>
                        </a:xfrm>
                        <a:prstGeom prst="line">
                          <a:avLst/>
                        </a:prstGeom>
                        <a:ln w="31750">
                          <a:solidFill>
                            <a:schemeClr val="bg1">
                              <a:lumMod val="10000"/>
                            </a:schemeClr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</p:grpSp>
            <p:sp>
              <p:nvSpPr>
                <p:cNvPr id="59" name="TextBox 58"/>
                <p:cNvSpPr txBox="1"/>
                <p:nvPr/>
              </p:nvSpPr>
              <p:spPr>
                <a:xfrm>
                  <a:off x="3357554" y="1785926"/>
                  <a:ext cx="40748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N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0" name="Группа 119"/>
              <p:cNvGrpSpPr/>
              <p:nvPr/>
            </p:nvGrpSpPr>
            <p:grpSpPr>
              <a:xfrm>
                <a:off x="3714744" y="1285860"/>
                <a:ext cx="1101304" cy="1071570"/>
                <a:chOff x="3714744" y="1285860"/>
                <a:chExt cx="1101304" cy="1071570"/>
              </a:xfrm>
            </p:grpSpPr>
            <p:sp>
              <p:nvSpPr>
                <p:cNvPr id="16" name="TextBox 15"/>
                <p:cNvSpPr txBox="1"/>
                <p:nvPr/>
              </p:nvSpPr>
              <p:spPr>
                <a:xfrm>
                  <a:off x="4071934" y="1285860"/>
                  <a:ext cx="7441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r>
                    <a:rPr lang="en-US" sz="2400" b="1" baseline="-25000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61" name="Прямая соединительная линия 60"/>
                <p:cNvCxnSpPr/>
                <p:nvPr/>
              </p:nvCxnSpPr>
              <p:spPr>
                <a:xfrm rot="10800000">
                  <a:off x="3714744" y="2143116"/>
                  <a:ext cx="357190" cy="214314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единительная линия 61"/>
                <p:cNvCxnSpPr/>
                <p:nvPr/>
              </p:nvCxnSpPr>
              <p:spPr>
                <a:xfrm rot="10800000" flipV="1">
                  <a:off x="3714744" y="1643050"/>
                  <a:ext cx="357190" cy="214314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9" name="TextBox 68"/>
              <p:cNvSpPr txBox="1"/>
              <p:nvPr/>
            </p:nvSpPr>
            <p:spPr>
              <a:xfrm>
                <a:off x="4071934" y="2285992"/>
                <a:ext cx="7441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0" name="Прямая соединительная линия 69"/>
              <p:cNvCxnSpPr/>
              <p:nvPr/>
            </p:nvCxnSpPr>
            <p:spPr>
              <a:xfrm rot="10800000">
                <a:off x="4786314" y="2500306"/>
                <a:ext cx="357190" cy="1588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extBox 70"/>
              <p:cNvSpPr txBox="1"/>
              <p:nvPr/>
            </p:nvSpPr>
            <p:spPr>
              <a:xfrm>
                <a:off x="5143504" y="2285992"/>
                <a:ext cx="11368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SO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Na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5643570" y="3214686"/>
                <a:ext cx="95891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baseline="16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3600" b="1" baseline="22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6" name="TextBox 125"/>
          <p:cNvSpPr txBox="1"/>
          <p:nvPr/>
        </p:nvSpPr>
        <p:spPr>
          <a:xfrm>
            <a:off x="2000232" y="214290"/>
            <a:ext cx="32464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Анальгин</a:t>
            </a:r>
            <a:endParaRPr lang="ru-RU" sz="44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2910" y="5643578"/>
            <a:ext cx="7358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Анальгезирующий, жаропонижающий и противовоспалительный препарат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357950" y="1000108"/>
            <a:ext cx="25002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1-фенил-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2,3-диметил-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4-метил-</a:t>
            </a:r>
          </a:p>
          <a:p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аминопира-золон</a:t>
            </a:r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-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5-</a:t>
            </a:r>
            <a:r>
              <a:rPr lang="en-US" sz="3200" b="1" dirty="0" smtClean="0">
                <a:solidFill>
                  <a:srgbClr val="680000"/>
                </a:solidFill>
                <a:latin typeface="+mn-lt"/>
              </a:rPr>
              <a:t>N</a:t>
            </a:r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-мета-</a:t>
            </a:r>
          </a:p>
          <a:p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сульфонат</a:t>
            </a:r>
            <a:endParaRPr lang="ru-RU" sz="3200" b="1" dirty="0" smtClean="0">
              <a:solidFill>
                <a:srgbClr val="680000"/>
              </a:solidFill>
              <a:latin typeface="+mn-lt"/>
            </a:endParaRP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натрия</a:t>
            </a:r>
            <a:endParaRPr lang="ru-RU" sz="3200" b="1" dirty="0">
              <a:solidFill>
                <a:srgbClr val="68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2428860" y="400050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214546" y="43576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2" name="Группа 86"/>
          <p:cNvGrpSpPr/>
          <p:nvPr/>
        </p:nvGrpSpPr>
        <p:grpSpPr>
          <a:xfrm>
            <a:off x="928662" y="2000240"/>
            <a:ext cx="7143800" cy="3214710"/>
            <a:chOff x="1698049" y="3071810"/>
            <a:chExt cx="5500726" cy="250033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698049" y="3071810"/>
              <a:ext cx="5500726" cy="2500330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     </a:t>
              </a:r>
              <a:endParaRPr lang="ru-RU" sz="2400" b="1" dirty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" name="Группа 85"/>
            <p:cNvGrpSpPr/>
            <p:nvPr/>
          </p:nvGrpSpPr>
          <p:grpSpPr>
            <a:xfrm>
              <a:off x="2028092" y="3627439"/>
              <a:ext cx="4573906" cy="1406234"/>
              <a:chOff x="2028092" y="3627439"/>
              <a:chExt cx="4573906" cy="1406234"/>
            </a:xfrm>
          </p:grpSpPr>
          <p:grpSp>
            <p:nvGrpSpPr>
              <p:cNvPr id="6" name="Группа 82"/>
              <p:cNvGrpSpPr/>
              <p:nvPr/>
            </p:nvGrpSpPr>
            <p:grpSpPr>
              <a:xfrm>
                <a:off x="2571736" y="3627439"/>
                <a:ext cx="4030262" cy="1406234"/>
                <a:chOff x="2571736" y="3627439"/>
                <a:chExt cx="4030262" cy="1406234"/>
              </a:xfrm>
            </p:grpSpPr>
            <p:grpSp>
              <p:nvGrpSpPr>
                <p:cNvPr id="8" name="Группа 54"/>
                <p:cNvGrpSpPr/>
                <p:nvPr/>
              </p:nvGrpSpPr>
              <p:grpSpPr>
                <a:xfrm>
                  <a:off x="2571736" y="3643313"/>
                  <a:ext cx="1857388" cy="1250165"/>
                  <a:chOff x="2357422" y="3429000"/>
                  <a:chExt cx="1857388" cy="1143008"/>
                </a:xfrm>
              </p:grpSpPr>
              <p:sp>
                <p:nvSpPr>
                  <p:cNvPr id="5" name="Шестиугольник 4"/>
                  <p:cNvSpPr/>
                  <p:nvPr/>
                </p:nvSpPr>
                <p:spPr>
                  <a:xfrm>
                    <a:off x="2643174" y="3429000"/>
                    <a:ext cx="1285884" cy="1143008"/>
                  </a:xfrm>
                  <a:prstGeom prst="hexagon">
                    <a:avLst/>
                  </a:prstGeom>
                  <a:solidFill>
                    <a:srgbClr val="FFFFFF"/>
                  </a:solidFill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cxnSp>
                <p:nvCxnSpPr>
                  <p:cNvPr id="7" name="Прямая соединительная линия 6"/>
                  <p:cNvCxnSpPr/>
                  <p:nvPr/>
                </p:nvCxnSpPr>
                <p:spPr>
                  <a:xfrm rot="5400000" flipH="1" flipV="1">
                    <a:off x="2678893" y="3679033"/>
                    <a:ext cx="428628" cy="214314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Прямая соединительная линия 11"/>
                  <p:cNvCxnSpPr/>
                  <p:nvPr/>
                </p:nvCxnSpPr>
                <p:spPr>
                  <a:xfrm>
                    <a:off x="3000364" y="4429132"/>
                    <a:ext cx="571504" cy="1588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Прямая соединительная линия 12"/>
                  <p:cNvCxnSpPr/>
                  <p:nvPr/>
                </p:nvCxnSpPr>
                <p:spPr>
                  <a:xfrm rot="16200000" flipV="1">
                    <a:off x="3464711" y="3679033"/>
                    <a:ext cx="428628" cy="214314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Прямая соединительная линия 34"/>
                  <p:cNvCxnSpPr>
                    <a:endCxn id="5" idx="3"/>
                  </p:cNvCxnSpPr>
                  <p:nvPr/>
                </p:nvCxnSpPr>
                <p:spPr>
                  <a:xfrm>
                    <a:off x="2357422" y="4000504"/>
                    <a:ext cx="285752" cy="1588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>
                    <a:off x="3929058" y="4000504"/>
                    <a:ext cx="285752" cy="1588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5643570" y="3857628"/>
                  <a:ext cx="285752" cy="234406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5715008" y="3929066"/>
                  <a:ext cx="285752" cy="234406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16200000" flipH="1">
                  <a:off x="5643570" y="4429132"/>
                  <a:ext cx="214314" cy="214314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>
                  <a:off x="4998484" y="4238631"/>
                  <a:ext cx="285752" cy="1737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/>
                <p:cNvSpPr txBox="1"/>
                <p:nvPr/>
              </p:nvSpPr>
              <p:spPr>
                <a:xfrm>
                  <a:off x="4503419" y="4071942"/>
                  <a:ext cx="646331" cy="5049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NH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TextBox 57"/>
                <p:cNvSpPr txBox="1"/>
                <p:nvPr/>
              </p:nvSpPr>
              <p:spPr>
                <a:xfrm>
                  <a:off x="5328528" y="4071942"/>
                  <a:ext cx="351378" cy="5049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>
                  <a:off x="5988616" y="3627439"/>
                  <a:ext cx="423514" cy="5049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TextBox 59"/>
                <p:cNvSpPr txBox="1"/>
                <p:nvPr/>
              </p:nvSpPr>
              <p:spPr>
                <a:xfrm>
                  <a:off x="5857884" y="4572008"/>
                  <a:ext cx="7441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r>
                    <a:rPr lang="en-US" sz="2400" b="1" baseline="-25000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5" name="TextBox 84"/>
              <p:cNvSpPr txBox="1"/>
              <p:nvPr/>
            </p:nvSpPr>
            <p:spPr>
              <a:xfrm>
                <a:off x="2028092" y="4071942"/>
                <a:ext cx="6463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OH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</p:grpSp>
      </p:grpSp>
      <p:sp>
        <p:nvSpPr>
          <p:cNvPr id="88" name="TextBox 87"/>
          <p:cNvSpPr txBox="1"/>
          <p:nvPr/>
        </p:nvSpPr>
        <p:spPr>
          <a:xfrm>
            <a:off x="2000232" y="285728"/>
            <a:ext cx="44726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Парацетамол</a:t>
            </a:r>
            <a:endParaRPr lang="ru-RU" sz="4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86182" y="1142984"/>
            <a:ext cx="4704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Пара - </a:t>
            </a:r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Ацетаминофенол</a:t>
            </a:r>
            <a:endParaRPr lang="ru-RU" sz="3200" b="1" dirty="0">
              <a:solidFill>
                <a:srgbClr val="680000"/>
              </a:solidFill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4348" y="5357826"/>
            <a:ext cx="7715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Жаропонижающее, анальгетическое и противовоспалительное средство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Группа 128"/>
          <p:cNvGrpSpPr/>
          <p:nvPr/>
        </p:nvGrpSpPr>
        <p:grpSpPr>
          <a:xfrm>
            <a:off x="357158" y="1643050"/>
            <a:ext cx="8215370" cy="3643338"/>
            <a:chOff x="214282" y="1071546"/>
            <a:chExt cx="8715404" cy="4214842"/>
          </a:xfrm>
        </p:grpSpPr>
        <p:sp>
          <p:nvSpPr>
            <p:cNvPr id="45" name="Прямоугольник 3"/>
            <p:cNvSpPr/>
            <p:nvPr/>
          </p:nvSpPr>
          <p:spPr>
            <a:xfrm rot="16200000">
              <a:off x="2464563" y="-1178735"/>
              <a:ext cx="4214842" cy="871540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     </a:t>
              </a:r>
              <a:endParaRPr lang="ru-RU" sz="2400" b="1" dirty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4" name="Группа 83"/>
            <p:cNvGrpSpPr/>
            <p:nvPr/>
          </p:nvGrpSpPr>
          <p:grpSpPr>
            <a:xfrm>
              <a:off x="357158" y="1428736"/>
              <a:ext cx="8286808" cy="3571900"/>
              <a:chOff x="357158" y="1428736"/>
              <a:chExt cx="8286808" cy="3571900"/>
            </a:xfrm>
          </p:grpSpPr>
          <p:grpSp>
            <p:nvGrpSpPr>
              <p:cNvPr id="26" name="Группа 25"/>
              <p:cNvGrpSpPr/>
              <p:nvPr/>
            </p:nvGrpSpPr>
            <p:grpSpPr>
              <a:xfrm>
                <a:off x="357158" y="1428736"/>
                <a:ext cx="2428892" cy="3500462"/>
                <a:chOff x="2214546" y="428604"/>
                <a:chExt cx="2503719" cy="3469056"/>
              </a:xfrm>
            </p:grpSpPr>
            <p:sp>
              <p:nvSpPr>
                <p:cNvPr id="40" name="Шестиугольник 4"/>
                <p:cNvSpPr/>
                <p:nvPr/>
              </p:nvSpPr>
              <p:spPr>
                <a:xfrm rot="16200000">
                  <a:off x="2472697" y="1242023"/>
                  <a:ext cx="1305367" cy="1250165"/>
                </a:xfrm>
                <a:prstGeom prst="hexagon">
                  <a:avLst/>
                </a:prstGeom>
                <a:solidFill>
                  <a:srgbClr val="FFFFFF"/>
                </a:solidFill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>
                  <a:off x="2999068" y="2644478"/>
                  <a:ext cx="290082" cy="1737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5400000" flipH="1" flipV="1">
                  <a:off x="2962733" y="1037739"/>
                  <a:ext cx="362602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TextBox 31"/>
                <p:cNvSpPr txBox="1"/>
                <p:nvPr/>
              </p:nvSpPr>
              <p:spPr>
                <a:xfrm>
                  <a:off x="2786050" y="2786058"/>
                  <a:ext cx="63030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2786050" y="428604"/>
                  <a:ext cx="744114" cy="4686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r>
                    <a:rPr lang="en-US" sz="2400" b="1" baseline="-25000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16200000" flipV="1">
                  <a:off x="3349448" y="3222792"/>
                  <a:ext cx="200792" cy="184580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>
                  <a:off x="2699744" y="3229554"/>
                  <a:ext cx="214316" cy="184581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" name="TextBox 10"/>
                <p:cNvSpPr txBox="1"/>
                <p:nvPr/>
              </p:nvSpPr>
              <p:spPr>
                <a:xfrm>
                  <a:off x="2214546" y="3429000"/>
                  <a:ext cx="744114" cy="4686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r>
                    <a:rPr lang="en-US" sz="2400" b="1" baseline="-25000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10800000">
                  <a:off x="3786182" y="2214556"/>
                  <a:ext cx="285752" cy="142875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3428992" y="3429000"/>
                  <a:ext cx="744114" cy="4686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r>
                    <a:rPr lang="en-US" sz="2400" b="1" baseline="-25000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4071934" y="2214554"/>
                  <a:ext cx="64633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О</a:t>
                  </a:r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H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69" name="Группа 68"/>
              <p:cNvGrpSpPr/>
              <p:nvPr/>
            </p:nvGrpSpPr>
            <p:grpSpPr>
              <a:xfrm>
                <a:off x="2928926" y="1428736"/>
                <a:ext cx="5715040" cy="3571900"/>
                <a:chOff x="2928926" y="1428736"/>
                <a:chExt cx="5715040" cy="3571900"/>
              </a:xfrm>
            </p:grpSpPr>
            <p:grpSp>
              <p:nvGrpSpPr>
                <p:cNvPr id="51" name="Группа 50"/>
                <p:cNvGrpSpPr/>
                <p:nvPr/>
              </p:nvGrpSpPr>
              <p:grpSpPr>
                <a:xfrm>
                  <a:off x="5357818" y="2500306"/>
                  <a:ext cx="3286148" cy="1857388"/>
                  <a:chOff x="4286248" y="2571744"/>
                  <a:chExt cx="3315882" cy="1825982"/>
                </a:xfrm>
              </p:grpSpPr>
              <p:cxnSp>
                <p:nvCxnSpPr>
                  <p:cNvPr id="14" name="Прямая соединительная линия 13"/>
                  <p:cNvCxnSpPr/>
                  <p:nvPr/>
                </p:nvCxnSpPr>
                <p:spPr>
                  <a:xfrm rot="5400000">
                    <a:off x="6500826" y="3071810"/>
                    <a:ext cx="285752" cy="285752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0" name="Группа 49"/>
                  <p:cNvGrpSpPr/>
                  <p:nvPr/>
                </p:nvGrpSpPr>
                <p:grpSpPr>
                  <a:xfrm>
                    <a:off x="4357686" y="3071810"/>
                    <a:ext cx="305844" cy="290083"/>
                    <a:chOff x="4994758" y="2898918"/>
                    <a:chExt cx="305844" cy="290083"/>
                  </a:xfrm>
                </p:grpSpPr>
                <p:cxnSp>
                  <p:nvCxnSpPr>
                    <p:cNvPr id="38" name="Прямая соединительная линия 37"/>
                    <p:cNvCxnSpPr/>
                    <p:nvPr/>
                  </p:nvCxnSpPr>
                  <p:spPr>
                    <a:xfrm rot="18577149" flipV="1">
                      <a:off x="4966920" y="2926757"/>
                      <a:ext cx="290082" cy="234406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Прямая соединительная линия 38"/>
                    <p:cNvCxnSpPr/>
                    <p:nvPr/>
                  </p:nvCxnSpPr>
                  <p:spPr>
                    <a:xfrm rot="18577149" flipV="1">
                      <a:off x="5038358" y="2926756"/>
                      <a:ext cx="290082" cy="234406"/>
                    </a:xfrm>
                    <a:prstGeom prst="line">
                      <a:avLst/>
                    </a:prstGeom>
                    <a:ln w="31750">
                      <a:solidFill>
                        <a:schemeClr val="bg1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0" name="TextBox 14"/>
                  <p:cNvSpPr txBox="1"/>
                  <p:nvPr/>
                </p:nvSpPr>
                <p:spPr>
                  <a:xfrm>
                    <a:off x="4286248" y="2571744"/>
                    <a:ext cx="42351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O</a:t>
                    </a:r>
                    <a:endParaRPr lang="ru-RU" sz="2400" b="1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4286248" y="3357562"/>
                    <a:ext cx="357190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</a:t>
                    </a:r>
                    <a:endParaRPr lang="ru-RU" sz="2400" b="1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5000628" y="3357562"/>
                    <a:ext cx="744114" cy="4686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r>
                      <a:rPr lang="ru-RU" sz="2400" b="1" baseline="-25000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8" name="Прямая соединительная линия 7"/>
                  <p:cNvCxnSpPr/>
                  <p:nvPr/>
                </p:nvCxnSpPr>
                <p:spPr>
                  <a:xfrm rot="10800000">
                    <a:off x="5643570" y="3571876"/>
                    <a:ext cx="357190" cy="1612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000760" y="3357562"/>
                    <a:ext cx="630301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28" name="Прямая соединительная линия 27"/>
                  <p:cNvCxnSpPr/>
                  <p:nvPr/>
                </p:nvCxnSpPr>
                <p:spPr>
                  <a:xfrm rot="10800000">
                    <a:off x="4643438" y="3571876"/>
                    <a:ext cx="357190" cy="1612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6858016" y="3929066"/>
                    <a:ext cx="744114" cy="4686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r>
                      <a:rPr lang="en-US" sz="2400" b="1" baseline="-25000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6786578" y="2714620"/>
                    <a:ext cx="744114" cy="4686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r>
                      <a:rPr lang="en-US" sz="2400" b="1" baseline="-25000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 rot="10800000">
                    <a:off x="6500826" y="3786190"/>
                    <a:ext cx="357190" cy="214314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 rot="10800000">
                  <a:off x="5072066" y="3500438"/>
                  <a:ext cx="285752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2" name="Группа 51"/>
                <p:cNvGrpSpPr/>
                <p:nvPr/>
              </p:nvGrpSpPr>
              <p:grpSpPr>
                <a:xfrm>
                  <a:off x="2928926" y="1428736"/>
                  <a:ext cx="2209464" cy="3571900"/>
                  <a:chOff x="2214546" y="428604"/>
                  <a:chExt cx="2277531" cy="3469056"/>
                </a:xfrm>
              </p:grpSpPr>
              <p:sp>
                <p:nvSpPr>
                  <p:cNvPr id="54" name="Шестиугольник 4"/>
                  <p:cNvSpPr/>
                  <p:nvPr/>
                </p:nvSpPr>
                <p:spPr>
                  <a:xfrm rot="16200000">
                    <a:off x="2472697" y="1242023"/>
                    <a:ext cx="1305367" cy="1250165"/>
                  </a:xfrm>
                  <a:prstGeom prst="hexagon">
                    <a:avLst/>
                  </a:prstGeom>
                  <a:solidFill>
                    <a:srgbClr val="FFFFFF"/>
                  </a:solidFill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dirty="0"/>
                  </a:p>
                </p:txBody>
              </p:sp>
              <p:cxnSp>
                <p:nvCxnSpPr>
                  <p:cNvPr id="55" name="Прямая соединительная линия 54"/>
                  <p:cNvCxnSpPr/>
                  <p:nvPr/>
                </p:nvCxnSpPr>
                <p:spPr>
                  <a:xfrm rot="16200000">
                    <a:off x="2999068" y="2644478"/>
                    <a:ext cx="290082" cy="1737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Прямая соединительная линия 55"/>
                  <p:cNvCxnSpPr/>
                  <p:nvPr/>
                </p:nvCxnSpPr>
                <p:spPr>
                  <a:xfrm rot="5400000" flipH="1" flipV="1">
                    <a:off x="2962733" y="1037739"/>
                    <a:ext cx="362602" cy="1588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2786050" y="2786058"/>
                    <a:ext cx="630301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2786050" y="428604"/>
                    <a:ext cx="744114" cy="4686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r>
                      <a:rPr lang="en-US" sz="2400" b="1" baseline="-25000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61" name="Прямая соединительная линия 60"/>
                  <p:cNvCxnSpPr/>
                  <p:nvPr/>
                </p:nvCxnSpPr>
                <p:spPr>
                  <a:xfrm rot="16200000" flipV="1">
                    <a:off x="3349448" y="3222792"/>
                    <a:ext cx="200792" cy="184580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Прямая соединительная линия 61"/>
                  <p:cNvCxnSpPr/>
                  <p:nvPr/>
                </p:nvCxnSpPr>
                <p:spPr>
                  <a:xfrm rot="5400000">
                    <a:off x="2699744" y="3229554"/>
                    <a:ext cx="214316" cy="184581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2214546" y="3429000"/>
                    <a:ext cx="744114" cy="4686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r>
                      <a:rPr lang="en-US" sz="2400" b="1" baseline="-25000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64" name="Прямая соединительная линия 63"/>
                  <p:cNvCxnSpPr/>
                  <p:nvPr/>
                </p:nvCxnSpPr>
                <p:spPr>
                  <a:xfrm rot="10800000">
                    <a:off x="3786182" y="2214556"/>
                    <a:ext cx="285752" cy="142875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3428992" y="3429000"/>
                    <a:ext cx="744114" cy="46866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CH</a:t>
                    </a:r>
                    <a:r>
                      <a:rPr lang="en-US" sz="2400" b="1" baseline="-25000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4055516" y="2232513"/>
                    <a:ext cx="436561" cy="44837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ru-RU" sz="2400" b="1" dirty="0" smtClean="0">
                        <a:solidFill>
                          <a:schemeClr val="bg1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rPr>
                      <a:t>О</a:t>
                    </a:r>
                    <a:endParaRPr lang="ru-RU" sz="2400" b="1" baseline="-25000" dirty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70" name="TextBox 69"/>
              <p:cNvSpPr txBox="1"/>
              <p:nvPr/>
            </p:nvSpPr>
            <p:spPr>
              <a:xfrm>
                <a:off x="2357422" y="2500306"/>
                <a:ext cx="47320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chemeClr val="bg1">
                        <a:lumMod val="10000"/>
                      </a:schemeClr>
                    </a:solidFill>
                    <a:latin typeface="+mn-lt"/>
                  </a:rPr>
                  <a:t>+</a:t>
                </a:r>
                <a:endParaRPr lang="ru-RU" sz="4000" b="1" dirty="0">
                  <a:solidFill>
                    <a:schemeClr val="bg1">
                      <a:lumMod val="10000"/>
                    </a:schemeClr>
                  </a:solidFill>
                  <a:latin typeface="+mn-lt"/>
                </a:endParaRPr>
              </a:p>
            </p:txBody>
          </p:sp>
        </p:grpSp>
      </p:grpSp>
      <p:sp>
        <p:nvSpPr>
          <p:cNvPr id="85" name="TextBox 84"/>
          <p:cNvSpPr txBox="1"/>
          <p:nvPr/>
        </p:nvSpPr>
        <p:spPr>
          <a:xfrm>
            <a:off x="2357422" y="0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Валидол</a:t>
            </a:r>
            <a:endParaRPr lang="ru-RU" sz="4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1472" y="571480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Раствор ментола в </a:t>
            </a:r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ментиловом</a:t>
            </a:r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 эфире      изовалериановой кислоты </a:t>
            </a:r>
            <a:endParaRPr lang="ru-RU" sz="3200" b="1" dirty="0">
              <a:solidFill>
                <a:srgbClr val="680000"/>
              </a:solidFill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8596" y="5288340"/>
            <a:ext cx="8143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Препарат оказывающий успокаивающее действие на ЦНС и сосудорасширяющее действие при стенокардии, неврозах 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285728"/>
            <a:ext cx="5786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Нитроглицерин</a:t>
            </a:r>
            <a:endParaRPr lang="ru-RU" sz="4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1" name="Группа 90"/>
          <p:cNvGrpSpPr/>
          <p:nvPr/>
        </p:nvGrpSpPr>
        <p:grpSpPr>
          <a:xfrm>
            <a:off x="714348" y="1285860"/>
            <a:ext cx="3714776" cy="3357586"/>
            <a:chOff x="2428860" y="1928802"/>
            <a:chExt cx="3143272" cy="3071834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2428860" y="1928802"/>
              <a:ext cx="3143272" cy="3071834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90" name="Группа 89"/>
            <p:cNvGrpSpPr/>
            <p:nvPr/>
          </p:nvGrpSpPr>
          <p:grpSpPr>
            <a:xfrm>
              <a:off x="2643174" y="2214554"/>
              <a:ext cx="2786082" cy="2428892"/>
              <a:chOff x="2643174" y="2285992"/>
              <a:chExt cx="2617532" cy="2191233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2643174" y="4000504"/>
                <a:ext cx="737441" cy="476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643174" y="3143248"/>
                <a:ext cx="6303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2643174" y="2285992"/>
                <a:ext cx="737441" cy="476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TextBox 14"/>
              <p:cNvSpPr txBox="1"/>
              <p:nvPr/>
            </p:nvSpPr>
            <p:spPr>
              <a:xfrm>
                <a:off x="3714744" y="4000504"/>
                <a:ext cx="419716" cy="469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TextBox 14"/>
              <p:cNvSpPr txBox="1"/>
              <p:nvPr/>
            </p:nvSpPr>
            <p:spPr>
              <a:xfrm>
                <a:off x="3714744" y="3143248"/>
                <a:ext cx="419716" cy="469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TextBox 14"/>
              <p:cNvSpPr txBox="1"/>
              <p:nvPr/>
            </p:nvSpPr>
            <p:spPr>
              <a:xfrm>
                <a:off x="3714744" y="2285992"/>
                <a:ext cx="419716" cy="469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500562" y="4000504"/>
                <a:ext cx="7601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500562" y="3143248"/>
                <a:ext cx="7601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500562" y="2285992"/>
                <a:ext cx="7601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8" name="Прямая соединительная линия 57"/>
              <p:cNvCxnSpPr/>
              <p:nvPr/>
            </p:nvCxnSpPr>
            <p:spPr>
              <a:xfrm rot="16200000">
                <a:off x="2780428" y="2934556"/>
                <a:ext cx="298682" cy="1685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16200000">
                <a:off x="2780428" y="3791812"/>
                <a:ext cx="298682" cy="1685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10800000">
                <a:off x="3286116" y="2500306"/>
                <a:ext cx="357190" cy="16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10800000">
                <a:off x="3286116" y="3357562"/>
                <a:ext cx="357190" cy="16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10800000">
                <a:off x="3286116" y="4214818"/>
                <a:ext cx="357190" cy="16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0800000">
                <a:off x="4143372" y="2500306"/>
                <a:ext cx="357190" cy="16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0800000">
                <a:off x="4143372" y="4214818"/>
                <a:ext cx="357190" cy="16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rot="10800000">
                <a:off x="4143372" y="3357562"/>
                <a:ext cx="357190" cy="16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TextBox 22"/>
          <p:cNvSpPr txBox="1"/>
          <p:nvPr/>
        </p:nvSpPr>
        <p:spPr>
          <a:xfrm>
            <a:off x="4786314" y="1785926"/>
            <a:ext cx="40719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Тринитрат</a:t>
            </a:r>
            <a:endParaRPr lang="ru-RU" sz="3200" b="1" dirty="0" smtClean="0">
              <a:solidFill>
                <a:srgbClr val="680000"/>
              </a:solidFill>
              <a:latin typeface="+mn-lt"/>
            </a:endParaRP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глицерина,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тринитроглицерин, 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нитроглицерин</a:t>
            </a:r>
            <a:endParaRPr lang="ru-RU" sz="3200" b="1" dirty="0">
              <a:solidFill>
                <a:srgbClr val="680000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472" y="5072074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Сосудорасширяющее средство для купирования приступов стенокардии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Новокаин</a:t>
            </a:r>
            <a:endParaRPr lang="ru-RU" sz="4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110" name="Группа 109"/>
          <p:cNvGrpSpPr/>
          <p:nvPr/>
        </p:nvGrpSpPr>
        <p:grpSpPr>
          <a:xfrm>
            <a:off x="214282" y="2714620"/>
            <a:ext cx="8715436" cy="2605110"/>
            <a:chOff x="285720" y="3214686"/>
            <a:chExt cx="8715436" cy="2605110"/>
          </a:xfrm>
        </p:grpSpPr>
        <p:grpSp>
          <p:nvGrpSpPr>
            <p:cNvPr id="74" name="Группа 73"/>
            <p:cNvGrpSpPr/>
            <p:nvPr/>
          </p:nvGrpSpPr>
          <p:grpSpPr>
            <a:xfrm>
              <a:off x="285720" y="3214686"/>
              <a:ext cx="8715436" cy="2605110"/>
              <a:chOff x="856593" y="3778875"/>
              <a:chExt cx="8792564" cy="2571768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856593" y="3778875"/>
                <a:ext cx="8792564" cy="2571768"/>
              </a:xfrm>
              <a:prstGeom prst="rect">
                <a:avLst/>
              </a:prstGeom>
              <a:solidFill>
                <a:srgbClr val="FFFFFF"/>
              </a:solidFill>
              <a:ln w="44450">
                <a:solidFill>
                  <a:schemeClr val="bg1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" name="Шестиугольник 4"/>
              <p:cNvSpPr/>
              <p:nvPr/>
            </p:nvSpPr>
            <p:spPr>
              <a:xfrm>
                <a:off x="2010784" y="4214821"/>
                <a:ext cx="1574998" cy="1357323"/>
              </a:xfrm>
              <a:prstGeom prst="hexagon">
                <a:avLst/>
              </a:prstGeom>
              <a:solidFill>
                <a:srgbClr val="FFFFFF"/>
              </a:solidFill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cxnSp>
            <p:nvCxnSpPr>
              <p:cNvPr id="8" name="Прямая соединительная линия 6"/>
              <p:cNvCxnSpPr/>
              <p:nvPr/>
            </p:nvCxnSpPr>
            <p:spPr>
              <a:xfrm rot="5400000" flipH="1" flipV="1">
                <a:off x="2055050" y="4520209"/>
                <a:ext cx="523967" cy="262500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2448283" y="5437408"/>
                <a:ext cx="699999" cy="1941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16200000" flipV="1">
                <a:off x="3017548" y="4520209"/>
                <a:ext cx="523967" cy="262500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1660784" y="4913443"/>
                <a:ext cx="349999" cy="1941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3585781" y="4913443"/>
                <a:ext cx="349999" cy="1941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857884" y="5429264"/>
                <a:ext cx="357191" cy="1588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7215206" y="5214950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928662" y="4714884"/>
                <a:ext cx="911418" cy="5159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</a:rPr>
                  <a:t>2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N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cxnSp>
            <p:nvCxnSpPr>
              <p:cNvPr id="37" name="Прямая соединительная линия 36"/>
              <p:cNvCxnSpPr/>
              <p:nvPr/>
            </p:nvCxnSpPr>
            <p:spPr>
              <a:xfrm>
                <a:off x="4929190" y="5429264"/>
                <a:ext cx="285752" cy="173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214942" y="5214950"/>
                <a:ext cx="7441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2" name="Группа 41"/>
              <p:cNvGrpSpPr/>
              <p:nvPr/>
            </p:nvGrpSpPr>
            <p:grpSpPr>
              <a:xfrm>
                <a:off x="3929058" y="4143380"/>
                <a:ext cx="1066456" cy="1533235"/>
                <a:chOff x="7572396" y="857232"/>
                <a:chExt cx="1066456" cy="1533235"/>
              </a:xfrm>
            </p:grpSpPr>
            <p:cxnSp>
              <p:nvCxnSpPr>
                <p:cNvPr id="43" name="Прямая соединительная линия 42"/>
                <p:cNvCxnSpPr/>
                <p:nvPr/>
              </p:nvCxnSpPr>
              <p:spPr>
                <a:xfrm flipV="1">
                  <a:off x="7929586" y="1214422"/>
                  <a:ext cx="285752" cy="234406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flipV="1">
                  <a:off x="8001024" y="1285860"/>
                  <a:ext cx="285752" cy="234406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7929586" y="1785926"/>
                  <a:ext cx="214314" cy="214314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Box 45"/>
                <p:cNvSpPr txBox="1"/>
                <p:nvPr/>
              </p:nvSpPr>
              <p:spPr>
                <a:xfrm>
                  <a:off x="7572396" y="1428736"/>
                  <a:ext cx="351378" cy="5049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8215338" y="857232"/>
                  <a:ext cx="423514" cy="5049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8143900" y="1928802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О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9" name="TextBox 48"/>
              <p:cNvSpPr txBox="1"/>
              <p:nvPr/>
            </p:nvSpPr>
            <p:spPr>
              <a:xfrm>
                <a:off x="6215074" y="5214950"/>
                <a:ext cx="7441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1" name="Прямая соединительная линия 50"/>
              <p:cNvCxnSpPr/>
              <p:nvPr/>
            </p:nvCxnSpPr>
            <p:spPr>
              <a:xfrm>
                <a:off x="6858016" y="5429264"/>
                <a:ext cx="357190" cy="1588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7858148" y="4643446"/>
                <a:ext cx="85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929586" y="5715016"/>
                <a:ext cx="85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4" name="Прямая соединительная линия 53"/>
              <p:cNvCxnSpPr/>
              <p:nvPr/>
            </p:nvCxnSpPr>
            <p:spPr>
              <a:xfrm rot="5400000" flipH="1" flipV="1">
                <a:off x="7616375" y="5028095"/>
                <a:ext cx="269233" cy="214314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16200000" flipH="1">
                <a:off x="7643834" y="5572140"/>
                <a:ext cx="266704" cy="266704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/>
            <p:cNvSpPr txBox="1"/>
            <p:nvPr/>
          </p:nvSpPr>
          <p:spPr>
            <a:xfrm>
              <a:off x="7929586" y="4643446"/>
              <a:ext cx="91403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baseline="16000" dirty="0" smtClean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.</a:t>
              </a:r>
              <a:r>
                <a:rPr lang="en-US" sz="3600" b="1" baseline="22000" dirty="0" smtClean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HCl</a:t>
              </a:r>
              <a:endParaRPr lang="ru-RU" sz="2400" b="1" dirty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85720" y="1285860"/>
            <a:ext cx="87229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Диэтиламиноэтиловый эфир 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пара – </a:t>
            </a:r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аминобензойной</a:t>
            </a:r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 кислоты гидрохлорид</a:t>
            </a:r>
            <a:endParaRPr lang="ru-RU" sz="3200" b="1" dirty="0">
              <a:solidFill>
                <a:srgbClr val="680000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00100" y="5500702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Местноанестезирующий  препарат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sz="4400" b="0" dirty="0" err="1" smtClean="0">
                <a:solidFill>
                  <a:srgbClr val="800000"/>
                </a:solidFill>
                <a:latin typeface="Arial Black" pitchFamily="34" charset="0"/>
              </a:rPr>
              <a:t>Глюконат</a:t>
            </a:r>
            <a:r>
              <a:rPr lang="ru-RU" sz="4400" b="0" dirty="0" smtClean="0">
                <a:solidFill>
                  <a:srgbClr val="800000"/>
                </a:solidFill>
                <a:latin typeface="Arial Black" pitchFamily="34" charset="0"/>
              </a:rPr>
              <a:t> кальция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472" y="1285860"/>
            <a:ext cx="7358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Кальциевая соль </a:t>
            </a:r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глюконовой</a:t>
            </a:r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 кислоты</a:t>
            </a:r>
          </a:p>
        </p:txBody>
      </p:sp>
      <p:grpSp>
        <p:nvGrpSpPr>
          <p:cNvPr id="233" name="Группа 232"/>
          <p:cNvGrpSpPr/>
          <p:nvPr/>
        </p:nvGrpSpPr>
        <p:grpSpPr>
          <a:xfrm>
            <a:off x="642910" y="2000240"/>
            <a:ext cx="7215238" cy="2571768"/>
            <a:chOff x="928662" y="2857496"/>
            <a:chExt cx="7215238" cy="2571768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928662" y="2857496"/>
              <a:ext cx="7215238" cy="2571768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28" name="Группа 227"/>
            <p:cNvGrpSpPr/>
            <p:nvPr/>
          </p:nvGrpSpPr>
          <p:grpSpPr>
            <a:xfrm>
              <a:off x="1357290" y="2928934"/>
              <a:ext cx="6000792" cy="2181204"/>
              <a:chOff x="1285852" y="1357298"/>
              <a:chExt cx="6000792" cy="228760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286116" y="2428868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285984" y="2428868"/>
                <a:ext cx="749248" cy="5284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Box 14"/>
              <p:cNvSpPr txBox="1"/>
              <p:nvPr/>
            </p:nvSpPr>
            <p:spPr>
              <a:xfrm>
                <a:off x="1357290" y="2071678"/>
                <a:ext cx="64294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3" name="Прямая соединительная линия 22"/>
              <p:cNvCxnSpPr/>
              <p:nvPr/>
            </p:nvCxnSpPr>
            <p:spPr>
              <a:xfrm rot="16200000">
                <a:off x="3335748" y="230779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16200000">
                <a:off x="4050128" y="230779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10800000">
                <a:off x="2928926" y="2643182"/>
                <a:ext cx="362909" cy="178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10800000">
                <a:off x="3643306" y="2643182"/>
                <a:ext cx="362909" cy="178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10800000">
                <a:off x="5072066" y="2643182"/>
                <a:ext cx="362909" cy="178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10800000">
                <a:off x="4357686" y="2643182"/>
                <a:ext cx="362909" cy="178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10800000">
                <a:off x="1928794" y="2643182"/>
                <a:ext cx="362909" cy="178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extBox 31"/>
              <p:cNvSpPr txBox="1"/>
              <p:nvPr/>
            </p:nvSpPr>
            <p:spPr>
              <a:xfrm>
                <a:off x="5429256" y="2428868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714876" y="2428868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4000496" y="2428868"/>
                <a:ext cx="4074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5" name="Прямая соединительная линия 34"/>
              <p:cNvCxnSpPr/>
              <p:nvPr/>
            </p:nvCxnSpPr>
            <p:spPr>
              <a:xfrm rot="16200000">
                <a:off x="3335748" y="302217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16200000">
                <a:off x="4050128" y="302217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16200000">
                <a:off x="5478888" y="302217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16200000">
                <a:off x="4764508" y="302217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16200000">
                <a:off x="4764508" y="230779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16200000">
                <a:off x="5478888" y="2307798"/>
                <a:ext cx="331077" cy="1712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14"/>
              <p:cNvSpPr txBox="1"/>
              <p:nvPr/>
            </p:nvSpPr>
            <p:spPr>
              <a:xfrm>
                <a:off x="3214678" y="1357298"/>
                <a:ext cx="64294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TextBox 14"/>
              <p:cNvSpPr txBox="1"/>
              <p:nvPr/>
            </p:nvSpPr>
            <p:spPr>
              <a:xfrm>
                <a:off x="3286116" y="3143248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TextBox 14"/>
              <p:cNvSpPr txBox="1"/>
              <p:nvPr/>
            </p:nvSpPr>
            <p:spPr>
              <a:xfrm>
                <a:off x="4000496" y="3143248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TextBox 14"/>
              <p:cNvSpPr txBox="1"/>
              <p:nvPr/>
            </p:nvSpPr>
            <p:spPr>
              <a:xfrm>
                <a:off x="3929058" y="1357298"/>
                <a:ext cx="64294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TextBox 14"/>
              <p:cNvSpPr txBox="1"/>
              <p:nvPr/>
            </p:nvSpPr>
            <p:spPr>
              <a:xfrm>
                <a:off x="4643438" y="2786058"/>
                <a:ext cx="64294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TextBox 14"/>
              <p:cNvSpPr txBox="1"/>
              <p:nvPr/>
            </p:nvSpPr>
            <p:spPr>
              <a:xfrm>
                <a:off x="4643438" y="1714488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Box 14"/>
              <p:cNvSpPr txBox="1"/>
              <p:nvPr/>
            </p:nvSpPr>
            <p:spPr>
              <a:xfrm>
                <a:off x="5286380" y="1357298"/>
                <a:ext cx="64294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TextBox 14"/>
              <p:cNvSpPr txBox="1"/>
              <p:nvPr/>
            </p:nvSpPr>
            <p:spPr>
              <a:xfrm>
                <a:off x="5357818" y="3143248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Н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9" name="Прямая соединительная линия 48"/>
              <p:cNvCxnSpPr/>
              <p:nvPr/>
            </p:nvCxnSpPr>
            <p:spPr>
              <a:xfrm rot="10800000">
                <a:off x="5786446" y="2643182"/>
                <a:ext cx="362909" cy="178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6143636" y="2428868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1" name="Прямая соединительная линия 50"/>
              <p:cNvCxnSpPr/>
              <p:nvPr/>
            </p:nvCxnSpPr>
            <p:spPr>
              <a:xfrm rot="10800000">
                <a:off x="6500828" y="2786060"/>
                <a:ext cx="285751" cy="214313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5400000">
                <a:off x="6500827" y="2285993"/>
                <a:ext cx="214315" cy="214313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rot="10800000" flipV="1">
                <a:off x="6572264" y="2357428"/>
                <a:ext cx="214316" cy="214315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14"/>
              <p:cNvSpPr txBox="1"/>
              <p:nvPr/>
            </p:nvSpPr>
            <p:spPr>
              <a:xfrm>
                <a:off x="6643702" y="2928934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TextBox 14"/>
              <p:cNvSpPr txBox="1"/>
              <p:nvPr/>
            </p:nvSpPr>
            <p:spPr>
              <a:xfrm>
                <a:off x="6643702" y="1928802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1" name="Группа 70"/>
              <p:cNvGrpSpPr/>
              <p:nvPr/>
            </p:nvGrpSpPr>
            <p:grpSpPr>
              <a:xfrm>
                <a:off x="1285852" y="1714488"/>
                <a:ext cx="357984" cy="1930414"/>
                <a:chOff x="927868" y="1785926"/>
                <a:chExt cx="357984" cy="1930414"/>
              </a:xfrm>
            </p:grpSpPr>
            <p:cxnSp>
              <p:nvCxnSpPr>
                <p:cNvPr id="61" name="Прямая соединительная линия 60"/>
                <p:cNvCxnSpPr/>
                <p:nvPr/>
              </p:nvCxnSpPr>
              <p:spPr>
                <a:xfrm rot="10800000">
                  <a:off x="928662" y="1785926"/>
                  <a:ext cx="357190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Прямая соединительная линия 64"/>
                <p:cNvCxnSpPr/>
                <p:nvPr/>
              </p:nvCxnSpPr>
              <p:spPr>
                <a:xfrm rot="5400000">
                  <a:off x="-35751" y="2750339"/>
                  <a:ext cx="1928826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Прямая соединительная линия 66"/>
                <p:cNvCxnSpPr/>
                <p:nvPr/>
              </p:nvCxnSpPr>
              <p:spPr>
                <a:xfrm>
                  <a:off x="928662" y="3714752"/>
                  <a:ext cx="357190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Группа 71"/>
              <p:cNvGrpSpPr/>
              <p:nvPr/>
            </p:nvGrpSpPr>
            <p:grpSpPr>
              <a:xfrm rot="10800000">
                <a:off x="6858016" y="1714488"/>
                <a:ext cx="357984" cy="1930414"/>
                <a:chOff x="927868" y="1785926"/>
                <a:chExt cx="357984" cy="1930414"/>
              </a:xfrm>
            </p:grpSpPr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rot="10800000">
                  <a:off x="928662" y="1785926"/>
                  <a:ext cx="357190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Прямая соединительная линия 73"/>
                <p:cNvCxnSpPr/>
                <p:nvPr/>
              </p:nvCxnSpPr>
              <p:spPr>
                <a:xfrm rot="5400000">
                  <a:off x="-35751" y="2750339"/>
                  <a:ext cx="1928826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Прямая соединительная линия 74"/>
                <p:cNvCxnSpPr/>
                <p:nvPr/>
              </p:nvCxnSpPr>
              <p:spPr>
                <a:xfrm>
                  <a:off x="928662" y="3714752"/>
                  <a:ext cx="357190" cy="1588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29" name="TextBox 228"/>
            <p:cNvSpPr txBox="1"/>
            <p:nvPr/>
          </p:nvSpPr>
          <p:spPr>
            <a:xfrm>
              <a:off x="7215206" y="3950664"/>
              <a:ext cx="857256" cy="1144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ru-RU" sz="2400" b="1" dirty="0" err="1" smtClean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Са</a:t>
              </a:r>
              <a:endParaRPr lang="ru-RU" sz="24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endParaRPr lang="ru-RU" sz="24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2400" b="1" dirty="0" smtClean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 2 </a:t>
              </a:r>
              <a:endParaRPr lang="ru-RU" sz="2400" b="1" dirty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2" name="TextBox 231"/>
          <p:cNvSpPr txBox="1"/>
          <p:nvPr/>
        </p:nvSpPr>
        <p:spPr>
          <a:xfrm>
            <a:off x="71406" y="4572008"/>
            <a:ext cx="90011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Применяется при аллергических </a:t>
            </a:r>
            <a:r>
              <a:rPr lang="ru-RU" sz="3200" b="1" dirty="0" err="1" smtClean="0">
                <a:solidFill>
                  <a:srgbClr val="000000"/>
                </a:solidFill>
                <a:latin typeface="+mn-lt"/>
              </a:rPr>
              <a:t>заболева</a:t>
            </a:r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- </a:t>
            </a:r>
            <a:r>
              <a:rPr lang="ru-RU" sz="3200" b="1" dirty="0" err="1" smtClean="0">
                <a:solidFill>
                  <a:srgbClr val="000000"/>
                </a:solidFill>
                <a:latin typeface="+mn-lt"/>
              </a:rPr>
              <a:t>ниях</a:t>
            </a:r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, недостатке кальция в организме, для регуляции тканевого обмена и как </a:t>
            </a:r>
            <a:r>
              <a:rPr lang="ru-RU" sz="3200" b="1" dirty="0" err="1" smtClean="0">
                <a:solidFill>
                  <a:srgbClr val="000000"/>
                </a:solidFill>
                <a:latin typeface="+mn-lt"/>
              </a:rPr>
              <a:t>крово-останавливающее</a:t>
            </a:r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 средство при кровотечениях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285728"/>
            <a:ext cx="4071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Стрептоцид</a:t>
            </a:r>
            <a:endParaRPr lang="ru-RU" sz="4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643042" y="2000241"/>
            <a:ext cx="6072230" cy="2928958"/>
            <a:chOff x="785786" y="2583024"/>
            <a:chExt cx="5786478" cy="277480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85786" y="2583024"/>
              <a:ext cx="5786478" cy="2774802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     </a:t>
              </a:r>
              <a:endParaRPr lang="ru-RU" sz="2400" b="1" dirty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5" name="Группа 24"/>
            <p:cNvGrpSpPr/>
            <p:nvPr/>
          </p:nvGrpSpPr>
          <p:grpSpPr>
            <a:xfrm>
              <a:off x="1142976" y="3286124"/>
              <a:ext cx="5126260" cy="1500197"/>
              <a:chOff x="1000100" y="3357563"/>
              <a:chExt cx="4185260" cy="1214446"/>
            </a:xfrm>
          </p:grpSpPr>
          <p:sp>
            <p:nvSpPr>
              <p:cNvPr id="17" name="Шестиугольник 4"/>
              <p:cNvSpPr/>
              <p:nvPr/>
            </p:nvSpPr>
            <p:spPr>
              <a:xfrm>
                <a:off x="2000232" y="3357563"/>
                <a:ext cx="1285884" cy="1214446"/>
              </a:xfrm>
              <a:prstGeom prst="hexagon">
                <a:avLst/>
              </a:prstGeom>
              <a:solidFill>
                <a:srgbClr val="FFFFFF"/>
              </a:solidFill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cxnSp>
            <p:nvCxnSpPr>
              <p:cNvPr id="18" name="Прямая соединительная линия 6"/>
              <p:cNvCxnSpPr/>
              <p:nvPr/>
            </p:nvCxnSpPr>
            <p:spPr>
              <a:xfrm rot="5400000" flipH="1" flipV="1">
                <a:off x="2015859" y="3641082"/>
                <a:ext cx="468812" cy="214314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2357422" y="4451456"/>
                <a:ext cx="571504" cy="173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16200000" flipV="1">
                <a:off x="2801677" y="3641082"/>
                <a:ext cx="468812" cy="214314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1714480" y="3982645"/>
                <a:ext cx="285752" cy="173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3286116" y="3982645"/>
                <a:ext cx="285752" cy="173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4149624" y="3993702"/>
                <a:ext cx="285752" cy="1588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4441246" y="3820209"/>
                <a:ext cx="7441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2400" b="1" baseline="-25000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000100" y="3786190"/>
                <a:ext cx="7441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H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</a:rPr>
                  <a:t>2</a:t>
                </a:r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</a:rPr>
                  <a:t>N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571868" y="3786190"/>
                <a:ext cx="7425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SO</a:t>
                </a:r>
                <a:r>
                  <a:rPr lang="ru-RU" sz="2400" b="1" baseline="-25000" dirty="0" smtClean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endParaRPr lang="ru-RU" sz="2400" b="1" dirty="0">
                  <a:solidFill>
                    <a:schemeClr val="bg1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2571736" y="1214422"/>
            <a:ext cx="607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Пара - </a:t>
            </a:r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Аминобензолсульфамид</a:t>
            </a:r>
            <a:endParaRPr lang="ru-RU" sz="3200" b="1" dirty="0">
              <a:solidFill>
                <a:srgbClr val="680000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7158" y="5143512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>
                    <a:lumMod val="10000"/>
                  </a:schemeClr>
                </a:solidFill>
                <a:latin typeface="+mn-lt"/>
              </a:rPr>
              <a:t>Противомикробное действие при ангине, </a:t>
            </a:r>
          </a:p>
          <a:p>
            <a:pPr algn="ctr"/>
            <a:r>
              <a:rPr lang="ru-RU" sz="3200" b="1" dirty="0" smtClean="0">
                <a:solidFill>
                  <a:schemeClr val="bg1">
                    <a:lumMod val="10000"/>
                  </a:schemeClr>
                </a:solidFill>
                <a:latin typeface="+mn-lt"/>
              </a:rPr>
              <a:t>цистите, раневых инфекциях</a:t>
            </a:r>
            <a:endParaRPr lang="ru-RU" sz="3200" b="1" dirty="0">
              <a:solidFill>
                <a:schemeClr val="bg1">
                  <a:lumMod val="1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472518" cy="3297238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680000"/>
                </a:solidFill>
                <a:latin typeface="Arial Black" pitchFamily="34" charset="0"/>
              </a:rPr>
              <a:t>3) Практическая часть:</a:t>
            </a:r>
            <a:r>
              <a:rPr lang="ru-RU" sz="4400" dirty="0" smtClean="0">
                <a:solidFill>
                  <a:srgbClr val="800000"/>
                </a:solidFill>
                <a:latin typeface="Arial Black" pitchFamily="34" charset="0"/>
              </a:rPr>
              <a:t/>
            </a:r>
            <a:br>
              <a:rPr lang="ru-RU" sz="4400" dirty="0" smtClean="0">
                <a:solidFill>
                  <a:srgbClr val="800000"/>
                </a:solidFill>
                <a:latin typeface="Arial Black" pitchFamily="34" charset="0"/>
              </a:rPr>
            </a:br>
            <a:r>
              <a:rPr lang="ru-RU" sz="4400" dirty="0" smtClean="0">
                <a:solidFill>
                  <a:srgbClr val="800000"/>
                </a:solidFill>
                <a:latin typeface="Arial Black" pitchFamily="34" charset="0"/>
              </a:rPr>
              <a:t>«Анализ состава лекарственных препаратов, определение наличия примесей в них»</a:t>
            </a:r>
            <a:endParaRPr lang="ru-RU" dirty="0"/>
          </a:p>
        </p:txBody>
      </p:sp>
      <p:pic>
        <p:nvPicPr>
          <p:cNvPr id="4" name="Содержимое 3" descr="48888009_2851doktof_farmacev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3357562"/>
            <a:ext cx="4857784" cy="3383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17693"/>
            <a:ext cx="92869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990000"/>
                </a:solidFill>
                <a:latin typeface="Arial Black" pitchFamily="34" charset="0"/>
              </a:rPr>
              <a:t>1 группа: </a:t>
            </a:r>
          </a:p>
          <a:p>
            <a:r>
              <a:rPr lang="ru-RU" sz="3600" b="1" dirty="0" smtClean="0">
                <a:solidFill>
                  <a:srgbClr val="680000"/>
                </a:solidFill>
                <a:latin typeface="+mn-lt"/>
              </a:rPr>
              <a:t>Экспериментальное обнаружение функциональных групп в молекуле ацетилсалициловой кислоты; </a:t>
            </a:r>
          </a:p>
          <a:p>
            <a:r>
              <a:rPr lang="ru-RU" sz="3600" b="1" dirty="0" smtClean="0">
                <a:solidFill>
                  <a:srgbClr val="990000"/>
                </a:solidFill>
                <a:latin typeface="Arial Black" pitchFamily="34" charset="0"/>
              </a:rPr>
              <a:t>2 группа: </a:t>
            </a:r>
          </a:p>
          <a:p>
            <a:r>
              <a:rPr lang="ru-RU" sz="3600" b="1" dirty="0" smtClean="0">
                <a:solidFill>
                  <a:srgbClr val="680000"/>
                </a:solidFill>
                <a:latin typeface="+mn-lt"/>
              </a:rPr>
              <a:t>Определение качественного состава лекарственного средства</a:t>
            </a:r>
            <a:r>
              <a:rPr lang="ru-RU" sz="3600" b="1" dirty="0" smtClean="0">
                <a:solidFill>
                  <a:srgbClr val="990000"/>
                </a:solidFill>
                <a:latin typeface="+mn-lt"/>
              </a:rPr>
              <a:t>«</a:t>
            </a:r>
            <a:r>
              <a:rPr lang="ru-RU" sz="3600" b="1" dirty="0" err="1" smtClean="0">
                <a:solidFill>
                  <a:srgbClr val="990000"/>
                </a:solidFill>
                <a:latin typeface="+mn-lt"/>
              </a:rPr>
              <a:t>Ферроплекс</a:t>
            </a:r>
            <a:r>
              <a:rPr lang="ru-RU" sz="3600" b="1" dirty="0" smtClean="0">
                <a:solidFill>
                  <a:srgbClr val="990000"/>
                </a:solidFill>
                <a:latin typeface="+mn-lt"/>
              </a:rPr>
              <a:t>» </a:t>
            </a:r>
            <a:r>
              <a:rPr lang="ru-RU" sz="3600" b="1" dirty="0" smtClean="0">
                <a:solidFill>
                  <a:srgbClr val="680000"/>
                </a:solidFill>
                <a:latin typeface="+mn-lt"/>
              </a:rPr>
              <a:t>-препарата для лечения анемии; </a:t>
            </a:r>
            <a:endParaRPr lang="ru-RU" sz="3600" b="1" dirty="0" smtClean="0">
              <a:solidFill>
                <a:srgbClr val="990000"/>
              </a:solidFill>
              <a:latin typeface="+mn-lt"/>
            </a:endParaRPr>
          </a:p>
          <a:p>
            <a:r>
              <a:rPr lang="ru-RU" sz="3600" b="1" dirty="0" smtClean="0">
                <a:solidFill>
                  <a:srgbClr val="990000"/>
                </a:solidFill>
                <a:latin typeface="Arial Black" pitchFamily="34" charset="0"/>
              </a:rPr>
              <a:t>3 группа: </a:t>
            </a:r>
          </a:p>
          <a:p>
            <a:r>
              <a:rPr lang="ru-RU" sz="3600" b="1" dirty="0" smtClean="0">
                <a:solidFill>
                  <a:srgbClr val="680000"/>
                </a:solidFill>
                <a:latin typeface="+mn-lt"/>
              </a:rPr>
              <a:t>Определение наличия примесей в ацетилсалициловой кислоте (аспирине).</a:t>
            </a:r>
          </a:p>
          <a:p>
            <a:endParaRPr lang="ru-RU" sz="3600" b="1" dirty="0">
              <a:solidFill>
                <a:srgbClr val="68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472518" cy="250033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latin typeface="Arial Black" pitchFamily="34" charset="0"/>
              </a:rPr>
              <a:t>4) Подведение итогов урока, домашнее задание:</a:t>
            </a:r>
            <a:endParaRPr lang="ru-RU" dirty="0"/>
          </a:p>
        </p:txBody>
      </p:sp>
      <p:pic>
        <p:nvPicPr>
          <p:cNvPr id="25602" name="Picture 2" descr="C:\Users\Катюнька\Desktop\урок химии\0_13146_627c573e_XL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2500306"/>
            <a:ext cx="5429268" cy="39995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4" name="Picture 2" descr="C:\Users\Катюнька\Desktop\урок химии\0_1cf17_f3df3941_XL.jpe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lum bright="36000" contrast="-33000"/>
          </a:blip>
          <a:srcRect/>
          <a:stretch>
            <a:fillRect/>
          </a:stretch>
        </p:blipFill>
        <p:spPr bwMode="auto">
          <a:xfrm>
            <a:off x="0" y="0"/>
            <a:ext cx="9358346" cy="6858000"/>
          </a:xfrm>
          <a:prstGeom prst="rect">
            <a:avLst/>
          </a:prstGeom>
          <a:blipFill>
            <a:blip r:embed="rId3">
              <a:duotone>
                <a:prstClr val="black"/>
                <a:schemeClr val="accent6">
                  <a:tint val="45000"/>
                  <a:satMod val="400000"/>
                </a:schemeClr>
              </a:duotone>
              <a:lum bright="36000" contrast="-33000"/>
            </a:blip>
            <a:tile tx="0" ty="0" sx="100000" sy="100000" flip="none" algn="tl"/>
          </a:blipFill>
        </p:spPr>
      </p:pic>
      <p:sp>
        <p:nvSpPr>
          <p:cNvPr id="7" name="Прямоугольник 6"/>
          <p:cNvSpPr/>
          <p:nvPr/>
        </p:nvSpPr>
        <p:spPr>
          <a:xfrm>
            <a:off x="285720" y="142852"/>
            <a:ext cx="57864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990033"/>
                </a:solidFill>
                <a:latin typeface="Arial Black" pitchFamily="34" charset="0"/>
              </a:rPr>
              <a:t>Настоящая цель химии заключается не в изготовлении золота, а в приготовлении лекарств </a:t>
            </a:r>
          </a:p>
          <a:p>
            <a:r>
              <a:rPr lang="ru-RU" sz="3200" b="1" dirty="0" smtClean="0">
                <a:solidFill>
                  <a:srgbClr val="990033"/>
                </a:solidFill>
                <a:latin typeface="+mn-lt"/>
              </a:rPr>
              <a:t>                                         </a:t>
            </a:r>
          </a:p>
          <a:p>
            <a:r>
              <a:rPr lang="ru-RU" sz="3200" b="1" dirty="0" smtClean="0">
                <a:latin typeface="+mn-lt"/>
              </a:rPr>
              <a:t>                                                                                            </a:t>
            </a:r>
            <a:endParaRPr lang="ru-RU" sz="3200" b="1" dirty="0"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1802" y="2428868"/>
            <a:ext cx="27286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990033"/>
                </a:solidFill>
                <a:latin typeface="Arial Black" pitchFamily="34" charset="0"/>
              </a:rPr>
              <a:t>Парацельс</a:t>
            </a:r>
            <a:endParaRPr lang="ru-RU" sz="3200" b="1" i="1" dirty="0">
              <a:solidFill>
                <a:srgbClr val="990033"/>
              </a:solidFill>
              <a:latin typeface="Arial Black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428696" y="3500438"/>
            <a:ext cx="771530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8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Мыслящий ум не чувствует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8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себя счастливым,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8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пока не удастся связать воедино разрозненные факты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68000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68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68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                   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6800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42006" y="5857892"/>
            <a:ext cx="2601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68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Д. </a:t>
            </a:r>
            <a:r>
              <a:rPr lang="ru-RU" sz="3200" b="1" i="1" dirty="0" err="1" smtClean="0">
                <a:solidFill>
                  <a:srgbClr val="68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Хевеши</a:t>
            </a:r>
            <a:endParaRPr lang="ru-RU" sz="3200" b="1" i="1" dirty="0">
              <a:solidFill>
                <a:srgbClr val="68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800000"/>
                </a:solidFill>
                <a:latin typeface="Arial Black" pitchFamily="34" charset="0"/>
              </a:rPr>
              <a:t>Рекомендации: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928670"/>
            <a:ext cx="9429784" cy="59293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     </a:t>
            </a:r>
            <a:r>
              <a:rPr lang="ru-RU" sz="2400" b="1" i="1" dirty="0" smtClean="0">
                <a:solidFill>
                  <a:srgbClr val="800000"/>
                </a:solidFill>
                <a:latin typeface="Arial Black" pitchFamily="34" charset="0"/>
              </a:rPr>
              <a:t>Для того, чтобы избежать нежелательных последствий, советуем применять лекарственные препараты только по назначению врача и предлагаем Вам на вооружение взять следующие советы:</a:t>
            </a:r>
          </a:p>
          <a:p>
            <a:pPr lvl="0"/>
            <a:r>
              <a:rPr lang="ru-RU" sz="2400" b="1" dirty="0" smtClean="0">
                <a:solidFill>
                  <a:srgbClr val="680000"/>
                </a:solidFill>
                <a:latin typeface="Arial Black" pitchFamily="34" charset="0"/>
              </a:rPr>
              <a:t>Покупайте лекарства только в лицензированных аптеках и аптечных киосках; </a:t>
            </a:r>
          </a:p>
          <a:p>
            <a:pPr lvl="0"/>
            <a:r>
              <a:rPr lang="ru-RU" sz="2400" b="1" dirty="0" smtClean="0">
                <a:solidFill>
                  <a:srgbClr val="680000"/>
                </a:solidFill>
                <a:latin typeface="Arial Black" pitchFamily="34" charset="0"/>
              </a:rPr>
              <a:t>Проверяйте целостность упаковки, дату                                     изготовления, срок годности и название                        производителя;</a:t>
            </a:r>
          </a:p>
          <a:p>
            <a:pPr lvl="0"/>
            <a:r>
              <a:rPr lang="ru-RU" sz="2400" b="1" dirty="0" smtClean="0">
                <a:solidFill>
                  <a:srgbClr val="680000"/>
                </a:solidFill>
                <a:latin typeface="Arial Black" pitchFamily="34" charset="0"/>
              </a:rPr>
              <a:t>Если приём лекарства не привёл                                к улучшению, сообщите                                               об этом вашему врачу;   </a:t>
            </a:r>
          </a:p>
          <a:p>
            <a:r>
              <a:rPr lang="ru-RU" sz="2400" b="1" dirty="0" smtClean="0">
                <a:solidFill>
                  <a:srgbClr val="680000"/>
                </a:solidFill>
                <a:latin typeface="Arial Black" pitchFamily="34" charset="0"/>
              </a:rPr>
              <a:t>Не занимайтесь самолечением! </a:t>
            </a:r>
          </a:p>
          <a:p>
            <a:pPr>
              <a:buNone/>
            </a:pPr>
            <a:endParaRPr lang="ru-RU" sz="2400" b="1" dirty="0"/>
          </a:p>
        </p:txBody>
      </p:sp>
      <p:pic>
        <p:nvPicPr>
          <p:cNvPr id="4" name="Picture 2" descr="C:\Users\Катюнька\Desktop\урок химии\h_rSgRDIzFUly017ctxYoaK4LAZhnQuEq6_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50" y="4500570"/>
            <a:ext cx="2571768" cy="2172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C:\Users\Катюнька\Desktop\урок химии\аспирин\big_830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71670" y="1428736"/>
            <a:ext cx="5008257" cy="497421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1928794" y="500042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68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Желаем удачи!</a:t>
            </a:r>
            <a:endParaRPr lang="ru-RU" sz="4400" dirty="0">
              <a:solidFill>
                <a:srgbClr val="68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23000"/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785918" y="142852"/>
            <a:ext cx="4572032" cy="1143000"/>
          </a:xfrm>
        </p:spPr>
        <p:txBody>
          <a:bodyPr>
            <a:normAutofit/>
          </a:bodyPr>
          <a:lstStyle/>
          <a:p>
            <a:r>
              <a:rPr lang="ru-RU" sz="4400" b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Цель урока: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214422"/>
            <a:ext cx="9286908" cy="550072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</a:rPr>
              <a:t>Изучить химический состав и практическое применение лекарств органического и неорганического происхождения; </a:t>
            </a:r>
          </a:p>
          <a:p>
            <a:r>
              <a:rPr lang="ru-RU" b="1" dirty="0" smtClean="0">
                <a:solidFill>
                  <a:srgbClr val="800000"/>
                </a:solidFill>
                <a:latin typeface="Arial Black" pitchFamily="34" charset="0"/>
              </a:rPr>
              <a:t>На основе анализа                                        строения молекул                     лекарственных                                           препаратов                                          предсказать                                        химические                                            свойства и                              экспериментальным                                       путём доказать их                           качественный                                                               состав. </a:t>
            </a:r>
          </a:p>
          <a:p>
            <a:pPr>
              <a:buNone/>
            </a:pPr>
            <a:endParaRPr lang="ru-RU" sz="3200" dirty="0" smtClean="0"/>
          </a:p>
        </p:txBody>
      </p:sp>
      <p:pic>
        <p:nvPicPr>
          <p:cNvPr id="5" name="Picture 4" descr="C:\Users\Катюнька\Desktop\урок химии\farmacef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571744"/>
            <a:ext cx="4142750" cy="38579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57256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2976" y="642918"/>
            <a:ext cx="7072362" cy="769441"/>
          </a:xfrm>
          <a:prstGeom prst="rect">
            <a:avLst/>
          </a:prstGeom>
          <a:noFill/>
          <a:ln w="3175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softEdge rad="635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800000"/>
                </a:solidFill>
                <a:latin typeface="+mn-lt"/>
              </a:rPr>
              <a:t>  Лекарственные средства</a:t>
            </a:r>
            <a:endParaRPr lang="ru-RU" sz="4400" b="1" dirty="0">
              <a:solidFill>
                <a:srgbClr val="8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 descr="C:\Users\Катюнька\Desktop\урок химии\image050-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3857628"/>
            <a:ext cx="1310640" cy="2438400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495300" dir="18900000" sx="117000" sy="117000" kx="-1200000" algn="bl" rotWithShape="0">
              <a:prstClr val="black">
                <a:alpha val="22000"/>
              </a:prst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379730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800000"/>
                </a:solidFill>
                <a:latin typeface="Arial Black" pitchFamily="34" charset="0"/>
              </a:rPr>
              <a:t>1) Лекарственные препараты относящиеся к неорганическим веществам</a:t>
            </a:r>
            <a:endParaRPr lang="ru-RU" sz="4800" dirty="0">
              <a:solidFill>
                <a:srgbClr val="800000"/>
              </a:solidFill>
              <a:latin typeface="Arial Black" pitchFamily="34" charset="0"/>
            </a:endParaRPr>
          </a:p>
        </p:txBody>
      </p:sp>
      <p:pic>
        <p:nvPicPr>
          <p:cNvPr id="23554" name="Picture 2" descr="C:\Users\Катюнька\Desktop\урок химии\i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857760"/>
            <a:ext cx="1630367" cy="178594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20700" dir="18900000" sx="113000" sy="11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23557" name="Picture 5" descr="C:\Users\Катюнька\Desktop\аптечка\pb21001511if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12" y="3643314"/>
            <a:ext cx="2286000" cy="2914650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96900" dist="330200" dir="12000000" sx="105000" sy="105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C:\Users\Катюнька\Desktop\урок химии\00000029897.jpg"/>
          <p:cNvPicPr>
            <a:picLocks noChangeAspect="1" noChangeArrowheads="1"/>
          </p:cNvPicPr>
          <p:nvPr/>
        </p:nvPicPr>
        <p:blipFill>
          <a:blip r:embed="rId2" cstate="email">
            <a:lum bright="9000" contrast="13000"/>
          </a:blip>
          <a:srcRect/>
          <a:stretch>
            <a:fillRect/>
          </a:stretch>
        </p:blipFill>
        <p:spPr bwMode="auto">
          <a:xfrm>
            <a:off x="2643174" y="1928802"/>
            <a:ext cx="3714776" cy="3500462"/>
          </a:xfrm>
          <a:prstGeom prst="rect">
            <a:avLst/>
          </a:prstGeom>
          <a:noFill/>
          <a:ln w="69850">
            <a:solidFill>
              <a:srgbClr val="FFFF99"/>
            </a:solidFill>
          </a:ln>
          <a:effectLst>
            <a:innerShdw blurRad="723900">
              <a:prstClr val="black">
                <a:alpha val="32000"/>
              </a:prstClr>
            </a:innerShdw>
          </a:effectLst>
        </p:spPr>
      </p:pic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142976" y="142852"/>
            <a:ext cx="2714644" cy="2357454"/>
          </a:xfrm>
          <a:prstGeom prst="round2DiagRect">
            <a:avLst/>
          </a:prstGeom>
          <a:solidFill>
            <a:schemeClr val="bg1"/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KMnO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4</a:t>
            </a:r>
            <a:endParaRPr lang="ru-RU" sz="4000" baseline="-25000" dirty="0" smtClean="0">
              <a:solidFill>
                <a:srgbClr val="990033"/>
              </a:solidFill>
              <a:latin typeface="Arial Black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Перманганат калия;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«Марганцовка»</a:t>
            </a: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14282" y="2143116"/>
            <a:ext cx="2714644" cy="2357454"/>
          </a:xfrm>
          <a:prstGeom prst="round2DiagRect">
            <a:avLst/>
          </a:prstGeom>
          <a:solidFill>
            <a:srgbClr val="FFFF99"/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H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2</a:t>
            </a:r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O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2</a:t>
            </a:r>
            <a:endParaRPr lang="ru-RU" sz="4000" baseline="-25000" dirty="0" smtClean="0">
              <a:solidFill>
                <a:srgbClr val="990033"/>
              </a:solidFill>
              <a:latin typeface="Arial Black" pitchFamily="34" charset="0"/>
            </a:endParaRPr>
          </a:p>
          <a:p>
            <a:pPr algn="ctr"/>
            <a:endParaRPr lang="ru-RU" baseline="-25000" dirty="0">
              <a:solidFill>
                <a:srgbClr val="990033"/>
              </a:solidFill>
            </a:endParaRPr>
          </a:p>
          <a:p>
            <a:pPr algn="ctr"/>
            <a:r>
              <a:rPr lang="ru-RU" sz="2400" b="1" dirty="0" err="1" smtClean="0">
                <a:solidFill>
                  <a:srgbClr val="800000"/>
                </a:solidFill>
              </a:rPr>
              <a:t>Пероксид</a:t>
            </a:r>
            <a:r>
              <a:rPr lang="ru-RU" sz="2400" b="1" dirty="0" smtClean="0">
                <a:solidFill>
                  <a:srgbClr val="800000"/>
                </a:solidFill>
              </a:rPr>
              <a:t> водорода;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«Перекись»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 </a:t>
            </a:r>
          </a:p>
          <a:p>
            <a:pPr algn="ctr"/>
            <a:endParaRPr lang="ru-RU" baseline="-25000" dirty="0" smtClean="0">
              <a:solidFill>
                <a:srgbClr val="990033"/>
              </a:solidFill>
            </a:endParaRP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baseline="-25000" dirty="0" smtClean="0">
              <a:solidFill>
                <a:srgbClr val="990033"/>
              </a:solidFill>
            </a:endParaRPr>
          </a:p>
          <a:p>
            <a:pPr algn="ctr"/>
            <a:endParaRPr lang="ru-RU" baseline="-25000" dirty="0">
              <a:solidFill>
                <a:srgbClr val="990033"/>
              </a:solidFill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5857884" y="4214818"/>
            <a:ext cx="2714644" cy="2357454"/>
          </a:xfrm>
          <a:prstGeom prst="round2DiagRect">
            <a:avLst/>
          </a:prstGeom>
          <a:solidFill>
            <a:srgbClr val="FFFF99"/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3600" dirty="0" smtClean="0">
                <a:solidFill>
                  <a:srgbClr val="990033"/>
                </a:solidFill>
                <a:latin typeface="Arial Black" pitchFamily="34" charset="0"/>
              </a:rPr>
              <a:t>NH</a:t>
            </a:r>
            <a:r>
              <a:rPr lang="en-US" sz="3600" baseline="-25000" dirty="0" smtClean="0">
                <a:solidFill>
                  <a:srgbClr val="990033"/>
                </a:solidFill>
                <a:latin typeface="Arial Black" pitchFamily="34" charset="0"/>
              </a:rPr>
              <a:t>3</a:t>
            </a:r>
            <a:r>
              <a:rPr lang="en-US" sz="3600" dirty="0" smtClean="0">
                <a:solidFill>
                  <a:srgbClr val="990033"/>
                </a:solidFill>
                <a:latin typeface="Arial Black" pitchFamily="34" charset="0"/>
              </a:rPr>
              <a:t>▪H</a:t>
            </a:r>
            <a:r>
              <a:rPr lang="en-US" sz="3600" baseline="-25000" dirty="0" smtClean="0">
                <a:solidFill>
                  <a:srgbClr val="990033"/>
                </a:solidFill>
                <a:latin typeface="Arial Black" pitchFamily="34" charset="0"/>
              </a:rPr>
              <a:t>2</a:t>
            </a:r>
            <a:r>
              <a:rPr lang="en-US" sz="3600" dirty="0" smtClean="0">
                <a:solidFill>
                  <a:srgbClr val="990033"/>
                </a:solidFill>
                <a:latin typeface="Arial Black" pitchFamily="34" charset="0"/>
              </a:rPr>
              <a:t>O</a:t>
            </a:r>
            <a:endParaRPr lang="ru-RU" sz="3600" dirty="0" smtClean="0">
              <a:solidFill>
                <a:srgbClr val="990033"/>
              </a:solidFill>
              <a:latin typeface="Arial Black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Водный раствор аммиака;</a:t>
            </a:r>
          </a:p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«Нашатырный спирт» </a:t>
            </a: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dirty="0">
              <a:solidFill>
                <a:srgbClr val="990033"/>
              </a:solidFill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5143504" y="214290"/>
            <a:ext cx="2714644" cy="235745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H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3</a:t>
            </a:r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BO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3</a:t>
            </a:r>
            <a:endParaRPr lang="ru-RU" sz="4000" baseline="-25000" dirty="0" smtClean="0">
              <a:solidFill>
                <a:srgbClr val="990033"/>
              </a:solidFill>
              <a:latin typeface="Arial Black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Борная кислота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1142976" y="4286256"/>
            <a:ext cx="2714644" cy="2357454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NaHCO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3</a:t>
            </a:r>
            <a:endParaRPr lang="ru-RU" sz="4000" baseline="-25000" dirty="0" smtClean="0">
              <a:solidFill>
                <a:srgbClr val="990033"/>
              </a:solidFill>
              <a:latin typeface="Arial Black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800000"/>
                </a:solidFill>
              </a:rPr>
              <a:t>Гидрокарбонат натрия; «Питьевая сода»</a:t>
            </a:r>
          </a:p>
          <a:p>
            <a:pPr algn="ctr"/>
            <a:endParaRPr lang="ru-RU" sz="2400" b="1" baseline="-25000" dirty="0">
              <a:solidFill>
                <a:srgbClr val="990033"/>
              </a:solidFill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215074" y="1714488"/>
            <a:ext cx="2714644" cy="2357454"/>
          </a:xfrm>
          <a:prstGeom prst="round2DiagRect">
            <a:avLst/>
          </a:prstGeom>
          <a:solidFill>
            <a:schemeClr val="tx1">
              <a:lumMod val="40000"/>
              <a:lumOff val="6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000" dirty="0" smtClean="0">
                <a:solidFill>
                  <a:srgbClr val="990033"/>
                </a:solidFill>
                <a:latin typeface="Arial Black" pitchFamily="34" charset="0"/>
              </a:rPr>
              <a:t>J</a:t>
            </a:r>
            <a:r>
              <a:rPr lang="en-US" sz="4000" baseline="-25000" dirty="0" smtClean="0">
                <a:solidFill>
                  <a:srgbClr val="990033"/>
                </a:solidFill>
                <a:latin typeface="Arial Black" pitchFamily="34" charset="0"/>
              </a:rPr>
              <a:t>2</a:t>
            </a:r>
            <a:endParaRPr lang="ru-RU" sz="4000" baseline="-25000" dirty="0" smtClean="0">
              <a:solidFill>
                <a:srgbClr val="990033"/>
              </a:solidFill>
              <a:latin typeface="Arial Black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Спиртовой раствор йода;</a:t>
            </a:r>
          </a:p>
          <a:p>
            <a:pPr algn="ctr"/>
            <a:r>
              <a:rPr lang="ru-RU" sz="2000" b="1" dirty="0" smtClean="0">
                <a:solidFill>
                  <a:srgbClr val="800000"/>
                </a:solidFill>
              </a:rPr>
              <a:t>(йод, йодид калия, этиловый спирт, вода)</a:t>
            </a:r>
            <a:endParaRPr lang="ru-RU" sz="20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989258"/>
            <a:ext cx="8229600" cy="3868742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latin typeface="Arial Black" pitchFamily="34" charset="0"/>
              </a:rPr>
              <a:t>2) Лекарственные препараты относящиеся к органическим веществам</a:t>
            </a:r>
            <a:endParaRPr lang="ru-RU" dirty="0"/>
          </a:p>
        </p:txBody>
      </p:sp>
      <p:pic>
        <p:nvPicPr>
          <p:cNvPr id="22533" name="Picture 5" descr="C:\Users\Катюнька\Desktop\урок химии\аспирин\image_040033793181880115461274833071786889.jpg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6">
                <a:tint val="45000"/>
                <a:satMod val="400000"/>
              </a:schemeClr>
            </a:duotone>
            <a:lum bright="14000" contrast="13000"/>
          </a:blip>
          <a:srcRect/>
          <a:stretch>
            <a:fillRect/>
          </a:stretch>
        </p:blipFill>
        <p:spPr bwMode="auto">
          <a:xfrm>
            <a:off x="5643570" y="1071546"/>
            <a:ext cx="3286148" cy="2259227"/>
          </a:xfrm>
          <a:prstGeom prst="rect">
            <a:avLst/>
          </a:prstGeom>
          <a:noFill/>
          <a:ln w="41275">
            <a:solidFill>
              <a:schemeClr val="tx1"/>
            </a:solidFill>
          </a:ln>
        </p:spPr>
      </p:pic>
      <p:pic>
        <p:nvPicPr>
          <p:cNvPr id="11" name="Picture 6" descr="C:\Users\Катюнька\Desktop\урок химии\аспирин\aspirin.jpg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chemeClr val="accent6">
                <a:tint val="45000"/>
                <a:satMod val="400000"/>
              </a:schemeClr>
            </a:duotone>
            <a:lum bright="20000" contrast="13000"/>
          </a:blip>
          <a:srcRect/>
          <a:stretch>
            <a:fillRect/>
          </a:stretch>
        </p:blipFill>
        <p:spPr bwMode="auto">
          <a:xfrm>
            <a:off x="428596" y="214290"/>
            <a:ext cx="3214710" cy="2913331"/>
          </a:xfrm>
          <a:prstGeom prst="rect">
            <a:avLst/>
          </a:prstGeom>
          <a:gradFill>
            <a:gsLst>
              <a:gs pos="0">
                <a:srgbClr val="FBEAC7"/>
              </a:gs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38100">
            <a:solidFill>
              <a:schemeClr val="tx1"/>
            </a:solidFill>
          </a:ln>
        </p:spPr>
      </p:pic>
      <p:pic>
        <p:nvPicPr>
          <p:cNvPr id="22531" name="Picture 3" descr="C:\Users\Катюнька\Desktop\аптечка\aspirincdh8.jp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lum bright="20000" contrast="-3000"/>
          </a:blip>
          <a:srcRect/>
          <a:stretch>
            <a:fillRect/>
          </a:stretch>
        </p:blipFill>
        <p:spPr bwMode="auto">
          <a:xfrm>
            <a:off x="3428992" y="142852"/>
            <a:ext cx="2571768" cy="196453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Катюнька\Desktop\урок химии\f96e8b5db44efbd22820b06afec8fbc8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428736"/>
            <a:ext cx="3929090" cy="4077358"/>
          </a:xfrm>
          <a:prstGeom prst="rect">
            <a:avLst/>
          </a:prstGeom>
          <a:noFill/>
          <a:ln w="66675">
            <a:solidFill>
              <a:srgbClr val="FFFF99">
                <a:alpha val="56000"/>
              </a:srgbClr>
            </a:solidFill>
          </a:ln>
        </p:spPr>
      </p:pic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142844" y="4572008"/>
            <a:ext cx="2714644" cy="1000132"/>
          </a:xfrm>
          <a:prstGeom prst="round2DiagRect">
            <a:avLst/>
          </a:prstGeom>
          <a:solidFill>
            <a:schemeClr val="tx1">
              <a:lumMod val="40000"/>
              <a:lumOff val="6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Arial Black" pitchFamily="34" charset="0"/>
              </a:rPr>
              <a:t>валидол</a:t>
            </a: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dirty="0">
              <a:solidFill>
                <a:srgbClr val="990033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214282" y="285728"/>
            <a:ext cx="2714644" cy="2000264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Arial Black" pitchFamily="34" charset="0"/>
              </a:rPr>
              <a:t>Аспирин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  <a:latin typeface="Arial Black" pitchFamily="34" charset="0"/>
              </a:rPr>
              <a:t>(ацетил-</a:t>
            </a:r>
          </a:p>
          <a:p>
            <a:pPr algn="ctr"/>
            <a:r>
              <a:rPr lang="ru-RU" sz="2400" b="1" dirty="0" smtClean="0">
                <a:solidFill>
                  <a:srgbClr val="800000"/>
                </a:solidFill>
                <a:latin typeface="Arial Black" pitchFamily="34" charset="0"/>
              </a:rPr>
              <a:t>салициловая кислота)</a:t>
            </a:r>
            <a:endParaRPr lang="ru-RU" sz="2400" b="1" dirty="0">
              <a:solidFill>
                <a:srgbClr val="800000"/>
              </a:solidFill>
              <a:latin typeface="Arial Black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143636" y="3786190"/>
            <a:ext cx="2786082" cy="1214446"/>
          </a:xfrm>
          <a:prstGeom prst="round2DiagRect">
            <a:avLst/>
          </a:prstGeom>
          <a:solidFill>
            <a:srgbClr val="FFFF99"/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dirty="0" err="1" smtClean="0">
                <a:solidFill>
                  <a:srgbClr val="990033"/>
                </a:solidFill>
                <a:latin typeface="Arial Black" pitchFamily="34" charset="0"/>
              </a:rPr>
              <a:t>глюконат</a:t>
            </a:r>
            <a:r>
              <a:rPr lang="ru-RU" sz="3200" dirty="0" smtClean="0">
                <a:solidFill>
                  <a:srgbClr val="990033"/>
                </a:solidFill>
                <a:latin typeface="Arial Black" pitchFamily="34" charset="0"/>
              </a:rPr>
              <a:t> кальция</a:t>
            </a: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baseline="-25000" dirty="0" smtClean="0">
              <a:solidFill>
                <a:srgbClr val="990033"/>
              </a:solidFill>
            </a:endParaRPr>
          </a:p>
          <a:p>
            <a:pPr algn="ctr"/>
            <a:endParaRPr lang="ru-RU" baseline="-25000" dirty="0">
              <a:solidFill>
                <a:srgbClr val="990033"/>
              </a:solidFill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2857488" y="428604"/>
            <a:ext cx="3786214" cy="1000132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Arial Black" pitchFamily="34" charset="0"/>
              </a:rPr>
              <a:t>парацетамол</a:t>
            </a:r>
            <a:endParaRPr lang="ru-RU" sz="3200" b="1" dirty="0">
              <a:solidFill>
                <a:srgbClr val="800000"/>
              </a:solidFill>
              <a:latin typeface="Arial Black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286512" y="142852"/>
            <a:ext cx="2714644" cy="785818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990033"/>
                </a:solidFill>
                <a:latin typeface="Arial Black" pitchFamily="34" charset="0"/>
              </a:rPr>
              <a:t>анальгин</a:t>
            </a:r>
            <a:endParaRPr lang="ru-RU" sz="3200" b="1" dirty="0">
              <a:solidFill>
                <a:srgbClr val="990033"/>
              </a:solidFill>
              <a:latin typeface="Arial Black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215074" y="2643182"/>
            <a:ext cx="2714644" cy="785818"/>
          </a:xfrm>
          <a:prstGeom prst="round2DiagRect">
            <a:avLst/>
          </a:prstGeom>
          <a:solidFill>
            <a:schemeClr val="bg2">
              <a:lumMod val="40000"/>
              <a:lumOff val="6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Arial Black" pitchFamily="34" charset="0"/>
              </a:rPr>
              <a:t>новокаин</a:t>
            </a:r>
            <a:endParaRPr lang="ru-RU" sz="3200" b="1" dirty="0">
              <a:solidFill>
                <a:srgbClr val="800000"/>
              </a:solidFill>
              <a:latin typeface="Arial Black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5786446" y="5429264"/>
            <a:ext cx="3214710" cy="1000132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Arial Black" pitchFamily="34" charset="0"/>
              </a:rPr>
              <a:t>стрептоцид</a:t>
            </a:r>
            <a:endParaRPr lang="ru-RU" sz="3200" b="1" dirty="0">
              <a:solidFill>
                <a:srgbClr val="800000"/>
              </a:solidFill>
              <a:latin typeface="Arial Black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785786" y="5500702"/>
            <a:ext cx="4000528" cy="857256"/>
          </a:xfrm>
          <a:prstGeom prst="round2DiagRect">
            <a:avLst/>
          </a:prstGeom>
          <a:solidFill>
            <a:schemeClr val="tx1">
              <a:lumMod val="40000"/>
              <a:lumOff val="60000"/>
            </a:schemeClr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Arial Black" pitchFamily="34" charset="0"/>
              </a:rPr>
              <a:t>нитроглицерин</a:t>
            </a:r>
            <a:endParaRPr lang="ru-RU" sz="3200" b="1" dirty="0">
              <a:solidFill>
                <a:srgbClr val="800000"/>
              </a:solidFill>
              <a:latin typeface="Arial Black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214282" y="2786058"/>
            <a:ext cx="2928958" cy="1214446"/>
          </a:xfrm>
          <a:prstGeom prst="round2DiagRect">
            <a:avLst/>
          </a:prstGeom>
          <a:solidFill>
            <a:srgbClr val="CCFFCC"/>
          </a:solidFill>
          <a:ln w="539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3200" dirty="0" smtClean="0">
                <a:solidFill>
                  <a:srgbClr val="990033"/>
                </a:solidFill>
                <a:latin typeface="Arial Black" pitchFamily="34" charset="0"/>
              </a:rPr>
              <a:t>«зелёнка»</a:t>
            </a:r>
          </a:p>
          <a:p>
            <a:pPr algn="ctr"/>
            <a:r>
              <a:rPr lang="ru-RU" dirty="0" smtClean="0">
                <a:solidFill>
                  <a:srgbClr val="990033"/>
                </a:solidFill>
                <a:latin typeface="Arial Black" pitchFamily="34" charset="0"/>
              </a:rPr>
              <a:t>(бриллиантовый зелёный)</a:t>
            </a:r>
          </a:p>
          <a:p>
            <a:pPr algn="ctr"/>
            <a:endParaRPr lang="ru-RU" dirty="0" smtClean="0">
              <a:solidFill>
                <a:srgbClr val="990033"/>
              </a:solidFill>
            </a:endParaRPr>
          </a:p>
          <a:p>
            <a:pPr algn="ctr"/>
            <a:endParaRPr lang="ru-RU" baseline="-25000" dirty="0" smtClean="0">
              <a:solidFill>
                <a:srgbClr val="990033"/>
              </a:solidFill>
            </a:endParaRPr>
          </a:p>
          <a:p>
            <a:pPr algn="ctr"/>
            <a:endParaRPr lang="ru-RU" baseline="-25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2571736" y="142852"/>
            <a:ext cx="29546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Аспирин</a:t>
            </a:r>
            <a:endParaRPr lang="ru-RU" sz="44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3857620" y="928670"/>
            <a:ext cx="4429156" cy="3429024"/>
            <a:chOff x="3786182" y="928670"/>
            <a:chExt cx="4572032" cy="3429024"/>
          </a:xfrm>
        </p:grpSpPr>
        <p:sp>
          <p:nvSpPr>
            <p:cNvPr id="47" name="Прямоугольник 3"/>
            <p:cNvSpPr/>
            <p:nvPr/>
          </p:nvSpPr>
          <p:spPr>
            <a:xfrm rot="16200000">
              <a:off x="4357686" y="357166"/>
              <a:ext cx="3429024" cy="4572032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     </a:t>
              </a:r>
              <a:endParaRPr lang="ru-RU" sz="2400" b="1" dirty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Группа 32"/>
            <p:cNvGrpSpPr/>
            <p:nvPr/>
          </p:nvGrpSpPr>
          <p:grpSpPr>
            <a:xfrm>
              <a:off x="4071934" y="1071546"/>
              <a:ext cx="4000528" cy="3260776"/>
              <a:chOff x="4500562" y="1285860"/>
              <a:chExt cx="3857652" cy="3119003"/>
            </a:xfrm>
          </p:grpSpPr>
          <p:grpSp>
            <p:nvGrpSpPr>
              <p:cNvPr id="58" name="Группа 57"/>
              <p:cNvGrpSpPr/>
              <p:nvPr/>
            </p:nvGrpSpPr>
            <p:grpSpPr>
              <a:xfrm>
                <a:off x="4500562" y="1941081"/>
                <a:ext cx="1263828" cy="1330298"/>
                <a:chOff x="2500299" y="5008092"/>
                <a:chExt cx="1250165" cy="1305367"/>
              </a:xfrm>
            </p:grpSpPr>
            <p:sp>
              <p:nvSpPr>
                <p:cNvPr id="42" name="Шестиугольник 4"/>
                <p:cNvSpPr/>
                <p:nvPr/>
              </p:nvSpPr>
              <p:spPr>
                <a:xfrm rot="16200000">
                  <a:off x="2472698" y="5035693"/>
                  <a:ext cx="1305367" cy="1250165"/>
                </a:xfrm>
                <a:prstGeom prst="hexagon">
                  <a:avLst/>
                </a:prstGeom>
                <a:solidFill>
                  <a:srgbClr val="FFFFFF"/>
                </a:solidFill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/>
                </a:p>
              </p:txBody>
            </p:sp>
            <p:cxnSp>
              <p:nvCxnSpPr>
                <p:cNvPr id="43" name="Прямая соединительная линия 6"/>
                <p:cNvCxnSpPr/>
                <p:nvPr/>
              </p:nvCxnSpPr>
              <p:spPr>
                <a:xfrm flipH="1" flipV="1">
                  <a:off x="2656570" y="5950857"/>
                  <a:ext cx="468812" cy="217561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>
                  <a:off x="3304980" y="5659907"/>
                  <a:ext cx="580163" cy="1737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0800000" flipV="1">
                  <a:off x="2656570" y="5153132"/>
                  <a:ext cx="468812" cy="217561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Прямая соединительная линия 25"/>
              <p:cNvCxnSpPr/>
              <p:nvPr/>
            </p:nvCxnSpPr>
            <p:spPr>
              <a:xfrm flipV="1">
                <a:off x="5728281" y="2086686"/>
                <a:ext cx="238031" cy="182006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2" name="Группа 71"/>
              <p:cNvGrpSpPr/>
              <p:nvPr/>
            </p:nvGrpSpPr>
            <p:grpSpPr>
              <a:xfrm>
                <a:off x="5944937" y="1285860"/>
                <a:ext cx="1231145" cy="1489715"/>
                <a:chOff x="4500562" y="4286256"/>
                <a:chExt cx="1217835" cy="1461797"/>
              </a:xfrm>
            </p:grpSpPr>
            <p:grpSp>
              <p:nvGrpSpPr>
                <p:cNvPr id="51" name="Группа 50"/>
                <p:cNvGrpSpPr/>
                <p:nvPr/>
              </p:nvGrpSpPr>
              <p:grpSpPr>
                <a:xfrm rot="5675735">
                  <a:off x="4832872" y="4551131"/>
                  <a:ext cx="298635" cy="369058"/>
                  <a:chOff x="3861240" y="4104445"/>
                  <a:chExt cx="298635" cy="369058"/>
                </a:xfrm>
              </p:grpSpPr>
              <p:cxnSp>
                <p:nvCxnSpPr>
                  <p:cNvPr id="40" name="Прямая соединительная линия 39"/>
                  <p:cNvCxnSpPr/>
                  <p:nvPr/>
                </p:nvCxnSpPr>
                <p:spPr>
                  <a:xfrm rot="15874406" flipV="1">
                    <a:off x="3833402" y="4211259"/>
                    <a:ext cx="290082" cy="234406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Прямая соединительная линия 40"/>
                  <p:cNvCxnSpPr/>
                  <p:nvPr/>
                </p:nvCxnSpPr>
                <p:spPr>
                  <a:xfrm rot="15874406" flipV="1">
                    <a:off x="3897631" y="4132283"/>
                    <a:ext cx="290082" cy="234406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" name="TextBox 20"/>
                <p:cNvSpPr txBox="1"/>
                <p:nvPr/>
              </p:nvSpPr>
              <p:spPr>
                <a:xfrm>
                  <a:off x="4500562" y="4745191"/>
                  <a:ext cx="351378" cy="5125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" name="TextBox 14"/>
                <p:cNvSpPr txBox="1"/>
                <p:nvPr/>
              </p:nvSpPr>
              <p:spPr>
                <a:xfrm>
                  <a:off x="5072066" y="4286256"/>
                  <a:ext cx="423514" cy="5125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10800000">
                  <a:off x="4857752" y="5143512"/>
                  <a:ext cx="285752" cy="285751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14"/>
                <p:cNvSpPr txBox="1"/>
                <p:nvPr/>
              </p:nvSpPr>
              <p:spPr>
                <a:xfrm>
                  <a:off x="5072066" y="5286388"/>
                  <a:ext cx="64633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r>
                    <a:rPr lang="ru-RU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Н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>
                <a:off x="5728281" y="2960314"/>
                <a:ext cx="288875" cy="218407"/>
              </a:xfrm>
              <a:prstGeom prst="line">
                <a:avLst/>
              </a:prstGeom>
              <a:ln w="31750">
                <a:solidFill>
                  <a:schemeClr val="bg1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" name="Группа 70"/>
              <p:cNvGrpSpPr/>
              <p:nvPr/>
            </p:nvGrpSpPr>
            <p:grpSpPr>
              <a:xfrm>
                <a:off x="6017155" y="3033117"/>
                <a:ext cx="2341059" cy="1371746"/>
                <a:chOff x="4286248" y="2857496"/>
                <a:chExt cx="2315750" cy="1346039"/>
              </a:xfrm>
            </p:grpSpPr>
            <p:sp>
              <p:nvSpPr>
                <p:cNvPr id="24" name="TextBox 23"/>
                <p:cNvSpPr txBox="1"/>
                <p:nvPr/>
              </p:nvSpPr>
              <p:spPr>
                <a:xfrm>
                  <a:off x="5072066" y="2857496"/>
                  <a:ext cx="351378" cy="5125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857884" y="2857496"/>
                  <a:ext cx="744114" cy="4686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CH</a:t>
                  </a:r>
                  <a:r>
                    <a:rPr lang="en-US" sz="2400" b="1" baseline="-25000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400" b="1" baseline="-25000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" name="Прямая соединительная линия 9"/>
                <p:cNvCxnSpPr/>
                <p:nvPr/>
              </p:nvCxnSpPr>
              <p:spPr>
                <a:xfrm rot="10800000">
                  <a:off x="4714876" y="3071810"/>
                  <a:ext cx="357190" cy="1612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TextBox 14"/>
                <p:cNvSpPr txBox="1"/>
                <p:nvPr/>
              </p:nvSpPr>
              <p:spPr>
                <a:xfrm>
                  <a:off x="4286248" y="2857496"/>
                  <a:ext cx="423514" cy="5125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10800000">
                  <a:off x="5500694" y="3071810"/>
                  <a:ext cx="357190" cy="1612"/>
                </a:xfrm>
                <a:prstGeom prst="line">
                  <a:avLst/>
                </a:prstGeom>
                <a:ln w="31750">
                  <a:solidFill>
                    <a:schemeClr val="bg1">
                      <a:lumMod val="1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8" name="Группа 67"/>
                <p:cNvGrpSpPr/>
                <p:nvPr/>
              </p:nvGrpSpPr>
              <p:grpSpPr>
                <a:xfrm rot="7822567">
                  <a:off x="5124656" y="3370875"/>
                  <a:ext cx="363286" cy="306019"/>
                  <a:chOff x="6229493" y="4010515"/>
                  <a:chExt cx="363286" cy="306019"/>
                </a:xfrm>
              </p:grpSpPr>
              <p:cxnSp>
                <p:nvCxnSpPr>
                  <p:cNvPr id="60" name="Прямая соединительная линия 59"/>
                  <p:cNvCxnSpPr/>
                  <p:nvPr/>
                </p:nvCxnSpPr>
                <p:spPr>
                  <a:xfrm rot="21550141" flipV="1">
                    <a:off x="6229147" y="4011748"/>
                    <a:ext cx="290082" cy="234406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Прямая соединительная линия 60"/>
                  <p:cNvCxnSpPr/>
                  <p:nvPr/>
                </p:nvCxnSpPr>
                <p:spPr>
                  <a:xfrm rot="21550141" flipV="1">
                    <a:off x="6302697" y="4082128"/>
                    <a:ext cx="290082" cy="234406"/>
                  </a:xfrm>
                  <a:prstGeom prst="line">
                    <a:avLst/>
                  </a:prstGeom>
                  <a:ln w="31750">
                    <a:solidFill>
                      <a:schemeClr val="bg1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9" name="TextBox 14"/>
                <p:cNvSpPr txBox="1"/>
                <p:nvPr/>
              </p:nvSpPr>
              <p:spPr>
                <a:xfrm>
                  <a:off x="5102876" y="3690938"/>
                  <a:ext cx="423514" cy="5125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bg1">
                          <a:lumMod val="10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lang="ru-RU" sz="2400" b="1" dirty="0">
                    <a:solidFill>
                      <a:schemeClr val="bg1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31" name="TextBox 30"/>
          <p:cNvSpPr txBox="1"/>
          <p:nvPr/>
        </p:nvSpPr>
        <p:spPr>
          <a:xfrm>
            <a:off x="857224" y="928670"/>
            <a:ext cx="342902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Кислота </a:t>
            </a:r>
          </a:p>
          <a:p>
            <a:r>
              <a:rPr lang="ru-RU" sz="3200" b="1" dirty="0" err="1" smtClean="0">
                <a:solidFill>
                  <a:srgbClr val="680000"/>
                </a:solidFill>
                <a:latin typeface="+mn-lt"/>
              </a:rPr>
              <a:t>ацетил-салициловая</a:t>
            </a:r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,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салициловый 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эфир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уксусной </a:t>
            </a:r>
          </a:p>
          <a:p>
            <a:r>
              <a:rPr lang="ru-RU" sz="3200" b="1" dirty="0" smtClean="0">
                <a:solidFill>
                  <a:srgbClr val="680000"/>
                </a:solidFill>
                <a:latin typeface="+mn-lt"/>
              </a:rPr>
              <a:t>кислоты</a:t>
            </a:r>
          </a:p>
          <a:p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450057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Противовоспалительное, жаропонижающее, </a:t>
            </a:r>
          </a:p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болеутоляющее средство при лихорадочных состояниях, болях различного происхождения (головной, зубной, </a:t>
            </a:r>
            <a:r>
              <a:rPr lang="ru-RU" sz="3200" b="1" dirty="0" err="1" smtClean="0">
                <a:solidFill>
                  <a:srgbClr val="000000"/>
                </a:solidFill>
                <a:latin typeface="+mn-lt"/>
              </a:rPr>
              <a:t>ревматоидной</a:t>
            </a:r>
            <a:r>
              <a:rPr lang="ru-RU" sz="3200" b="1" dirty="0" smtClean="0">
                <a:solidFill>
                  <a:srgbClr val="000000"/>
                </a:solidFill>
                <a:latin typeface="+mn-lt"/>
              </a:rPr>
              <a:t>)</a:t>
            </a:r>
            <a:endParaRPr lang="ru-RU" sz="3200" b="1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2">
      <a:dk1>
        <a:srgbClr val="FBD5B5"/>
      </a:dk1>
      <a:lt1>
        <a:srgbClr val="974806"/>
      </a:lt1>
      <a:dk2>
        <a:srgbClr val="F6750A"/>
      </a:dk2>
      <a:lt2>
        <a:srgbClr val="FFC000"/>
      </a:lt2>
      <a:accent1>
        <a:srgbClr val="FFC0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1037</TotalTime>
  <Words>587</Words>
  <Application>Microsoft Office PowerPoint</Application>
  <PresentationFormat>Экран (4:3)</PresentationFormat>
  <Paragraphs>220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Слайд 1</vt:lpstr>
      <vt:lpstr>Слайд 2</vt:lpstr>
      <vt:lpstr>Цель урока: </vt:lpstr>
      <vt:lpstr>Слайд 4</vt:lpstr>
      <vt:lpstr>1) Лекарственные препараты относящиеся к неорганическим веществам</vt:lpstr>
      <vt:lpstr>Слайд 6</vt:lpstr>
      <vt:lpstr>2) Лекарственные препараты относящиеся к органическим веществам</vt:lpstr>
      <vt:lpstr>Слайд 8</vt:lpstr>
      <vt:lpstr>Слайд 9</vt:lpstr>
      <vt:lpstr>Слайд 10</vt:lpstr>
      <vt:lpstr>Слайд 11</vt:lpstr>
      <vt:lpstr>Слайд 12</vt:lpstr>
      <vt:lpstr>Слайд 13</vt:lpstr>
      <vt:lpstr>Новокаин</vt:lpstr>
      <vt:lpstr>Глюконат кальция</vt:lpstr>
      <vt:lpstr>Слайд 16</vt:lpstr>
      <vt:lpstr>3) Практическая часть: «Анализ состава лекарственных препаратов, определение наличия примесей в них»</vt:lpstr>
      <vt:lpstr>Слайд 18</vt:lpstr>
      <vt:lpstr>4) Подведение итогов урока, домашнее задание:</vt:lpstr>
      <vt:lpstr>Рекомендации: 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Катюнька</dc:creator>
  <cp:lastModifiedBy>Tata</cp:lastModifiedBy>
  <cp:revision>118</cp:revision>
  <dcterms:created xsi:type="dcterms:W3CDTF">2010-02-15T17:56:22Z</dcterms:created>
  <dcterms:modified xsi:type="dcterms:W3CDTF">2011-03-25T18:22:23Z</dcterms:modified>
</cp:coreProperties>
</file>