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5.xml" ContentType="application/vnd.openxmlformats-officedocument.themeOverr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heme/themeOverride13.xml" ContentType="application/vnd.openxmlformats-officedocument.themeOverr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6.xml" ContentType="application/vnd.openxmlformats-officedocument.themeOverr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34"/>
  </p:notesMasterIdLst>
  <p:sldIdLst>
    <p:sldId id="258" r:id="rId3"/>
    <p:sldId id="260" r:id="rId4"/>
    <p:sldId id="261" r:id="rId5"/>
    <p:sldId id="263" r:id="rId6"/>
    <p:sldId id="262" r:id="rId7"/>
    <p:sldId id="29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B59D4-E654-432D-8494-164AF9648B1C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93585-9F24-4DCC-8107-491928DE8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0BA9C3-E0D5-4AE5-BDF0-0FA173254950}" type="slidenum">
              <a:rPr lang="ru-RU"/>
              <a:pPr/>
              <a:t>2</a:t>
            </a:fld>
            <a:endParaRPr lang="ru-RU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Петр Ильич Чайковский родился 7 мая 1840 года в Воткинске на Урале.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C9F1DE-8067-49FB-8DC9-08E309F3C6E7}" type="slidenum">
              <a:rPr lang="ru-RU"/>
              <a:pPr/>
              <a:t>12</a:t>
            </a:fld>
            <a:endParaRPr lang="ru-RU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конце 50-х и в 60-е годы в летнее время у петербуржцев большой популярностью пользовались симфонические концерты в Павловском вокзале, где дирижировал «король вальсов» - Иоганн Штраус. Под его управлением состоялось первое публичное исполнение «Характерных танцев» Чайковского.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F8F1D2-3DE4-4985-91D0-28546FDD2EC5}" type="slidenum">
              <a:rPr lang="ru-RU"/>
              <a:pPr/>
              <a:t>13</a:t>
            </a:fld>
            <a:endParaRPr lang="ru-RU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По окончании Петербургской консерватории (в 1865 году) Чайковский был приглашен Н. Рубинштейном преподавать, в открывшуюся в 1866 г. Московскую консерваторию.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C64AC2-96D4-49B5-A276-6241F0C03FC7}" type="slidenum">
              <a:rPr lang="ru-RU"/>
              <a:pPr/>
              <a:t>14</a:t>
            </a:fld>
            <a:endParaRPr lang="ru-RU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12 лет Чайковский преподавал в консерватории. Он создает учебник гармонии, переводит различные учебные пособия, выступает со статьями в газетах «Современная летопись» и «Русские ведомости».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FF06A-C633-4273-939D-40D765A74A88}" type="slidenum">
              <a:rPr lang="ru-RU"/>
              <a:pPr/>
              <a:t>15</a:t>
            </a:fld>
            <a:endParaRPr lang="ru-RU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 этого времени жизнь Чайковского связана с Москвой.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899A60-D25D-4925-83EA-F3E1E8A7A080}" type="slidenum">
              <a:rPr lang="ru-RU"/>
              <a:pPr/>
              <a:t>16</a:t>
            </a:fld>
            <a:endParaRPr lang="ru-RU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Одним из мест, часто посещаемых Петром Ильичом, был Артистический кружок, в котором собирались писатели, артисты Малого театра, музыканты, люди, интересовавшиеся искусством и литературой. Руководил кружком писатель Александр Николаевич Островский.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018F7D-713A-431E-8655-BB7662899D0E}" type="slidenum">
              <a:rPr lang="ru-RU"/>
              <a:pPr/>
              <a:t>17</a:t>
            </a:fld>
            <a:endParaRPr lang="ru-RU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Москве он сочинил: 3 симфонии, первый фортепианный концерт, Вариации на тему рококо для виолончели, 4 оперы («Воевода», «Опричник», «Ундина», «Кузнец Вакула», балет «Лебединое озеро», романсы, фортепианный цикл «Времена года».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549434-8AF3-49B7-BCAB-0CAC03942065}" type="slidenum">
              <a:rPr lang="ru-RU"/>
              <a:pPr/>
              <a:t>19</a:t>
            </a:fld>
            <a:endParaRPr lang="ru-RU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Итогом московского периода творчества Чайковского стали опера «Евгений Онегин» и Четвертая симфония.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8D80DD-3D41-433E-88A2-F6463290289B}" type="slidenum">
              <a:rPr lang="ru-RU"/>
              <a:pPr/>
              <a:t>21</a:t>
            </a:fld>
            <a:endParaRPr lang="ru-RU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z="1400" smtClean="0"/>
              <a:t>«Моему лучшему другу» - написал композитор на титульном листе. В письме к Надежде Филаретовне он сформулировал основную идею произведения: </a:t>
            </a:r>
            <a:r>
              <a:rPr lang="ru-RU" sz="1400" i="1" smtClean="0"/>
              <a:t>«Если ты в самом себе не находищь мотивов для радости, смотри на других людей. Ступай в народ»</a:t>
            </a:r>
            <a:endParaRPr lang="ru-RU" sz="1400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6C256F-E6FC-44D7-AE1A-75F1729E11FC}" type="slidenum">
              <a:rPr lang="ru-RU"/>
              <a:pPr/>
              <a:t>22</a:t>
            </a:fld>
            <a:endParaRPr lang="ru-RU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 конца 70-х годов Чайковский совершает много поездок за границу, выступает как дирижер в Лондоне, Берлине, Париже, Нью-Йорке, Кембридже.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7B1DDF-1B52-4A5E-9726-057DBB559891}" type="slidenum">
              <a:rPr lang="ru-RU"/>
              <a:pPr/>
              <a:t>23</a:t>
            </a:fld>
            <a:endParaRPr lang="ru-RU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1893 году Чайковскому присвоили степень доктора музыки Кембриджского университета. Одновременно это звание было присвоено Григу, Сен-Сансу, Бруху и Бойто. Композиторам предстояло не только пройти торжественную церемонию, но и исполнить свои сочинения. Пётр Ильич дирижировал своей Четвертой симфонией. </a:t>
            </a:r>
            <a:r>
              <a:rPr lang="ru-RU" i="1" smtClean="0"/>
              <a:t>«Концерт прошел блестяще, я имел настоящий триумф…»</a:t>
            </a:r>
            <a:r>
              <a:rPr lang="ru-RU" smtClean="0"/>
              <a:t> - сообщил он в Россию.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EB6988-F1B4-4FFB-9BD7-835A9F7E80D9}" type="slidenum">
              <a:rPr lang="ru-RU"/>
              <a:pPr/>
              <a:t>3</a:t>
            </a:fld>
            <a:endParaRPr lang="ru-RU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Отец, Илья Петрович, был горным инженером, управляющим воткинскими заводами.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A6A4A8-0784-46D7-8273-A28BEB1C282C}" type="slidenum">
              <a:rPr lang="ru-RU"/>
              <a:pPr/>
              <a:t>24</a:t>
            </a:fld>
            <a:endParaRPr lang="ru-RU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Последние годы своей жизни Чайковский живет под Москвой - в Майданове и Клину. В эти годы продолжается упорная творческая работа.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6F8824-3A16-40AB-9ACD-9E06CF02000D}" type="slidenum">
              <a:rPr lang="ru-RU"/>
              <a:pPr/>
              <a:t>25</a:t>
            </a:fld>
            <a:endParaRPr lang="ru-RU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последнее десятилетие он создает свои гениальные Пятую и Шестую симфонии, оперы «Мазепа», «Чародейка», «Пиковая дама», «Иоланта»,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6C40BC-31D5-42CB-9E40-0C872B44F114}" type="slidenum">
              <a:rPr lang="ru-RU"/>
              <a:pPr/>
              <a:t>26</a:t>
            </a:fld>
            <a:endParaRPr lang="ru-RU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C20DA1-F451-4726-8308-529C63CE6B95}" type="slidenum">
              <a:rPr lang="ru-RU"/>
              <a:pPr/>
              <a:t>27</a:t>
            </a:fld>
            <a:endParaRPr lang="ru-RU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Балеты «Спящая красавица» 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7A1E4E-A566-4480-AFF1-5E722FE09B0E}" type="slidenum">
              <a:rPr lang="ru-RU"/>
              <a:pPr/>
              <a:t>28</a:t>
            </a:fld>
            <a:endParaRPr lang="ru-RU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И «Щелкунчик».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D614EC-155E-4DF9-9F71-BB3A7A32D989}" type="slidenum">
              <a:rPr lang="ru-RU"/>
              <a:pPr/>
              <a:t>29</a:t>
            </a:fld>
            <a:endParaRPr lang="ru-RU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Петр Ильич Чайковский писал музыку в разных жанрах: он создал 10 опер, 7 симфоний, симфонические произведения («Итальянское каприччио»,»Ромео и Джульетта», «Франческа да Римини» и др.), 100 романсов, скрипичный и 3 фортепианных концерта, 100 фортепианных пьес, 2 фортепианных цикла.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8BE31E-DEBA-4677-9F94-8B734C2E28B2}" type="slidenum">
              <a:rPr lang="ru-RU"/>
              <a:pPr/>
              <a:t>30</a:t>
            </a:fld>
            <a:endParaRPr lang="ru-RU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Музыка Чайковского самая популярная в мире. В наше время – это самый исполняемый композитор. </a:t>
            </a:r>
            <a:r>
              <a:rPr lang="ru-RU" i="1" smtClean="0">
                <a:solidFill>
                  <a:srgbClr val="FFFF99"/>
                </a:solidFill>
              </a:rPr>
              <a:t>«Из века в век, из поколения в поколение переходит наша любовь к Чайковскому, к его прекрасной музыке, и в этом её бессмертие», - </a:t>
            </a:r>
            <a:r>
              <a:rPr lang="ru-RU" smtClean="0">
                <a:solidFill>
                  <a:srgbClr val="FFFF99"/>
                </a:solidFill>
              </a:rPr>
              <a:t>писал  Шостакович.</a:t>
            </a:r>
          </a:p>
          <a:p>
            <a:pPr eaLnBrk="1" hangingPunct="1"/>
            <a:endParaRPr lang="ru-RU" smtClean="0">
              <a:solidFill>
                <a:srgbClr val="FFFF99"/>
              </a:solidFill>
            </a:endParaRPr>
          </a:p>
          <a:p>
            <a:pPr eaLnBrk="1" hangingPunct="1"/>
            <a:endParaRPr lang="ru-RU" i="1" smtClean="0">
              <a:solidFill>
                <a:srgbClr val="FFFF99"/>
              </a:solidFill>
            </a:endParaRPr>
          </a:p>
          <a:p>
            <a:pPr eaLnBrk="1" hangingPunct="1"/>
            <a:endParaRPr lang="ru-RU" i="1" smtClean="0">
              <a:solidFill>
                <a:srgbClr val="FFFF99"/>
              </a:solidFill>
            </a:endParaRPr>
          </a:p>
          <a:p>
            <a:pPr algn="r" eaLnBrk="1" hangingPunct="1">
              <a:spcBef>
                <a:spcPct val="50000"/>
              </a:spcBef>
            </a:pPr>
            <a:r>
              <a:rPr lang="ru-RU" smtClean="0"/>
              <a:t> 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EDA124-85AE-49E0-90C5-0D46AC1163B6}" type="slidenum">
              <a:rPr lang="ru-RU"/>
              <a:pPr/>
              <a:t>31</a:t>
            </a:fld>
            <a:endParaRPr lang="ru-RU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Когда-то Чайковский сказал: </a:t>
            </a:r>
            <a:r>
              <a:rPr lang="ru-RU" i="1" dirty="0" smtClean="0">
                <a:solidFill>
                  <a:srgbClr val="FFFF99"/>
                </a:solidFill>
              </a:rPr>
              <a:t>«Я хотел бы, чтобы музыка моя распространялась, чтобы с каждым днём увеличивалось число людей, любящих её, находящих в ней утешение и подпору».</a:t>
            </a:r>
            <a:r>
              <a:rPr lang="ru-RU" dirty="0" smtClean="0"/>
              <a:t> Я думаю, что его заветная мечта осуществилась.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2BCB5A-56D8-444F-8532-4A46C19B2451}" type="slidenum">
              <a:rPr lang="ru-RU"/>
              <a:pPr/>
              <a:t>4</a:t>
            </a:fld>
            <a:endParaRPr lang="ru-RU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семье кроме Пети было еще две сестры и четыре брата. Воспитанием и обучением детей в семье занималась гувернантка Фанни Дюрбах. Она учила детей читать по-французски, сочинять стихи. Иногда в гостиной заводили оркестрину, механический инструмент, исполнявший музыку Моцарта.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6D67DE-97A2-4F8C-917E-56E90E1224D9}" type="slidenum">
              <a:rPr lang="ru-RU"/>
              <a:pPr/>
              <a:t>5</a:t>
            </a:fld>
            <a:endParaRPr lang="ru-RU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 раннего детства Петя проявил острую восприимчивость к музыке. В 4 года он со своей старшей сестрой сочинил небольшую фортепианную пьесу. И в доме появилась учительница музыки Марья Марковна Пальчикова.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10E33E-8E92-424E-ADD1-A5AD838A74C3}" type="slidenum">
              <a:rPr lang="ru-RU"/>
              <a:pPr/>
              <a:t>7</a:t>
            </a:fld>
            <a:endParaRPr lang="ru-RU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10 лет Петю отдали в училище правоведения В Петербурге где он проучился 9 лет. Именно здесь он начал серьёзно заниматься музыкой. Часто собираясь в музыкальной комнате, ученики слушали Чайковского, который не только играл, но и импровизировал на рояле.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8BBC36-84B2-4AFB-A28C-B800746DF3DA}" type="slidenum">
              <a:rPr lang="ru-RU"/>
              <a:pPr/>
              <a:t>8</a:t>
            </a:fld>
            <a:endParaRPr lang="ru-RU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1855 – 1858 годах занятиями Петра Ильича руководил приехавший в Россию пианист Рудольф Кюндингер. Окончив Училище правоведения, Чайковский начинает служить в Министерстве юстиции. Однако служба его не привлекает.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051B7B-0AAC-4A4F-845B-EC5261012F09}" type="slidenum">
              <a:rPr lang="ru-RU"/>
              <a:pPr/>
              <a:t>9</a:t>
            </a:fld>
            <a:endParaRPr lang="ru-RU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свободное от службы время он посещает театр, особенно оперу. Огромное впечатление произвели на него оперы «Иван Сусанин» Глинки и «Дон-Жуан» Моцарта.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14FF05-0D18-430A-A559-69A821B8AD07}" type="slidenum">
              <a:rPr lang="ru-RU"/>
              <a:pPr/>
              <a:t>10</a:t>
            </a:fld>
            <a:endParaRPr lang="ru-RU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Постоянно посещая концерты и оперные театры, он все больше попадал под обаяние великих музыкантов, из которых любимейшим оставался Моцарт. </a:t>
            </a:r>
            <a:r>
              <a:rPr lang="ru-RU" sz="1400" i="1" smtClean="0">
                <a:solidFill>
                  <a:srgbClr val="FFFF99"/>
                </a:solidFill>
              </a:rPr>
              <a:t>«Тем, что я посвятил свою жизнь музыке, я обязан Моцарту. Он дал мне первый толчок, он заставил меня полюбить музыку больше всего на свете!»</a:t>
            </a:r>
          </a:p>
          <a:p>
            <a:pPr eaLnBrk="1" hangingPunct="1"/>
            <a:endParaRPr lang="ru-RU" i="1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A4856-5739-4584-AA3E-7E0A1715ADB0}" type="slidenum">
              <a:rPr lang="ru-RU"/>
              <a:pPr/>
              <a:t>11</a:t>
            </a:fld>
            <a:endParaRPr lang="ru-RU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 1861 г.Чайковский поступил в музыкальные классы при РМО, а в 1862 г.в только что открывшуюся Петербургскую консерваторию, где занимался по композиции у Н. Зарембы и А.Рубинштейна. Среди его ученических работ выделяется увертюра «Гроза» по драме Островского. К выпускному экзамену он написал кантату «К радости» на текст оды Шиллера.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9901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901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C26E1B-5CD6-4059-B667-21A91FE8F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D5D6B-A149-42AA-81FD-2A887F11D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73A47-9A5B-48F3-A97B-EF444299F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6D02B-D884-4733-AE63-24FE11C3D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EFC22-900B-449F-83FC-25A6DE988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91B53-E248-4FF2-8D93-1CCAD75E3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4641E-72A7-421A-8F10-A0F33D9A4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A98C7-AD06-4FDD-AFAD-B8DAE1F87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41560-4B3F-4A68-86C6-DD140126C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E64BD-566D-4CE7-BFF0-A09837175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16273-BE62-4112-B0DC-1F94B4028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3130D-9149-4ED1-95D7-8149F673B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9798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98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98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99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99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99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99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99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9799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99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9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E169C71-4A9C-4226-81D3-C8D536EE1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9799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799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1" r:id="rId8"/>
    <p:sldLayoutId id="2147483672" r:id="rId9"/>
    <p:sldLayoutId id="2147483673" r:id="rId10"/>
  </p:sldLayoutIdLst>
  <p:transition spd="med">
    <p:cover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9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9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1B024D24-BE0E-4197-9A7B-83A1E022F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transition spd="med">
    <p:cover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tmp\pril\&#1063;.&#1052;&#1077;&#1083;&#1086;&#1076;&#1080;&#1103;.mp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Documents%20and%20Settings\123\&#1056;&#1072;&#1073;&#1086;&#1095;&#1080;&#1081;%20&#1089;&#1090;&#1086;&#1083;\&#1092;&#1086;&#1085;&#1086;&#1093;&#1088;&#1077;&#1089;&#1090;&#1086;&#1084;&#1072;&#1090;&#1080;&#1103;\6%20&#1082;&#1083;&#1072;&#1089;&#1089;\&#1095;&#1072;&#1081;&#1082;&#1086;&#1074;&#1089;&#1082;&#1080;&#1081;%20&#1089;&#1080;&#1084;&#1092;.6%20&#1095;.1%20&#1087;.&#1087;..mp3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6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file:///D:\tmp\pril\&#1042;&#1072;&#1085;%20&#1050;&#1083;&#1080;&#1073;&#1077;&#1088;&#1085;%20.1-&#1081;%20&#1082;&#1086;&#1085;&#1094;&#1077;&#1088;&#1090;%20&#1063;&#1072;&#1081;&#1082;&#1086;&#1074;&#1089;&#1082;&#1086;&#1075;&#1086;.AVI" TargetMode="Externa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notesSlide" Target="../notesSlides/notes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7;&#1088;&#1077;&#1079;&#1077;&#1085;&#1090;&#1072;&#1094;&#1080;&#1080;\&#1063;&#1072;&#1081;&#1082;&#1086;&#1074;&#1089;&#1082;&#1080;&#1081;\&#1076;&#1077;&#1090;&#1089;&#1082;&#1080;&#1081;%20&#1072;&#1083;&#1100;&#1073;&#1086;&#1084;\&#1076;&#1083;&#1103;%20&#1087;&#1088;&#1077;&#1079;&#1077;&#1085;&#1090;&#1072;&#1094;&#1080;&#1080;\8%20&#1074;&#1072;&#1083;&#1100;&#1089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7;&#1088;&#1077;&#1079;&#1077;&#1085;&#1090;&#1072;&#1094;&#1080;&#1080;\&#1063;&#1072;&#1081;&#1082;&#1086;&#1074;&#1089;&#1082;&#1080;&#1081;\&#1076;&#1077;&#1090;&#1089;&#1082;&#1080;&#1081;%20&#1072;&#1083;&#1100;&#1073;&#1086;&#1084;\&#1076;&#1083;&#1103;%20&#1087;&#1088;&#1077;&#1079;&#1077;&#1085;&#1090;&#1072;&#1094;&#1080;&#1080;\4&#1084;&#1072;&#1084;&#107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5" name="WordArt 7"/>
          <p:cNvSpPr>
            <a:spLocks noChangeArrowheads="1" noChangeShapeType="1" noTextEdit="1"/>
          </p:cNvSpPr>
          <p:nvPr/>
        </p:nvSpPr>
        <p:spPr bwMode="auto">
          <a:xfrm>
            <a:off x="762000" y="1143000"/>
            <a:ext cx="7696200" cy="4495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798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Гений русской музыки</a:t>
            </a:r>
          </a:p>
        </p:txBody>
      </p:sp>
      <p:pic>
        <p:nvPicPr>
          <p:cNvPr id="473098" name="Picture 10" descr="Ди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62800" y="4114800"/>
            <a:ext cx="1758950" cy="2438400"/>
          </a:xfrm>
          <a:prstGeom prst="rect">
            <a:avLst/>
          </a:prstGeom>
          <a:noFill/>
          <a:ln w="76200" cmpd="tri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73104" name="Ч.Мелоди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Ч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62" y="500042"/>
            <a:ext cx="1535917" cy="2143140"/>
          </a:xfrm>
          <a:prstGeom prst="rect">
            <a:avLst/>
          </a:prstGeom>
          <a:ln w="88900" cap="sq" cmpd="thickThin">
            <a:solidFill>
              <a:schemeClr val="tx1">
                <a:lumMod val="9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3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3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3104"/>
                </p:tgtEl>
              </p:cMediaNode>
            </p:audio>
          </p:childTnLst>
        </p:cTn>
      </p:par>
    </p:tnLst>
    <p:bldLst>
      <p:bldP spid="47309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5493" name="Picture 5" descr="моцарт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000100" y="1142984"/>
            <a:ext cx="3373652" cy="4219588"/>
          </a:xfrm>
          <a:noFill/>
          <a:ln w="76200" cmpd="tri">
            <a:solidFill>
              <a:srgbClr val="FFFF99"/>
            </a:solidFill>
          </a:ln>
        </p:spPr>
      </p:pic>
      <p:sp>
        <p:nvSpPr>
          <p:cNvPr id="575495" name="Rectangle 7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918075" y="1066800"/>
            <a:ext cx="3927475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effectLst/>
                <a:latin typeface="Georgia" pitchFamily="18" charset="0"/>
              </a:rPr>
              <a:t>   </a:t>
            </a:r>
            <a:r>
              <a:rPr lang="ru-RU" i="1" dirty="0" smtClean="0">
                <a:solidFill>
                  <a:srgbClr val="FFFF99"/>
                </a:solidFill>
                <a:effectLst/>
                <a:latin typeface="Georgia" pitchFamily="18" charset="0"/>
              </a:rPr>
              <a:t>«Тем, что я посвятил свою жизнь музыке, я обязан Моцарту. Он дал мне первый толчок, он заставил меня полюбить музыку больше всего на свете!»</a:t>
            </a:r>
          </a:p>
        </p:txBody>
      </p:sp>
      <p:sp>
        <p:nvSpPr>
          <p:cNvPr id="575496" name="Text Box 8"/>
          <p:cNvSpPr txBox="1">
            <a:spLocks noChangeArrowheads="1"/>
          </p:cNvSpPr>
          <p:nvPr/>
        </p:nvSpPr>
        <p:spPr bwMode="auto">
          <a:xfrm>
            <a:off x="857224" y="5786454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99"/>
                </a:solidFill>
                <a:latin typeface="Georgia" pitchFamily="18" charset="0"/>
              </a:rPr>
              <a:t>Вольфганг Амадей Моцарт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75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5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5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5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5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575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5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5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4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30" name="Picture 10" descr="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28662" y="2000240"/>
            <a:ext cx="2696466" cy="3857652"/>
          </a:xfrm>
          <a:noFill/>
          <a:ln w="76200" cmpd="tri">
            <a:solidFill>
              <a:srgbClr val="663300"/>
            </a:solidFill>
          </a:ln>
        </p:spPr>
      </p:pic>
      <p:sp>
        <p:nvSpPr>
          <p:cNvPr id="209943" name="Rectangle 2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286248" y="2000240"/>
            <a:ext cx="3167082" cy="3733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 </a:t>
            </a:r>
            <a:r>
              <a:rPr lang="ru-RU" sz="2800" dirty="0" smtClean="0">
                <a:solidFill>
                  <a:srgbClr val="800000"/>
                </a:solidFill>
                <a:latin typeface="Georgia" pitchFamily="18" charset="0"/>
              </a:rPr>
              <a:t>Антон Григорьевич Рубинштейн (1829 – 1894), один из основателей и первый директор Петербургской консерватории.</a:t>
            </a:r>
            <a:endParaRPr lang="ru-RU" dirty="0" smtClean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209928" name="WordArt 8"/>
          <p:cNvSpPr>
            <a:spLocks noChangeArrowheads="1" noChangeShapeType="1" noTextEdit="1"/>
          </p:cNvSpPr>
          <p:nvPr/>
        </p:nvSpPr>
        <p:spPr bwMode="auto">
          <a:xfrm>
            <a:off x="785786" y="357166"/>
            <a:ext cx="6581775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i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5">
                    <a:lumMod val="25000"/>
                  </a:schemeClr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j-lt"/>
                <a:cs typeface="Arial"/>
              </a:rPr>
              <a:t>Петербургская консерватория </a:t>
            </a:r>
          </a:p>
          <a:p>
            <a:r>
              <a:rPr lang="ru-RU" sz="3600" b="1" i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5">
                    <a:lumMod val="25000"/>
                  </a:schemeClr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j-lt"/>
                <a:cs typeface="Arial"/>
              </a:rPr>
              <a:t>(1862-1866 гг.)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09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9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9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9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9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0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306" name="Picture 2" descr="Павловский вокзал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28662" y="1071546"/>
            <a:ext cx="4205310" cy="2677838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482307" name="Picture 3" descr="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6072198" y="1142984"/>
            <a:ext cx="2230438" cy="3482975"/>
          </a:xfrm>
          <a:noFill/>
          <a:ln w="76200" cmpd="tri">
            <a:pattFill prst="smGrid">
              <a:fgClr>
                <a:srgbClr val="FFFF99"/>
              </a:fgClr>
              <a:bgClr>
                <a:srgbClr val="FFFFFF"/>
              </a:bgClr>
            </a:pattFill>
          </a:ln>
        </p:spPr>
      </p:pic>
      <p:sp>
        <p:nvSpPr>
          <p:cNvPr id="482308" name="Text Box 4"/>
          <p:cNvSpPr txBox="1">
            <a:spLocks noChangeArrowheads="1"/>
          </p:cNvSpPr>
          <p:nvPr/>
        </p:nvSpPr>
        <p:spPr bwMode="auto">
          <a:xfrm>
            <a:off x="857224" y="4214818"/>
            <a:ext cx="47053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00"/>
                </a:solidFill>
              </a:rPr>
              <a:t>Павловский вокзал, в 1865 г. здесь под управлением Иоганна Штрауса состоялось первое публичное исполнение «Характерных танцев» П.Чайковского</a:t>
            </a:r>
          </a:p>
        </p:txBody>
      </p:sp>
      <p:sp>
        <p:nvSpPr>
          <p:cNvPr id="482309" name="Text Box 5"/>
          <p:cNvSpPr txBox="1">
            <a:spLocks noChangeArrowheads="1"/>
          </p:cNvSpPr>
          <p:nvPr/>
        </p:nvSpPr>
        <p:spPr bwMode="auto">
          <a:xfrm>
            <a:off x="6000760" y="5072074"/>
            <a:ext cx="263369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0000"/>
                </a:solidFill>
              </a:rPr>
              <a:t>Иоганн Штраус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82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82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8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8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8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95" name="Picture 27" descr="Моск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643438" y="1928802"/>
            <a:ext cx="3424262" cy="3390182"/>
          </a:xfrm>
          <a:noFill/>
          <a:ln w="76200" cmpd="tri">
            <a:solidFill>
              <a:schemeClr val="tx2"/>
            </a:solidFill>
          </a:ln>
        </p:spPr>
      </p:pic>
      <p:sp>
        <p:nvSpPr>
          <p:cNvPr id="211988" name="Rectangle 20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876800" y="1905000"/>
            <a:ext cx="4267200" cy="4191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</a:t>
            </a:r>
            <a:endParaRPr lang="ru-RU" sz="2800" smtClean="0">
              <a:solidFill>
                <a:srgbClr val="FFFF99"/>
              </a:solidFill>
            </a:endParaRPr>
          </a:p>
        </p:txBody>
      </p:sp>
      <p:sp>
        <p:nvSpPr>
          <p:cNvPr id="211983" name="WordArt 15"/>
          <p:cNvSpPr>
            <a:spLocks noChangeArrowheads="1" noChangeShapeType="1" noTextEdit="1"/>
          </p:cNvSpPr>
          <p:nvPr/>
        </p:nvSpPr>
        <p:spPr bwMode="auto">
          <a:xfrm>
            <a:off x="1352550" y="457200"/>
            <a:ext cx="64389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i="1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Московская консерватория</a:t>
            </a:r>
          </a:p>
          <a:p>
            <a:r>
              <a:rPr lang="ru-RU" sz="3600" b="1" i="1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(1866-1877)</a:t>
            </a:r>
          </a:p>
        </p:txBody>
      </p:sp>
      <p:sp>
        <p:nvSpPr>
          <p:cNvPr id="17413" name="Line 16"/>
          <p:cNvSpPr>
            <a:spLocks noChangeShapeType="1"/>
          </p:cNvSpPr>
          <p:nvPr/>
        </p:nvSpPr>
        <p:spPr bwMode="auto">
          <a:xfrm>
            <a:off x="1371600" y="1600200"/>
            <a:ext cx="647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Line 43"/>
          <p:cNvSpPr>
            <a:spLocks noChangeShapeType="1"/>
          </p:cNvSpPr>
          <p:nvPr/>
        </p:nvSpPr>
        <p:spPr bwMode="auto">
          <a:xfrm>
            <a:off x="4572000" y="1524000"/>
            <a:ext cx="2133600" cy="1676400"/>
          </a:xfrm>
          <a:prstGeom prst="line">
            <a:avLst/>
          </a:prstGeom>
          <a:noFill/>
          <a:ln w="9525">
            <a:solidFill>
              <a:srgbClr val="66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5" name="Text Box 45"/>
          <p:cNvSpPr txBox="1">
            <a:spLocks noChangeArrowheads="1"/>
          </p:cNvSpPr>
          <p:nvPr/>
        </p:nvSpPr>
        <p:spPr bwMode="auto">
          <a:xfrm>
            <a:off x="5334000" y="6477000"/>
            <a:ext cx="3124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12017" name="Picture 49" descr="Н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428728" y="1928802"/>
            <a:ext cx="2612915" cy="3414722"/>
          </a:xfrm>
          <a:noFill/>
          <a:ln w="76200" cmpd="tri">
            <a:solidFill>
              <a:schemeClr val="tx2"/>
            </a:solidFill>
          </a:ln>
        </p:spPr>
      </p:pic>
      <p:sp>
        <p:nvSpPr>
          <p:cNvPr id="212018" name="Text Box 50"/>
          <p:cNvSpPr txBox="1">
            <a:spLocks noChangeArrowheads="1"/>
          </p:cNvSpPr>
          <p:nvPr/>
        </p:nvSpPr>
        <p:spPr bwMode="auto">
          <a:xfrm>
            <a:off x="1285852" y="5572140"/>
            <a:ext cx="40005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FFFF99"/>
                </a:solidFill>
              </a:rPr>
              <a:t>Николай Рубинштейн, основатель Московской консерватории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1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19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2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2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20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2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2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2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2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2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8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Text Box 2"/>
          <p:cNvSpPr txBox="1">
            <a:spLocks noChangeArrowheads="1"/>
          </p:cNvSpPr>
          <p:nvPr/>
        </p:nvSpPr>
        <p:spPr bwMode="auto">
          <a:xfrm>
            <a:off x="714348" y="5572140"/>
            <a:ext cx="5867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99"/>
                </a:solidFill>
              </a:rPr>
              <a:t>Класс, где преподавал П. И. Чайковский</a:t>
            </a:r>
          </a:p>
        </p:txBody>
      </p:sp>
      <p:sp>
        <p:nvSpPr>
          <p:cNvPr id="488451" name="Text Box 3"/>
          <p:cNvSpPr txBox="1">
            <a:spLocks noChangeArrowheads="1"/>
          </p:cNvSpPr>
          <p:nvPr/>
        </p:nvSpPr>
        <p:spPr bwMode="auto">
          <a:xfrm>
            <a:off x="6215074" y="5429264"/>
            <a:ext cx="2362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FFFF99"/>
                </a:solidFill>
              </a:rPr>
              <a:t>Обложка первого издания учебника Чайковского</a:t>
            </a:r>
          </a:p>
        </p:txBody>
      </p:sp>
      <p:pic>
        <p:nvPicPr>
          <p:cNvPr id="488452" name="Picture 4" descr="класс, где преподавал Ч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785786" y="1285860"/>
            <a:ext cx="4687367" cy="3852874"/>
          </a:xfrm>
          <a:noFill/>
          <a:ln w="76200" cmpd="tri">
            <a:solidFill>
              <a:srgbClr val="FFFF00"/>
            </a:solidFill>
          </a:ln>
        </p:spPr>
      </p:pic>
      <p:pic>
        <p:nvPicPr>
          <p:cNvPr id="488453" name="Picture 5" descr="обложка первого издания учебника гармонии Чайковского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6172201" y="1285859"/>
            <a:ext cx="2348842" cy="3786215"/>
          </a:xfrm>
          <a:noFill/>
          <a:ln w="76200" cmpd="tri">
            <a:solidFill>
              <a:srgbClr val="FFFF00"/>
            </a:solidFill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8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8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84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8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330" name="Picture 2" descr="Москв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14348" y="1857364"/>
            <a:ext cx="5181600" cy="3098800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483331" name="Picture 3" descr="Ч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6572264" y="1214422"/>
            <a:ext cx="1821331" cy="4071966"/>
          </a:xfrm>
          <a:noFill/>
          <a:ln w="76200" cmpd="tri">
            <a:solidFill>
              <a:srgbClr val="FFFF99"/>
            </a:solidFill>
          </a:ln>
        </p:spPr>
      </p:pic>
      <p:sp>
        <p:nvSpPr>
          <p:cNvPr id="483332" name="Text Box 4"/>
          <p:cNvSpPr txBox="1">
            <a:spLocks noChangeArrowheads="1"/>
          </p:cNvSpPr>
          <p:nvPr/>
        </p:nvSpPr>
        <p:spPr bwMode="auto">
          <a:xfrm>
            <a:off x="762000" y="5486400"/>
            <a:ext cx="464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99"/>
                </a:solidFill>
              </a:rPr>
              <a:t>Москва,  </a:t>
            </a:r>
            <a:r>
              <a:rPr lang="ru-RU" sz="2400" b="1" dirty="0" smtClean="0">
                <a:solidFill>
                  <a:srgbClr val="FFFF99"/>
                </a:solidFill>
              </a:rPr>
              <a:t>1867 год</a:t>
            </a:r>
            <a:endParaRPr lang="ru-RU" sz="2400" b="1" dirty="0">
              <a:solidFill>
                <a:srgbClr val="FFFF99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83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83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8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8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48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83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833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8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8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134" name="Picture 6" descr="артистический кружок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733799" y="1285861"/>
            <a:ext cx="4954645" cy="3538382"/>
          </a:xfrm>
          <a:solidFill>
            <a:srgbClr val="FFCC66"/>
          </a:solidFill>
          <a:ln w="76200" cmpd="tri">
            <a:pattFill prst="dkHorz">
              <a:fgClr>
                <a:schemeClr val="tx2"/>
              </a:fgClr>
              <a:bgClr>
                <a:srgbClr val="FFFFFF"/>
              </a:bgClr>
            </a:pattFill>
          </a:ln>
        </p:spPr>
      </p:pic>
      <p:sp>
        <p:nvSpPr>
          <p:cNvPr id="304135" name="Text Box 7"/>
          <p:cNvSpPr txBox="1">
            <a:spLocks noChangeArrowheads="1"/>
          </p:cNvSpPr>
          <p:nvPr/>
        </p:nvSpPr>
        <p:spPr bwMode="auto">
          <a:xfrm>
            <a:off x="3786182" y="5357826"/>
            <a:ext cx="472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99"/>
                </a:solidFill>
                <a:latin typeface="Tahoma" pitchFamily="34" charset="0"/>
              </a:rPr>
              <a:t>Артистический кружок, в котором бывал П.И.Чайковский</a:t>
            </a:r>
          </a:p>
        </p:txBody>
      </p:sp>
      <p:pic>
        <p:nvPicPr>
          <p:cNvPr id="304138" name="Picture 10" descr="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58801" y="1295401"/>
            <a:ext cx="2809874" cy="3562359"/>
          </a:xfrm>
          <a:noFill/>
          <a:ln w="76200">
            <a:solidFill>
              <a:schemeClr val="tx2"/>
            </a:solidFill>
          </a:ln>
        </p:spPr>
      </p:pic>
      <p:sp>
        <p:nvSpPr>
          <p:cNvPr id="304139" name="Text Box 11"/>
          <p:cNvSpPr txBox="1">
            <a:spLocks noChangeArrowheads="1"/>
          </p:cNvSpPr>
          <p:nvPr/>
        </p:nvSpPr>
        <p:spPr bwMode="auto">
          <a:xfrm>
            <a:off x="642910" y="5429264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99"/>
                </a:solidFill>
                <a:latin typeface="Tahoma" pitchFamily="34" charset="0"/>
              </a:rPr>
              <a:t>А.Н.Островский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4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0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4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4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04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04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04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911" name="Picture 15" descr="Леб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 rot="20600410">
            <a:off x="1752600" y="2057400"/>
            <a:ext cx="1687513" cy="2311400"/>
          </a:xfrm>
          <a:noFill/>
          <a:ln w="57150" cmpd="thinThick">
            <a:solidFill>
              <a:srgbClr val="FFFF99"/>
            </a:solidFill>
          </a:ln>
        </p:spPr>
      </p:pic>
      <p:pic>
        <p:nvPicPr>
          <p:cNvPr id="464913" name="Picture 17" descr="Первое изд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324548">
            <a:off x="3962400" y="457200"/>
            <a:ext cx="1371600" cy="1981200"/>
          </a:xfrm>
          <a:prstGeom prst="rect">
            <a:avLst/>
          </a:prstGeom>
          <a:noFill/>
          <a:ln w="57150" cmpd="thinThick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64916" name="Picture 20" descr="Первое изд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email"/>
          <a:srcRect/>
          <a:stretch>
            <a:fillRect/>
          </a:stretch>
        </p:blipFill>
        <p:spPr>
          <a:xfrm rot="944249">
            <a:off x="6811963" y="631825"/>
            <a:ext cx="1792287" cy="2427288"/>
          </a:xfrm>
          <a:noFill/>
          <a:ln w="57150" cmpd="thinThick">
            <a:solidFill>
              <a:srgbClr val="FFFF99"/>
            </a:solidFill>
          </a:ln>
        </p:spPr>
      </p:pic>
      <p:pic>
        <p:nvPicPr>
          <p:cNvPr id="464917" name="Picture 21" descr="Л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668960">
            <a:off x="3781425" y="2627313"/>
            <a:ext cx="3154363" cy="1760537"/>
          </a:xfrm>
          <a:prstGeom prst="rect">
            <a:avLst/>
          </a:prstGeom>
          <a:noFill/>
          <a:ln w="57150" cmpd="thinThick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64920" name="Picture 24" descr="SAVE027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-631734">
            <a:off x="381000" y="381000"/>
            <a:ext cx="1655763" cy="2209800"/>
          </a:xfrm>
          <a:prstGeom prst="rect">
            <a:avLst/>
          </a:prstGeom>
          <a:noFill/>
          <a:ln w="57150" cmpd="thinThick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64922" name="Picture 26" descr="SAVE027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-1039120">
            <a:off x="533400" y="3962400"/>
            <a:ext cx="1665288" cy="2438400"/>
          </a:xfrm>
          <a:prstGeom prst="rect">
            <a:avLst/>
          </a:prstGeom>
          <a:noFill/>
          <a:ln w="57150" cmpd="thinThick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64923" name="Picture 27" descr="SAVE027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584546">
            <a:off x="7162800" y="3276600"/>
            <a:ext cx="1641475" cy="2298700"/>
          </a:xfrm>
          <a:prstGeom prst="rect">
            <a:avLst/>
          </a:prstGeom>
          <a:noFill/>
          <a:ln w="57150" cmpd="thinThick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64924" name="Picture 28" descr="Детский альбом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-887841">
            <a:off x="5638800" y="4419600"/>
            <a:ext cx="1720850" cy="2090738"/>
          </a:xfrm>
          <a:prstGeom prst="rect">
            <a:avLst/>
          </a:prstGeom>
          <a:noFill/>
          <a:ln w="57150" cmpd="thinThick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64925" name="Picture 29" descr="воевода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300947">
            <a:off x="2590800" y="4267200"/>
            <a:ext cx="2667000" cy="2065338"/>
          </a:xfrm>
          <a:prstGeom prst="rect">
            <a:avLst/>
          </a:prstGeom>
          <a:noFill/>
          <a:ln w="57150" cmpd="thinThick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4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4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49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4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4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4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4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4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4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4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4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4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4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4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4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4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4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4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49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4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4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4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4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4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4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4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4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4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4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4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4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64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4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4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4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4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Времена года</a:t>
            </a:r>
            <a:endParaRPr lang="ru-RU" dirty="0"/>
          </a:p>
        </p:txBody>
      </p:sp>
      <p:pic>
        <p:nvPicPr>
          <p:cNvPr id="621576" name="Picture 8" descr="Первое изд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42910" y="2000240"/>
            <a:ext cx="3059413" cy="4143404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621577" name="Picture 9" descr="Кустодиев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214810" y="2000240"/>
            <a:ext cx="3927475" cy="1778000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621578" name="Picture 10" descr="Левитан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357818" y="4071942"/>
            <a:ext cx="1214437" cy="2019300"/>
          </a:xfrm>
          <a:noFill/>
          <a:ln w="76200" cmpd="tri">
            <a:solidFill>
              <a:srgbClr val="FFFF99"/>
            </a:solidFill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21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21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621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8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Опера «Евгений Онегин»</a:t>
            </a:r>
          </a:p>
        </p:txBody>
      </p:sp>
      <p:pic>
        <p:nvPicPr>
          <p:cNvPr id="331784" name="Picture 8" descr="Кипренский О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85786" y="1643050"/>
            <a:ext cx="3740149" cy="4635852"/>
          </a:xfrm>
          <a:noFill/>
          <a:ln w="76200" cmpd="tri">
            <a:solidFill>
              <a:schemeClr val="accent1"/>
            </a:solidFill>
          </a:ln>
        </p:spPr>
      </p:pic>
      <p:pic>
        <p:nvPicPr>
          <p:cNvPr id="331786" name="Picture 10" descr="Е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105401" y="4143380"/>
            <a:ext cx="3173744" cy="2143139"/>
          </a:xfrm>
          <a:noFill/>
          <a:ln w="76200" cmpd="tri">
            <a:solidFill>
              <a:schemeClr val="accent1"/>
            </a:solidFill>
          </a:ln>
        </p:spPr>
      </p:pic>
      <p:pic>
        <p:nvPicPr>
          <p:cNvPr id="331788" name="Picture 12" descr="SAVE027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105400" y="1617309"/>
            <a:ext cx="3181376" cy="2179991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1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1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17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Воткинск </a:t>
            </a:r>
            <a:endParaRPr lang="ru-RU" dirty="0"/>
          </a:p>
        </p:txBody>
      </p:sp>
      <p:pic>
        <p:nvPicPr>
          <p:cNvPr id="203783" name="Picture 7" descr="Воткинск цв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348" y="1928802"/>
            <a:ext cx="5715040" cy="4451472"/>
          </a:xfrm>
          <a:ln w="76200" cmpd="tri">
            <a:solidFill>
              <a:schemeClr val="tx1"/>
            </a:solidFill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858" name="Picture 2" descr="Онегин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57224" y="762000"/>
            <a:ext cx="3517926" cy="4535508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633859" name="Picture 3" descr="Собинов в роли Ленского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181600" y="762000"/>
            <a:ext cx="3288743" cy="4595826"/>
          </a:xfrm>
          <a:noFill/>
          <a:ln w="76200" cmpd="tri">
            <a:solidFill>
              <a:srgbClr val="FFFF99"/>
            </a:solidFill>
          </a:ln>
        </p:spPr>
      </p:pic>
      <p:sp>
        <p:nvSpPr>
          <p:cNvPr id="633860" name="Text Box 4"/>
          <p:cNvSpPr txBox="1">
            <a:spLocks noChangeArrowheads="1"/>
          </p:cNvSpPr>
          <p:nvPr/>
        </p:nvSpPr>
        <p:spPr bwMode="auto">
          <a:xfrm>
            <a:off x="5143504" y="5643578"/>
            <a:ext cx="40004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hlink"/>
                </a:solidFill>
              </a:rPr>
              <a:t>Ленский – </a:t>
            </a:r>
            <a:endParaRPr lang="ru-RU" sz="2400" b="1" dirty="0" smtClean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hlink"/>
                </a:solidFill>
              </a:rPr>
              <a:t>Л</a:t>
            </a:r>
            <a:r>
              <a:rPr lang="ru-RU" sz="2400" b="1" dirty="0">
                <a:solidFill>
                  <a:schemeClr val="hlink"/>
                </a:solidFill>
              </a:rPr>
              <a:t>. В. Собинов</a:t>
            </a:r>
          </a:p>
        </p:txBody>
      </p:sp>
      <p:sp>
        <p:nvSpPr>
          <p:cNvPr id="633861" name="Text Box 5"/>
          <p:cNvSpPr txBox="1">
            <a:spLocks noChangeArrowheads="1"/>
          </p:cNvSpPr>
          <p:nvPr/>
        </p:nvSpPr>
        <p:spPr bwMode="auto">
          <a:xfrm>
            <a:off x="857224" y="5643578"/>
            <a:ext cx="36433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hlink"/>
                </a:solidFill>
              </a:rPr>
              <a:t>Первая постановка оперы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33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338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33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33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3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3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3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3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633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338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33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33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3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3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3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3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38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41" name="Rectangle 9"/>
          <p:cNvSpPr>
            <a:spLocks noGrp="1" noRot="1" noChangeArrowheads="1"/>
          </p:cNvSpPr>
          <p:nvPr>
            <p:ph type="title"/>
          </p:nvPr>
        </p:nvSpPr>
        <p:spPr>
          <a:xfrm>
            <a:off x="758825" y="21429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Четвертая симфония</a:t>
            </a:r>
          </a:p>
        </p:txBody>
      </p:sp>
      <p:pic>
        <p:nvPicPr>
          <p:cNvPr id="607240" name="Picture 8" descr="4 симф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143504" y="1857364"/>
            <a:ext cx="2770285" cy="3667140"/>
          </a:xfrm>
          <a:noFill/>
          <a:ln w="76200" cmpd="tri">
            <a:pattFill prst="dkDnDiag">
              <a:fgClr>
                <a:schemeClr val="tx2"/>
              </a:fgClr>
              <a:bgClr>
                <a:srgbClr val="FFFFFF"/>
              </a:bgClr>
            </a:pattFill>
          </a:ln>
        </p:spPr>
      </p:pic>
      <p:sp>
        <p:nvSpPr>
          <p:cNvPr id="26628" name="Line 11"/>
          <p:cNvSpPr>
            <a:spLocks noChangeShapeType="1"/>
          </p:cNvSpPr>
          <p:nvPr/>
        </p:nvSpPr>
        <p:spPr bwMode="auto">
          <a:xfrm>
            <a:off x="609600" y="1600200"/>
            <a:ext cx="7848600" cy="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7246" name="Text Box 14"/>
          <p:cNvSpPr txBox="1">
            <a:spLocks noChangeArrowheads="1"/>
          </p:cNvSpPr>
          <p:nvPr/>
        </p:nvSpPr>
        <p:spPr bwMode="auto">
          <a:xfrm>
            <a:off x="714348" y="5786454"/>
            <a:ext cx="3581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folHlink"/>
                </a:solidFill>
              </a:rPr>
              <a:t>Надежда </a:t>
            </a:r>
            <a:r>
              <a:rPr lang="ru-RU" sz="2400" dirty="0" err="1">
                <a:solidFill>
                  <a:schemeClr val="folHlink"/>
                </a:solidFill>
              </a:rPr>
              <a:t>Филаретовна</a:t>
            </a:r>
            <a:r>
              <a:rPr lang="ru-RU" sz="2400" dirty="0">
                <a:solidFill>
                  <a:schemeClr val="folHlink"/>
                </a:solidFill>
              </a:rPr>
              <a:t> фон </a:t>
            </a:r>
            <a:r>
              <a:rPr lang="ru-RU" sz="2400" dirty="0" err="1">
                <a:solidFill>
                  <a:schemeClr val="folHlink"/>
                </a:solidFill>
              </a:rPr>
              <a:t>Мекк</a:t>
            </a:r>
            <a:endParaRPr lang="ru-RU" sz="2400" dirty="0">
              <a:solidFill>
                <a:schemeClr val="folHlink"/>
              </a:solidFill>
            </a:endParaRPr>
          </a:p>
        </p:txBody>
      </p:sp>
      <p:sp>
        <p:nvSpPr>
          <p:cNvPr id="607247" name="Text Box 15"/>
          <p:cNvSpPr txBox="1">
            <a:spLocks noChangeArrowheads="1"/>
          </p:cNvSpPr>
          <p:nvPr/>
        </p:nvSpPr>
        <p:spPr bwMode="auto">
          <a:xfrm>
            <a:off x="5143504" y="5857892"/>
            <a:ext cx="3733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folHlink"/>
                </a:solidFill>
              </a:rPr>
              <a:t>Титульный лист партитуры симфонии</a:t>
            </a:r>
          </a:p>
        </p:txBody>
      </p:sp>
      <p:pic>
        <p:nvPicPr>
          <p:cNvPr id="607249" name="Picture 17" descr="Н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00100" y="1857364"/>
            <a:ext cx="2907480" cy="3714776"/>
          </a:xfrm>
          <a:noFill/>
          <a:ln w="76200" cmpd="tri">
            <a:pattFill prst="wdDnDiag">
              <a:fgClr>
                <a:srgbClr val="FFFF99"/>
              </a:fgClr>
              <a:bgClr>
                <a:srgbClr val="FFFFFF"/>
              </a:bgClr>
            </a:pattFill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0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7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7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7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7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07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07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07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7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7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7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0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07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072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072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241" grpId="0"/>
      <p:bldP spid="607246" grpId="0"/>
      <p:bldP spid="6072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989" name="Picture 5" descr="Лондон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09600" y="609600"/>
            <a:ext cx="3429000" cy="2092325"/>
          </a:xfrm>
          <a:noFill/>
          <a:ln w="76200" cmpd="tri">
            <a:solidFill>
              <a:schemeClr val="tx2"/>
            </a:solidFill>
          </a:ln>
        </p:spPr>
      </p:pic>
      <p:pic>
        <p:nvPicPr>
          <p:cNvPr id="553994" name="Picture 10" descr="Берлин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33400" y="3802063"/>
            <a:ext cx="3581400" cy="1947862"/>
          </a:xfrm>
          <a:noFill/>
          <a:ln w="76200" cmpd="tri">
            <a:solidFill>
              <a:schemeClr val="tx2"/>
            </a:solidFill>
          </a:ln>
        </p:spPr>
      </p:pic>
      <p:pic>
        <p:nvPicPr>
          <p:cNvPr id="553995" name="Picture 11" descr="Париж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181600" y="642938"/>
            <a:ext cx="3505200" cy="2100262"/>
          </a:xfrm>
          <a:noFill/>
          <a:ln w="76200" cmpd="tri">
            <a:solidFill>
              <a:schemeClr val="tx2"/>
            </a:solidFill>
          </a:ln>
        </p:spPr>
      </p:pic>
      <p:sp>
        <p:nvSpPr>
          <p:cNvPr id="553997" name="Text Box 13"/>
          <p:cNvSpPr txBox="1">
            <a:spLocks noChangeArrowheads="1"/>
          </p:cNvSpPr>
          <p:nvPr/>
        </p:nvSpPr>
        <p:spPr bwMode="auto">
          <a:xfrm>
            <a:off x="533400" y="2971800"/>
            <a:ext cx="358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Лондон</a:t>
            </a:r>
          </a:p>
        </p:txBody>
      </p:sp>
      <p:sp>
        <p:nvSpPr>
          <p:cNvPr id="553998" name="Text Box 14"/>
          <p:cNvSpPr txBox="1">
            <a:spLocks noChangeArrowheads="1"/>
          </p:cNvSpPr>
          <p:nvPr/>
        </p:nvSpPr>
        <p:spPr bwMode="auto">
          <a:xfrm>
            <a:off x="5257800" y="30480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Париж</a:t>
            </a:r>
          </a:p>
        </p:txBody>
      </p:sp>
      <p:sp>
        <p:nvSpPr>
          <p:cNvPr id="553999" name="Text Box 15"/>
          <p:cNvSpPr txBox="1">
            <a:spLocks noChangeArrowheads="1"/>
          </p:cNvSpPr>
          <p:nvPr/>
        </p:nvSpPr>
        <p:spPr bwMode="auto">
          <a:xfrm>
            <a:off x="762000" y="6019800"/>
            <a:ext cx="327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Берлин</a:t>
            </a:r>
          </a:p>
        </p:txBody>
      </p:sp>
      <p:sp>
        <p:nvSpPr>
          <p:cNvPr id="554000" name="Text Box 16"/>
          <p:cNvSpPr txBox="1">
            <a:spLocks noChangeArrowheads="1"/>
          </p:cNvSpPr>
          <p:nvPr/>
        </p:nvSpPr>
        <p:spPr bwMode="auto">
          <a:xfrm>
            <a:off x="5334000" y="60960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Нью-Йорк</a:t>
            </a:r>
          </a:p>
        </p:txBody>
      </p:sp>
      <p:pic>
        <p:nvPicPr>
          <p:cNvPr id="554002" name="Picture 18" descr="Нью-Йорк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410200" y="3786188"/>
            <a:ext cx="3276600" cy="1989137"/>
          </a:xfrm>
          <a:noFill/>
          <a:ln w="76200" cmpd="tri">
            <a:solidFill>
              <a:schemeClr val="tx2"/>
            </a:solidFill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3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3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5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3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39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3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3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3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53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3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3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3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5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3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3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3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3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53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4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4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4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5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4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4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4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4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54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97" grpId="0"/>
      <p:bldP spid="553998" grpId="0"/>
      <p:bldP spid="553999" grpId="0"/>
      <p:bldP spid="5540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071" name="Picture 7" descr="Ч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38188" y="914400"/>
            <a:ext cx="2941637" cy="5029200"/>
          </a:xfrm>
          <a:noFill/>
          <a:ln w="76200" cmpd="tri">
            <a:solidFill>
              <a:schemeClr val="tx2"/>
            </a:solidFill>
          </a:ln>
        </p:spPr>
      </p:pic>
      <p:pic>
        <p:nvPicPr>
          <p:cNvPr id="600072" name="Picture 8" descr="кембридж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343400" y="2405063"/>
            <a:ext cx="4343400" cy="2638425"/>
          </a:xfrm>
          <a:noFill/>
          <a:ln w="76200" cmpd="tri">
            <a:solidFill>
              <a:schemeClr val="tx2"/>
            </a:solidFill>
          </a:ln>
        </p:spPr>
      </p:pic>
      <p:sp>
        <p:nvSpPr>
          <p:cNvPr id="600073" name="Text Box 9"/>
          <p:cNvSpPr txBox="1">
            <a:spLocks noChangeArrowheads="1"/>
          </p:cNvSpPr>
          <p:nvPr/>
        </p:nvSpPr>
        <p:spPr bwMode="auto">
          <a:xfrm>
            <a:off x="4419600" y="5486400"/>
            <a:ext cx="426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/>
              <a:t>Кембридж</a:t>
            </a:r>
          </a:p>
        </p:txBody>
      </p:sp>
      <p:sp>
        <p:nvSpPr>
          <p:cNvPr id="600074" name="Text Box 10"/>
          <p:cNvSpPr txBox="1">
            <a:spLocks noChangeArrowheads="1"/>
          </p:cNvSpPr>
          <p:nvPr/>
        </p:nvSpPr>
        <p:spPr bwMode="auto">
          <a:xfrm>
            <a:off x="838200" y="62484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/>
              <a:t>1893 год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00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600" decel="100000"/>
                                        <p:tgtEl>
                                          <p:spTgt spid="600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600" decel="100000" fill="hold"/>
                                        <p:tgtEl>
                                          <p:spTgt spid="600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600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600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00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00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00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457200" y="0"/>
            <a:ext cx="8385175" cy="1676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mtClean="0"/>
              <a:t>Последние годы</a:t>
            </a:r>
          </a:p>
        </p:txBody>
      </p:sp>
      <p:pic>
        <p:nvPicPr>
          <p:cNvPr id="586761" name="Picture 9" descr="Дом музей ЧАйк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71538" y="1571612"/>
            <a:ext cx="3248025" cy="2049463"/>
          </a:xfrm>
          <a:noFill/>
          <a:ln w="57150" cmpd="thinThick">
            <a:solidFill>
              <a:srgbClr val="FFFF99"/>
            </a:solidFill>
          </a:ln>
        </p:spPr>
      </p:pic>
      <p:pic>
        <p:nvPicPr>
          <p:cNvPr id="586762" name="Picture 10" descr="Кабинет-гостиная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66800" y="4191000"/>
            <a:ext cx="3276600" cy="2141538"/>
          </a:xfrm>
          <a:noFill/>
          <a:ln w="57150" cmpd="thinThick">
            <a:solidFill>
              <a:srgbClr val="FFFF99"/>
            </a:solidFill>
          </a:ln>
        </p:spPr>
      </p:pic>
      <p:pic>
        <p:nvPicPr>
          <p:cNvPr id="586763" name="Picture 11" descr="Письменный стол в кабинете-гостиной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486400" y="1524000"/>
            <a:ext cx="2895600" cy="2019300"/>
          </a:xfrm>
          <a:noFill/>
          <a:ln w="57150" cmpd="thinThick">
            <a:solidFill>
              <a:srgbClr val="FFFF99"/>
            </a:solidFill>
          </a:ln>
        </p:spPr>
      </p:pic>
      <p:pic>
        <p:nvPicPr>
          <p:cNvPr id="586764" name="Picture 12" descr="Стол лдя корреспонденции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5486400" y="4191000"/>
            <a:ext cx="2895600" cy="2114550"/>
          </a:xfrm>
          <a:noFill/>
          <a:ln w="57150" cmpd="thinThick">
            <a:solidFill>
              <a:srgbClr val="FFFF99"/>
            </a:solidFill>
          </a:ln>
        </p:spPr>
      </p:pic>
      <p:sp>
        <p:nvSpPr>
          <p:cNvPr id="586765" name="Text Box 13"/>
          <p:cNvSpPr txBox="1">
            <a:spLocks noChangeArrowheads="1"/>
          </p:cNvSpPr>
          <p:nvPr/>
        </p:nvSpPr>
        <p:spPr bwMode="auto">
          <a:xfrm>
            <a:off x="1071538" y="3714752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>
                <a:solidFill>
                  <a:schemeClr val="folHlink"/>
                </a:solidFill>
              </a:rPr>
              <a:t>Дом Чайковского в Клину</a:t>
            </a:r>
          </a:p>
        </p:txBody>
      </p:sp>
      <p:sp>
        <p:nvSpPr>
          <p:cNvPr id="586767" name="Text Box 15"/>
          <p:cNvSpPr txBox="1">
            <a:spLocks noChangeArrowheads="1"/>
          </p:cNvSpPr>
          <p:nvPr/>
        </p:nvSpPr>
        <p:spPr bwMode="auto">
          <a:xfrm>
            <a:off x="1143000" y="64008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>
                <a:solidFill>
                  <a:schemeClr val="folHlink"/>
                </a:solidFill>
              </a:rPr>
              <a:t>Кабинет - гостиная</a:t>
            </a:r>
          </a:p>
        </p:txBody>
      </p:sp>
      <p:sp>
        <p:nvSpPr>
          <p:cNvPr id="586768" name="Text Box 16"/>
          <p:cNvSpPr txBox="1">
            <a:spLocks noChangeArrowheads="1"/>
          </p:cNvSpPr>
          <p:nvPr/>
        </p:nvSpPr>
        <p:spPr bwMode="auto">
          <a:xfrm>
            <a:off x="5486400" y="3657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>
                <a:solidFill>
                  <a:schemeClr val="folHlink"/>
                </a:solidFill>
              </a:rPr>
              <a:t>Письменный стол</a:t>
            </a:r>
          </a:p>
        </p:txBody>
      </p:sp>
      <p:sp>
        <p:nvSpPr>
          <p:cNvPr id="586769" name="Text Box 17"/>
          <p:cNvSpPr txBox="1">
            <a:spLocks noChangeArrowheads="1"/>
          </p:cNvSpPr>
          <p:nvPr/>
        </p:nvSpPr>
        <p:spPr bwMode="auto">
          <a:xfrm>
            <a:off x="5357818" y="6491287"/>
            <a:ext cx="350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>
                <a:solidFill>
                  <a:schemeClr val="folHlink"/>
                </a:solidFill>
              </a:rPr>
              <a:t>Стол для корреспонденции</a:t>
            </a:r>
          </a:p>
        </p:txBody>
      </p:sp>
      <p:pic>
        <p:nvPicPr>
          <p:cNvPr id="586770" name="чайковский симф.6 ч.1 п.п.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867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6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6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6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86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6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6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6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6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86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6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6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6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6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6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6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6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6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86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6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6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6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86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6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6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6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6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586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86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86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67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86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6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6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6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6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586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5" showWhenStopped="0">
                <p:cTn id="6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6770"/>
                </p:tgtEl>
              </p:cMediaNode>
            </p:audio>
          </p:childTnLst>
        </p:cTn>
      </p:par>
    </p:tnLst>
    <p:bldLst>
      <p:bldP spid="586754" grpId="0"/>
      <p:bldP spid="5867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2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Шестая симфония</a:t>
            </a:r>
          </a:p>
        </p:txBody>
      </p:sp>
      <p:pic>
        <p:nvPicPr>
          <p:cNvPr id="623623" name="Picture 7" descr="Рабочий стол в спальн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85786" y="1928802"/>
            <a:ext cx="2641600" cy="3657600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623624" name="Picture 8" descr="Титульный лист партитуры 6 симф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714876" y="1928802"/>
            <a:ext cx="3429000" cy="3657600"/>
          </a:xfrm>
          <a:noFill/>
          <a:ln w="76200" cmpd="tri">
            <a:solidFill>
              <a:srgbClr val="FFFF99"/>
            </a:solidFill>
          </a:ln>
        </p:spPr>
      </p:pic>
      <p:sp>
        <p:nvSpPr>
          <p:cNvPr id="623625" name="Text Box 9"/>
          <p:cNvSpPr txBox="1">
            <a:spLocks noChangeArrowheads="1"/>
          </p:cNvSpPr>
          <p:nvPr/>
        </p:nvSpPr>
        <p:spPr bwMode="auto">
          <a:xfrm>
            <a:off x="785786" y="5857892"/>
            <a:ext cx="441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FFFF99"/>
                </a:solidFill>
              </a:rPr>
              <a:t>Здесь создавалась 6 симфония</a:t>
            </a:r>
          </a:p>
        </p:txBody>
      </p:sp>
      <p:sp>
        <p:nvSpPr>
          <p:cNvPr id="623626" name="Text Box 10"/>
          <p:cNvSpPr txBox="1">
            <a:spLocks noChangeArrowheads="1"/>
          </p:cNvSpPr>
          <p:nvPr/>
        </p:nvSpPr>
        <p:spPr bwMode="auto">
          <a:xfrm>
            <a:off x="4786314" y="5786454"/>
            <a:ext cx="3657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FFFF99"/>
                </a:solidFill>
              </a:rPr>
              <a:t>Титульный лист партитуры симфонии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3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3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36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3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2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23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3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36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23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2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36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78" name="Rectangle 4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Опера «Пиковая дама»</a:t>
            </a:r>
          </a:p>
        </p:txBody>
      </p:sp>
      <p:sp>
        <p:nvSpPr>
          <p:cNvPr id="581655" name="Text Box 23"/>
          <p:cNvSpPr txBox="1">
            <a:spLocks noChangeArrowheads="1"/>
          </p:cNvSpPr>
          <p:nvPr/>
        </p:nvSpPr>
        <p:spPr bwMode="auto">
          <a:xfrm>
            <a:off x="609600" y="5943600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 b="1">
              <a:solidFill>
                <a:srgbClr val="FFFF99"/>
              </a:solidFill>
            </a:endParaRPr>
          </a:p>
        </p:txBody>
      </p:sp>
      <p:pic>
        <p:nvPicPr>
          <p:cNvPr id="581681" name="Picture 49" descr="пиковая дама Большой театр ц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71472" y="2357430"/>
            <a:ext cx="4113241" cy="3138734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581682" name="Picture 50" descr="пиковая дама графин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213350" y="2410138"/>
            <a:ext cx="3007747" cy="3090564"/>
          </a:xfrm>
          <a:noFill/>
          <a:ln w="76200" cmpd="tri">
            <a:solidFill>
              <a:srgbClr val="FFFF99"/>
            </a:solidFill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8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1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1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1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1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58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1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1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1678" grpId="0"/>
      <p:bldP spid="5816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834" name="Picture 2" descr="Участники первого спектаклябалета Спящая красавица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1571604" y="1142984"/>
            <a:ext cx="5791200" cy="4394200"/>
          </a:xfrm>
          <a:noFill/>
          <a:ln w="76200" cmpd="tri">
            <a:solidFill>
              <a:schemeClr val="folHlink"/>
            </a:solidFill>
          </a:ln>
        </p:spPr>
      </p:pic>
      <p:sp>
        <p:nvSpPr>
          <p:cNvPr id="504835" name="Text Box 3"/>
          <p:cNvSpPr txBox="1">
            <a:spLocks noChangeArrowheads="1"/>
          </p:cNvSpPr>
          <p:nvPr/>
        </p:nvSpPr>
        <p:spPr bwMode="auto">
          <a:xfrm>
            <a:off x="1331913" y="188913"/>
            <a:ext cx="6480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chemeClr val="folHlink"/>
                </a:solidFill>
                <a:latin typeface="Arial" charset="0"/>
              </a:rPr>
              <a:t>Балет «Спящая красавица»</a:t>
            </a:r>
          </a:p>
        </p:txBody>
      </p:sp>
      <p:sp>
        <p:nvSpPr>
          <p:cNvPr id="504836" name="Text Box 4"/>
          <p:cNvSpPr txBox="1">
            <a:spLocks noChangeArrowheads="1"/>
          </p:cNvSpPr>
          <p:nvPr/>
        </p:nvSpPr>
        <p:spPr bwMode="auto">
          <a:xfrm>
            <a:off x="1600200" y="5791200"/>
            <a:ext cx="5943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folHlink"/>
                </a:solidFill>
              </a:rPr>
              <a:t>Участники первого спектакля балета в Мариинском теат</a:t>
            </a:r>
            <a:r>
              <a:rPr lang="ru-RU" sz="2400" b="1" i="1" dirty="0">
                <a:solidFill>
                  <a:schemeClr val="folHlink"/>
                </a:solidFill>
              </a:rPr>
              <a:t>ре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04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48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8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14348" y="244475"/>
            <a:ext cx="8128027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Балет «Щелкунчик»</a:t>
            </a:r>
          </a:p>
        </p:txBody>
      </p:sp>
      <p:pic>
        <p:nvPicPr>
          <p:cNvPr id="514051" name="Picture 3" descr="Щелкунчик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38200" y="1930400"/>
            <a:ext cx="3927475" cy="1968500"/>
          </a:xfrm>
          <a:noFill/>
          <a:ln w="76200" cmpd="tri">
            <a:solidFill>
              <a:schemeClr val="folHlink"/>
            </a:solidFill>
          </a:ln>
        </p:spPr>
      </p:pic>
      <p:pic>
        <p:nvPicPr>
          <p:cNvPr id="514052" name="Picture 4" descr="Щ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467350" y="1905000"/>
            <a:ext cx="2827338" cy="2019300"/>
          </a:xfrm>
          <a:noFill/>
          <a:ln w="76200" cmpd="tri">
            <a:solidFill>
              <a:schemeClr val="folHlink"/>
            </a:solidFill>
          </a:ln>
        </p:spPr>
      </p:pic>
      <p:pic>
        <p:nvPicPr>
          <p:cNvPr id="514053" name="Picture 5" descr="Щелкунчик1д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900113" y="4292600"/>
            <a:ext cx="3887787" cy="2016125"/>
          </a:xfrm>
          <a:noFill/>
          <a:ln w="76200" cmpd="tri">
            <a:solidFill>
              <a:schemeClr val="folHlink"/>
            </a:solidFill>
          </a:ln>
        </p:spPr>
      </p:pic>
      <p:pic>
        <p:nvPicPr>
          <p:cNvPr id="514054" name="Picture 6" descr="Щ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580063" y="4292600"/>
            <a:ext cx="2671762" cy="2019300"/>
          </a:xfrm>
          <a:noFill/>
          <a:ln w="76200" cmpd="tri">
            <a:solidFill>
              <a:schemeClr val="folHlink"/>
            </a:solidFill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4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4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4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4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4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4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4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4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4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4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4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4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4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0" smtClean="0"/>
              <a:t>Основные произведения</a:t>
            </a:r>
          </a:p>
        </p:txBody>
      </p:sp>
      <p:sp>
        <p:nvSpPr>
          <p:cNvPr id="528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524000"/>
            <a:ext cx="8594725" cy="48958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u="sng" smtClean="0">
                <a:solidFill>
                  <a:schemeClr val="folHlink"/>
                </a:solidFill>
              </a:rPr>
              <a:t>10 опер: </a:t>
            </a:r>
            <a:r>
              <a:rPr lang="ru-RU" sz="2000" b="1" smtClean="0"/>
              <a:t>(«Евгений Онегин», «Пиковая дама» и др.)</a:t>
            </a:r>
            <a:endParaRPr lang="ru-RU" sz="2000" b="1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u="sng" smtClean="0">
                <a:solidFill>
                  <a:schemeClr val="folHlink"/>
                </a:solidFill>
              </a:rPr>
              <a:t>3 балета</a:t>
            </a:r>
            <a:r>
              <a:rPr lang="ru-RU" sz="2000" u="sng" smtClean="0"/>
              <a:t>: </a:t>
            </a:r>
            <a:r>
              <a:rPr lang="ru-RU" sz="2000" smtClean="0"/>
              <a:t>«Лебединое озеро», «Спящая красавица», «Щелкунчик»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u="sng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u="sng" smtClean="0">
                <a:solidFill>
                  <a:schemeClr val="folHlink"/>
                </a:solidFill>
              </a:rPr>
              <a:t>7 симфоний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u="sng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u="sng" smtClean="0">
                <a:solidFill>
                  <a:schemeClr val="folHlink"/>
                </a:solidFill>
              </a:rPr>
              <a:t>Симфонические произведения</a:t>
            </a:r>
            <a:r>
              <a:rPr lang="ru-RU" sz="2000" u="sng" smtClean="0">
                <a:solidFill>
                  <a:schemeClr val="folHlink"/>
                </a:solidFill>
              </a:rPr>
              <a:t>:</a:t>
            </a:r>
            <a:r>
              <a:rPr lang="ru-RU" sz="2000" smtClean="0"/>
              <a:t> «Итальянское каприччио»,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/>
              <a:t>«Ромео и Джульетта», Франческа да Римини», «Гамлет», «Буря», «Гроза».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u="sng" smtClean="0">
                <a:solidFill>
                  <a:schemeClr val="folHlink"/>
                </a:solidFill>
              </a:rPr>
              <a:t>100 романсов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u="sng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u="sng" smtClean="0">
                <a:solidFill>
                  <a:schemeClr val="folHlink"/>
                </a:solidFill>
              </a:rPr>
              <a:t>Концерты для фортепиано с оркестром(3)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u="sng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u="sng" smtClean="0">
                <a:solidFill>
                  <a:schemeClr val="folHlink"/>
                </a:solidFill>
              </a:rPr>
              <a:t>Фортепианные пьесы, фортепианные циклы: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u="sng" smtClean="0"/>
              <a:t>«Времена года и «Детский альбом»</a:t>
            </a: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611188" y="1268413"/>
            <a:ext cx="7777162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8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8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8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8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8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8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8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8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8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8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83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83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8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8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8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8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83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40" name="Picture 12" descr="отец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57224" y="928670"/>
            <a:ext cx="3833813" cy="4953000"/>
          </a:xfrm>
          <a:noFill/>
          <a:ln w="76200" cmpd="tri">
            <a:solidFill>
              <a:srgbClr val="FFFF99"/>
            </a:solidFill>
          </a:ln>
        </p:spPr>
      </p:pic>
      <p:sp>
        <p:nvSpPr>
          <p:cNvPr id="201742" name="Text Box 14"/>
          <p:cNvSpPr txBox="1">
            <a:spLocks noChangeArrowheads="1"/>
          </p:cNvSpPr>
          <p:nvPr/>
        </p:nvSpPr>
        <p:spPr bwMode="auto">
          <a:xfrm>
            <a:off x="5072066" y="3071810"/>
            <a:ext cx="381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00"/>
                </a:solidFill>
                <a:latin typeface="Georgia" pitchFamily="18" charset="0"/>
              </a:rPr>
              <a:t>Илья Петрович, отец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1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1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1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01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01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01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61" name="Rectangle 29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533400" y="609600"/>
            <a:ext cx="4038600" cy="5486400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800" i="1" dirty="0" smtClean="0">
                <a:solidFill>
                  <a:srgbClr val="FFFF99"/>
                </a:solidFill>
                <a:effectLst/>
              </a:rPr>
              <a:t>  « Из века в век, из поколения в поколение переходит наша любовь к Чайковскому, к его прекрасной музыке, и в этом её бессмертие».</a:t>
            </a:r>
          </a:p>
          <a:p>
            <a:pPr eaLnBrk="1" hangingPunct="1">
              <a:defRPr/>
            </a:pPr>
            <a:endParaRPr lang="ru-RU" sz="2800" i="1" dirty="0" smtClean="0">
              <a:solidFill>
                <a:srgbClr val="FFFF99"/>
              </a:solidFill>
              <a:effectLst/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800" i="1" dirty="0" smtClean="0">
                <a:solidFill>
                  <a:srgbClr val="FFFF99"/>
                </a:solidFill>
                <a:effectLst/>
              </a:rPr>
              <a:t>          Д. Шостакович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/>
          </a:p>
        </p:txBody>
      </p:sp>
      <p:pic>
        <p:nvPicPr>
          <p:cNvPr id="146463" name="Picture 31" descr="памятник Чайковскому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953000" y="609600"/>
            <a:ext cx="3643313" cy="4953000"/>
          </a:xfrm>
          <a:noFill/>
          <a:ln w="76200" cmpd="tri">
            <a:solidFill>
              <a:srgbClr val="FFFF99"/>
            </a:solidFill>
          </a:ln>
        </p:spPr>
      </p:pic>
      <p:sp>
        <p:nvSpPr>
          <p:cNvPr id="146464" name="Text Box 32"/>
          <p:cNvSpPr txBox="1">
            <a:spLocks noChangeArrowheads="1"/>
          </p:cNvSpPr>
          <p:nvPr/>
        </p:nvSpPr>
        <p:spPr bwMode="auto">
          <a:xfrm>
            <a:off x="4419600" y="5943600"/>
            <a:ext cx="472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solidFill>
                  <a:srgbClr val="FFFF99"/>
                </a:solidFill>
              </a:rPr>
              <a:t>Памятник П. И. Чайковскому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6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6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6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6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6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6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6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6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6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6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6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6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5" name="Ван Клиберн .1-й концерт Чайковского.AVI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2"/>
          </p:nvPr>
        </p:nvPicPr>
        <p:blipFill>
          <a:blip r:embed="rId5"/>
          <a:srcRect/>
          <a:stretch>
            <a:fillRect/>
          </a:stretch>
        </p:blipFill>
        <p:spPr>
          <a:xfrm>
            <a:off x="1214414" y="2357430"/>
            <a:ext cx="5410200" cy="4057650"/>
          </a:xfrm>
          <a:solidFill>
            <a:schemeClr val="tx2"/>
          </a:solidFill>
          <a:ln w="76200" cmpd="tri">
            <a:solidFill>
              <a:srgbClr val="FFFF99"/>
            </a:solidFill>
          </a:ln>
        </p:spPr>
      </p:pic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857224" y="142852"/>
            <a:ext cx="5929354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FFFF99"/>
                </a:solidFill>
                <a:latin typeface="Arial" charset="0"/>
              </a:rPr>
              <a:t>«Я хотел бы, чтобы музыка моя распространялась, чтобы с каждым днём увеличивалось число людей, любящих её, находящих в ней утешение и подпору». </a:t>
            </a:r>
          </a:p>
          <a:p>
            <a:endParaRPr lang="ru-RU" sz="2400" b="1" i="1" dirty="0">
              <a:solidFill>
                <a:srgbClr val="FFFF99"/>
              </a:solidFill>
              <a:latin typeface="Arial" charset="0"/>
            </a:endParaRPr>
          </a:p>
          <a:p>
            <a:pPr algn="r"/>
            <a:r>
              <a:rPr lang="ru-RU" sz="2000" dirty="0">
                <a:solidFill>
                  <a:srgbClr val="FFFF99"/>
                </a:solidFill>
                <a:latin typeface="Arial" charset="0"/>
              </a:rPr>
              <a:t>Петр Ильич Чайковский</a:t>
            </a:r>
          </a:p>
        </p:txBody>
      </p:sp>
      <p:pic>
        <p:nvPicPr>
          <p:cNvPr id="4" name="Ван Клиберн .1-й концерт Чайковского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3276600" y="2457450"/>
            <a:ext cx="2590800" cy="194310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7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5895"/>
                </p:tgtEl>
              </p:cMediaNode>
            </p:video>
            <p:video fullScrn="1"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4" name="Picture 8" descr="оркестрин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500694" y="853733"/>
            <a:ext cx="2339976" cy="4794575"/>
          </a:xfrm>
          <a:noFill/>
          <a:ln w="76200" cmpd="tri">
            <a:solidFill>
              <a:schemeClr val="tx1"/>
            </a:solidFill>
          </a:ln>
        </p:spPr>
      </p:pic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5715000" y="601980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>
              <a:latin typeface="Arial" charset="0"/>
            </a:endParaRPr>
          </a:p>
        </p:txBody>
      </p:sp>
      <p:sp>
        <p:nvSpPr>
          <p:cNvPr id="157707" name="Text Box 11"/>
          <p:cNvSpPr txBox="1">
            <a:spLocks noChangeArrowheads="1"/>
          </p:cNvSpPr>
          <p:nvPr/>
        </p:nvSpPr>
        <p:spPr bwMode="auto">
          <a:xfrm>
            <a:off x="5500694" y="6072206"/>
            <a:ext cx="24288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err="1">
                <a:solidFill>
                  <a:srgbClr val="FFFF99"/>
                </a:solidFill>
                <a:latin typeface="Georgia" pitchFamily="18" charset="0"/>
              </a:rPr>
              <a:t>оркестрина</a:t>
            </a:r>
            <a:endParaRPr lang="ru-RU" sz="2400" b="1" dirty="0">
              <a:solidFill>
                <a:srgbClr val="FFFF99"/>
              </a:solidFill>
              <a:latin typeface="Georgia" pitchFamily="18" charset="0"/>
            </a:endParaRPr>
          </a:p>
        </p:txBody>
      </p:sp>
      <p:pic>
        <p:nvPicPr>
          <p:cNvPr id="157708" name="Picture 12" descr="Дюрбах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0166" y="857232"/>
            <a:ext cx="2286016" cy="4864009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7709" name="Text Box 13"/>
          <p:cNvSpPr txBox="1">
            <a:spLocks noChangeArrowheads="1"/>
          </p:cNvSpPr>
          <p:nvPr/>
        </p:nvSpPr>
        <p:spPr bwMode="auto">
          <a:xfrm>
            <a:off x="1285852" y="6072206"/>
            <a:ext cx="259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err="1" smtClean="0">
                <a:solidFill>
                  <a:srgbClr val="FFFF99"/>
                </a:solidFill>
                <a:latin typeface="Georgia" pitchFamily="18" charset="0"/>
              </a:rPr>
              <a:t>ФанниДюрбах</a:t>
            </a:r>
            <a:endParaRPr lang="ru-RU" sz="2400" b="1" dirty="0">
              <a:solidFill>
                <a:srgbClr val="FFFF99"/>
              </a:solidFill>
              <a:latin typeface="Georgia" pitchFamily="18" charset="0"/>
            </a:endParaRPr>
          </a:p>
        </p:txBody>
      </p:sp>
      <p:pic>
        <p:nvPicPr>
          <p:cNvPr id="9" name="8 валь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7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7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7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7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57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7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7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7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7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157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5" name="Picture 5" descr="мемориальная доска"/>
          <p:cNvPicPr>
            <a:picLocks noGrp="1" noChangeAspect="1" noChangeArrowheads="1"/>
          </p:cNvPicPr>
          <p:nvPr>
            <p:ph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57224" y="1285860"/>
            <a:ext cx="2971879" cy="4071966"/>
          </a:xfrm>
          <a:noFill/>
          <a:ln w="76200" cmpd="tri">
            <a:solidFill>
              <a:schemeClr val="tx2"/>
            </a:solidFill>
          </a:ln>
        </p:spPr>
      </p:pic>
      <p:pic>
        <p:nvPicPr>
          <p:cNvPr id="271366" name="Picture 6" descr="рояль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5" y="1316884"/>
            <a:ext cx="3857653" cy="4097208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Мама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мать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111" y="1428736"/>
            <a:ext cx="3999982" cy="46785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семья1848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29190" y="1428735"/>
            <a:ext cx="3546183" cy="46660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4мама.mp3">
            <a:hlinkClick r:id="" action="ppaction://media"/>
          </p:cNvPr>
          <p:cNvPicPr>
            <a:picLocks noGrp="1" noRot="1" noChangeAspect="1"/>
          </p:cNvPicPr>
          <p:nvPr>
            <p:ph sz="quarter"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649538" y="276225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00100" y="142852"/>
            <a:ext cx="8385175" cy="1431925"/>
          </a:xfrm>
        </p:spPr>
        <p:txBody>
          <a:bodyPr/>
          <a:lstStyle/>
          <a:p>
            <a:r>
              <a:rPr lang="ru-RU" dirty="0" smtClean="0"/>
              <a:t>Петербург</a:t>
            </a:r>
            <a:endParaRPr lang="ru-RU" dirty="0"/>
          </a:p>
        </p:txBody>
      </p:sp>
      <p:pic>
        <p:nvPicPr>
          <p:cNvPr id="10243" name="Picture 34" descr="Ч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1142976" y="1643050"/>
            <a:ext cx="2577759" cy="3357586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10244" name="Picture 36" descr="Училище правоведения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475596" y="1571612"/>
            <a:ext cx="4175725" cy="3429024"/>
          </a:xfrm>
          <a:noFill/>
          <a:ln w="76200" cmpd="tri">
            <a:solidFill>
              <a:srgbClr val="FFFF99"/>
            </a:solidFill>
          </a:ln>
        </p:spPr>
      </p:pic>
      <p:sp>
        <p:nvSpPr>
          <p:cNvPr id="10245" name="Text Box 39"/>
          <p:cNvSpPr txBox="1">
            <a:spLocks noChangeArrowheads="1"/>
          </p:cNvSpPr>
          <p:nvPr/>
        </p:nvSpPr>
        <p:spPr bwMode="auto">
          <a:xfrm>
            <a:off x="4429124" y="557214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99"/>
                </a:solidFill>
              </a:rPr>
              <a:t>Училище правоведения</a:t>
            </a:r>
          </a:p>
        </p:txBody>
      </p:sp>
      <p:sp>
        <p:nvSpPr>
          <p:cNvPr id="10246" name="Text Box 40"/>
          <p:cNvSpPr txBox="1">
            <a:spLocks noChangeArrowheads="1"/>
          </p:cNvSpPr>
          <p:nvPr/>
        </p:nvSpPr>
        <p:spPr bwMode="auto">
          <a:xfrm>
            <a:off x="1071538" y="557214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99"/>
                </a:solidFill>
              </a:rPr>
              <a:t>1859 год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138" name="Picture 2" descr="Р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928662" y="928670"/>
            <a:ext cx="3234745" cy="4260396"/>
          </a:xfrm>
          <a:noFill/>
          <a:ln w="76200" cmpd="tri">
            <a:solidFill>
              <a:schemeClr val="tx2"/>
            </a:solidFill>
          </a:ln>
        </p:spPr>
      </p:pic>
      <p:pic>
        <p:nvPicPr>
          <p:cNvPr id="475139" name="Picture 3" descr="186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4786314" y="914400"/>
            <a:ext cx="3967161" cy="4276656"/>
          </a:xfrm>
          <a:noFill/>
          <a:ln w="76200" cmpd="tri">
            <a:solidFill>
              <a:schemeClr val="tx2"/>
            </a:solidFill>
          </a:ln>
        </p:spPr>
      </p:pic>
      <p:sp>
        <p:nvSpPr>
          <p:cNvPr id="475140" name="Text Box 4"/>
          <p:cNvSpPr txBox="1">
            <a:spLocks noChangeArrowheads="1"/>
          </p:cNvSpPr>
          <p:nvPr/>
        </p:nvSpPr>
        <p:spPr bwMode="auto">
          <a:xfrm>
            <a:off x="785786" y="5643578"/>
            <a:ext cx="35004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Р. В. </a:t>
            </a:r>
            <a:r>
              <a:rPr lang="ru-RU" sz="2000" b="1" dirty="0" err="1"/>
              <a:t>Кюндингер</a:t>
            </a:r>
            <a:r>
              <a:rPr lang="ru-RU" sz="2000" b="1" dirty="0"/>
              <a:t>, пианист, учитель Чайковского в 1855 – 1858 гг.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7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62" name="Picture 2" descr="Большой камерный тетр в Петербург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12416" y="571480"/>
            <a:ext cx="3959583" cy="2751158"/>
          </a:xfrm>
          <a:noFill/>
          <a:ln w="76200" cmpd="tri">
            <a:solidFill>
              <a:srgbClr val="FFFF99"/>
            </a:solidFill>
          </a:ln>
        </p:spPr>
      </p:pic>
      <p:pic>
        <p:nvPicPr>
          <p:cNvPr id="348168" name="Picture 8" descr="Зимний дворец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786314" y="3786190"/>
            <a:ext cx="3924328" cy="2534462"/>
          </a:xfrm>
          <a:noFill/>
          <a:ln w="76200" cmpd="tri">
            <a:solidFill>
              <a:srgbClr val="FFFF99"/>
            </a:solidFill>
          </a:ln>
        </p:spPr>
      </p:pic>
      <p:sp>
        <p:nvSpPr>
          <p:cNvPr id="348171" name="Text Box 11"/>
          <p:cNvSpPr txBox="1">
            <a:spLocks noChangeArrowheads="1"/>
          </p:cNvSpPr>
          <p:nvPr/>
        </p:nvSpPr>
        <p:spPr bwMode="auto">
          <a:xfrm>
            <a:off x="4648200" y="457200"/>
            <a:ext cx="39624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FF99"/>
                </a:solidFill>
              </a:rPr>
              <a:t>Большой театр в Петербурге</a:t>
            </a:r>
          </a:p>
          <a:p>
            <a:pPr algn="ctr">
              <a:spcBef>
                <a:spcPct val="50000"/>
              </a:spcBef>
            </a:pPr>
            <a:endParaRPr lang="ru-RU" sz="2800" b="1">
              <a:solidFill>
                <a:srgbClr val="FFFF99"/>
              </a:solidFill>
            </a:endParaRPr>
          </a:p>
        </p:txBody>
      </p:sp>
      <p:sp>
        <p:nvSpPr>
          <p:cNvPr id="348172" name="Text Box 12"/>
          <p:cNvSpPr txBox="1">
            <a:spLocks noChangeArrowheads="1"/>
          </p:cNvSpPr>
          <p:nvPr/>
        </p:nvSpPr>
        <p:spPr bwMode="auto">
          <a:xfrm>
            <a:off x="990600" y="5562600"/>
            <a:ext cx="327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FF99"/>
                </a:solidFill>
              </a:rPr>
              <a:t>Зимний дворец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8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48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1" grpId="0"/>
      <p:bldP spid="348172" grpId="0"/>
    </p:bld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ава 7">
    <a:dk1>
      <a:srgbClr val="573F8B"/>
    </a:dk1>
    <a:lt1>
      <a:srgbClr val="FFFFFF"/>
    </a:lt1>
    <a:dk2>
      <a:srgbClr val="666699"/>
    </a:dk2>
    <a:lt2>
      <a:srgbClr val="D9D9FF"/>
    </a:lt2>
    <a:accent1>
      <a:srgbClr val="CC99FF"/>
    </a:accent1>
    <a:accent2>
      <a:srgbClr val="9933FF"/>
    </a:accent2>
    <a:accent3>
      <a:srgbClr val="B8B8CA"/>
    </a:accent3>
    <a:accent4>
      <a:srgbClr val="DADADA"/>
    </a:accent4>
    <a:accent5>
      <a:srgbClr val="E2CAFF"/>
    </a:accent5>
    <a:accent6>
      <a:srgbClr val="8A2DE7"/>
    </a:accent6>
    <a:hlink>
      <a:srgbClr val="99F3FF"/>
    </a:hlink>
    <a:folHlink>
      <a:srgbClr val="CCCCFF"/>
    </a:folHlink>
  </a:clrScheme>
</a:themeOverride>
</file>

<file path=ppt/theme/themeOverride10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11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12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13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14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15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16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17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2.xml><?xml version="1.0" encoding="utf-8"?>
<a:themeOverride xmlns:a="http://schemas.openxmlformats.org/drawingml/2006/main">
  <a:clrScheme name="Трава 7">
    <a:dk1>
      <a:srgbClr val="573F8B"/>
    </a:dk1>
    <a:lt1>
      <a:srgbClr val="FFFFFF"/>
    </a:lt1>
    <a:dk2>
      <a:srgbClr val="666699"/>
    </a:dk2>
    <a:lt2>
      <a:srgbClr val="D9D9FF"/>
    </a:lt2>
    <a:accent1>
      <a:srgbClr val="CC99FF"/>
    </a:accent1>
    <a:accent2>
      <a:srgbClr val="9933FF"/>
    </a:accent2>
    <a:accent3>
      <a:srgbClr val="B8B8CA"/>
    </a:accent3>
    <a:accent4>
      <a:srgbClr val="DADADA"/>
    </a:accent4>
    <a:accent5>
      <a:srgbClr val="E2CAFF"/>
    </a:accent5>
    <a:accent6>
      <a:srgbClr val="8A2DE7"/>
    </a:accent6>
    <a:hlink>
      <a:srgbClr val="99F3FF"/>
    </a:hlink>
    <a:folHlink>
      <a:srgbClr val="CCCCFF"/>
    </a:folHlink>
  </a:clrScheme>
</a:themeOverride>
</file>

<file path=ppt/theme/themeOverride3.xml><?xml version="1.0" encoding="utf-8"?>
<a:themeOverride xmlns:a="http://schemas.openxmlformats.org/drawingml/2006/main">
  <a:clrScheme name="Трава 7">
    <a:dk1>
      <a:srgbClr val="573F8B"/>
    </a:dk1>
    <a:lt1>
      <a:srgbClr val="FFFFFF"/>
    </a:lt1>
    <a:dk2>
      <a:srgbClr val="666699"/>
    </a:dk2>
    <a:lt2>
      <a:srgbClr val="D9D9FF"/>
    </a:lt2>
    <a:accent1>
      <a:srgbClr val="CC99FF"/>
    </a:accent1>
    <a:accent2>
      <a:srgbClr val="9933FF"/>
    </a:accent2>
    <a:accent3>
      <a:srgbClr val="B8B8CA"/>
    </a:accent3>
    <a:accent4>
      <a:srgbClr val="DADADA"/>
    </a:accent4>
    <a:accent5>
      <a:srgbClr val="E2CAFF"/>
    </a:accent5>
    <a:accent6>
      <a:srgbClr val="8A2DE7"/>
    </a:accent6>
    <a:hlink>
      <a:srgbClr val="99F3FF"/>
    </a:hlink>
    <a:folHlink>
      <a:srgbClr val="CCCCFF"/>
    </a:folHlink>
  </a:clrScheme>
</a:themeOverride>
</file>

<file path=ppt/theme/themeOverride4.xml><?xml version="1.0" encoding="utf-8"?>
<a:themeOverride xmlns:a="http://schemas.openxmlformats.org/drawingml/2006/main">
  <a:clrScheme name="Трава 6">
    <a:dk1>
      <a:srgbClr val="48486A"/>
    </a:dk1>
    <a:lt1>
      <a:srgbClr val="FFFFFF"/>
    </a:lt1>
    <a:dk2>
      <a:srgbClr val="000099"/>
    </a:dk2>
    <a:lt2>
      <a:srgbClr val="F8F8F8"/>
    </a:lt2>
    <a:accent1>
      <a:srgbClr val="6699FF"/>
    </a:accent1>
    <a:accent2>
      <a:srgbClr val="0000FF"/>
    </a:accent2>
    <a:accent3>
      <a:srgbClr val="AAAACA"/>
    </a:accent3>
    <a:accent4>
      <a:srgbClr val="DADADA"/>
    </a:accent4>
    <a:accent5>
      <a:srgbClr val="B8CAFF"/>
    </a:accent5>
    <a:accent6>
      <a:srgbClr val="0000E7"/>
    </a:accent6>
    <a:hlink>
      <a:srgbClr val="3DCCFF"/>
    </a:hlink>
    <a:folHlink>
      <a:srgbClr val="CCECFF"/>
    </a:folHlink>
  </a:clrScheme>
</a:themeOverride>
</file>

<file path=ppt/theme/themeOverride5.xml><?xml version="1.0" encoding="utf-8"?>
<a:themeOverride xmlns:a="http://schemas.openxmlformats.org/drawingml/2006/main">
  <a:clrScheme name="Трава 1">
    <a:dk1>
      <a:srgbClr val="FF9900"/>
    </a:dk1>
    <a:lt1>
      <a:srgbClr val="FFFFFF"/>
    </a:lt1>
    <a:dk2>
      <a:srgbClr val="FFCC66"/>
    </a:dk2>
    <a:lt2>
      <a:srgbClr val="CC6600"/>
    </a:lt2>
    <a:accent1>
      <a:srgbClr val="F05000"/>
    </a:accent1>
    <a:accent2>
      <a:srgbClr val="B28300"/>
    </a:accent2>
    <a:accent3>
      <a:srgbClr val="FFE2B8"/>
    </a:accent3>
    <a:accent4>
      <a:srgbClr val="DADADA"/>
    </a:accent4>
    <a:accent5>
      <a:srgbClr val="F6B3AA"/>
    </a:accent5>
    <a:accent6>
      <a:srgbClr val="A17600"/>
    </a:accent6>
    <a:hlink>
      <a:srgbClr val="99CC00"/>
    </a:hlink>
    <a:folHlink>
      <a:srgbClr val="008000"/>
    </a:folHlink>
  </a:clrScheme>
</a:themeOverride>
</file>

<file path=ppt/theme/themeOverride6.xml><?xml version="1.0" encoding="utf-8"?>
<a:themeOverride xmlns:a="http://schemas.openxmlformats.org/drawingml/2006/main">
  <a:clrScheme name="Трава 1">
    <a:dk1>
      <a:srgbClr val="FF9900"/>
    </a:dk1>
    <a:lt1>
      <a:srgbClr val="FFFFFF"/>
    </a:lt1>
    <a:dk2>
      <a:srgbClr val="FFCC66"/>
    </a:dk2>
    <a:lt2>
      <a:srgbClr val="CC6600"/>
    </a:lt2>
    <a:accent1>
      <a:srgbClr val="F05000"/>
    </a:accent1>
    <a:accent2>
      <a:srgbClr val="B28300"/>
    </a:accent2>
    <a:accent3>
      <a:srgbClr val="FFE2B8"/>
    </a:accent3>
    <a:accent4>
      <a:srgbClr val="DADADA"/>
    </a:accent4>
    <a:accent5>
      <a:srgbClr val="F6B3AA"/>
    </a:accent5>
    <a:accent6>
      <a:srgbClr val="A17600"/>
    </a:accent6>
    <a:hlink>
      <a:srgbClr val="99CC00"/>
    </a:hlink>
    <a:folHlink>
      <a:srgbClr val="008000"/>
    </a:folHlink>
  </a:clrScheme>
</a:themeOverride>
</file>

<file path=ppt/theme/themeOverride7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8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ppt/theme/themeOverride9.xml><?xml version="1.0" encoding="utf-8"?>
<a:themeOverride xmlns:a="http://schemas.openxmlformats.org/drawingml/2006/main">
  <a:clrScheme name="Трава 2">
    <a:dk1>
      <a:srgbClr val="BB5F03"/>
    </a:dk1>
    <a:lt1>
      <a:srgbClr val="FFFFFF"/>
    </a:lt1>
    <a:dk2>
      <a:srgbClr val="993300"/>
    </a:dk2>
    <a:lt2>
      <a:srgbClr val="FEEC94"/>
    </a:lt2>
    <a:accent1>
      <a:srgbClr val="FF9900"/>
    </a:accent1>
    <a:accent2>
      <a:srgbClr val="B76A03"/>
    </a:accent2>
    <a:accent3>
      <a:srgbClr val="CAADAA"/>
    </a:accent3>
    <a:accent4>
      <a:srgbClr val="DADADA"/>
    </a:accent4>
    <a:accent5>
      <a:srgbClr val="FFCAAA"/>
    </a:accent5>
    <a:accent6>
      <a:srgbClr val="A65F02"/>
    </a:accent6>
    <a:hlink>
      <a:srgbClr val="FFFF00"/>
    </a:hlink>
    <a:folHlink>
      <a:srgbClr val="FFFF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1271</Words>
  <Application>Microsoft Office PowerPoint</Application>
  <PresentationFormat>Экран (4:3)</PresentationFormat>
  <Paragraphs>134</Paragraphs>
  <Slides>31</Slides>
  <Notes>27</Notes>
  <HiddenSlides>0</HiddenSlides>
  <MMClips>6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Трава</vt:lpstr>
      <vt:lpstr>Текстура</vt:lpstr>
      <vt:lpstr>Слайд 1</vt:lpstr>
      <vt:lpstr>Воткинск </vt:lpstr>
      <vt:lpstr>Слайд 3</vt:lpstr>
      <vt:lpstr>Слайд 4</vt:lpstr>
      <vt:lpstr>Слайд 5</vt:lpstr>
      <vt:lpstr>Мама</vt:lpstr>
      <vt:lpstr>Петербург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Времена года</vt:lpstr>
      <vt:lpstr>Опера «Евгений Онегин»</vt:lpstr>
      <vt:lpstr>Слайд 20</vt:lpstr>
      <vt:lpstr>Четвертая симфония</vt:lpstr>
      <vt:lpstr>Слайд 22</vt:lpstr>
      <vt:lpstr>Слайд 23</vt:lpstr>
      <vt:lpstr>Последние годы</vt:lpstr>
      <vt:lpstr>Шестая симфония</vt:lpstr>
      <vt:lpstr>Опера «Пиковая дама»</vt:lpstr>
      <vt:lpstr>Слайд 27</vt:lpstr>
      <vt:lpstr>Балет «Щелкунчик»</vt:lpstr>
      <vt:lpstr>Основные произведения</vt:lpstr>
      <vt:lpstr>Слайд 30</vt:lpstr>
      <vt:lpstr>Слайд 31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Tata</cp:lastModifiedBy>
  <cp:revision>12</cp:revision>
  <dcterms:created xsi:type="dcterms:W3CDTF">2011-01-31T14:42:16Z</dcterms:created>
  <dcterms:modified xsi:type="dcterms:W3CDTF">2011-03-24T21:05:03Z</dcterms:modified>
</cp:coreProperties>
</file>