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66" r:id="rId13"/>
    <p:sldId id="278" r:id="rId14"/>
    <p:sldId id="269" r:id="rId15"/>
    <p:sldId id="282" r:id="rId16"/>
    <p:sldId id="270" r:id="rId17"/>
    <p:sldId id="271" r:id="rId18"/>
    <p:sldId id="272" r:id="rId19"/>
    <p:sldId id="273" r:id="rId20"/>
    <p:sldId id="275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28213-F78C-40BC-A07D-41275696C1D6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49454-6212-42CE-B2A5-C7125F83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49454-6212-42CE-B2A5-C7125F8342B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&#1057;&#1088;&#1086;&#1095;&#1085;&#1086;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2071670" y="1643050"/>
            <a:ext cx="5143536" cy="785818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571613"/>
            <a:ext cx="54292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00FF"/>
                </a:solidFill>
              </a:rPr>
              <a:t>Урок русского языка в 6 классе</a:t>
            </a:r>
          </a:p>
          <a:p>
            <a:r>
              <a:rPr lang="ru-RU" sz="2800" b="1" i="1" dirty="0" smtClean="0">
                <a:solidFill>
                  <a:srgbClr val="0000FF"/>
                </a:solidFill>
              </a:rPr>
              <a:t>по теме "Спряжение глаголов"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715008" y="5572140"/>
            <a:ext cx="3071834" cy="64294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0000FF"/>
                </a:solidFill>
              </a:rPr>
              <a:t>Учитель </a:t>
            </a:r>
            <a:r>
              <a:rPr lang="ru-RU" sz="2000" b="1" i="1" dirty="0" err="1" smtClean="0">
                <a:solidFill>
                  <a:srgbClr val="0000FF"/>
                </a:solidFill>
              </a:rPr>
              <a:t>Омельчук</a:t>
            </a:r>
            <a:r>
              <a:rPr lang="ru-RU" sz="2000" b="1" i="1" dirty="0" smtClean="0">
                <a:solidFill>
                  <a:srgbClr val="0000FF"/>
                </a:solidFill>
              </a:rPr>
              <a:t> Е.И.</a:t>
            </a:r>
            <a:r>
              <a:rPr lang="ru-RU" i="1" dirty="0" smtClean="0"/>
              <a:t>.</a:t>
            </a:r>
            <a:endParaRPr lang="ru-RU" i="1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285720" y="571480"/>
            <a:ext cx="3286148" cy="714380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0000FF"/>
                </a:solidFill>
              </a:rPr>
              <a:t>МОУ «</a:t>
            </a:r>
            <a:r>
              <a:rPr lang="ru-RU" sz="2000" b="1" i="1" dirty="0" err="1" smtClean="0">
                <a:solidFill>
                  <a:srgbClr val="0000FF"/>
                </a:solidFill>
              </a:rPr>
              <a:t>Клюквинская</a:t>
            </a:r>
            <a:r>
              <a:rPr lang="ru-RU" sz="2000" b="1" i="1" dirty="0" smtClean="0">
                <a:solidFill>
                  <a:srgbClr val="0000FF"/>
                </a:solidFill>
              </a:rPr>
              <a:t> СОШ»</a:t>
            </a:r>
            <a:r>
              <a:rPr lang="ru-RU" sz="2000" b="1" i="1" dirty="0" smtClean="0"/>
              <a:t> </a:t>
            </a:r>
            <a:r>
              <a:rPr lang="ru-RU" dirty="0" smtClean="0"/>
              <a:t>СОШ»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9"/>
            <a:ext cx="7772400" cy="107157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Личные окончания глаголов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3000396" cy="50006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Заполни таблицу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143116"/>
          <a:ext cx="7715304" cy="407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3857652"/>
              </a:tblGrid>
              <a:tr h="16853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 с</a:t>
                      </a:r>
                      <a:r>
                        <a:rPr lang="ru-RU" sz="3600" dirty="0" smtClean="0"/>
                        <a:t>пряжение</a:t>
                      </a:r>
                      <a:endParaRPr lang="ru-RU" sz="3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 </a:t>
                      </a: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ІІ с</a:t>
                      </a:r>
                      <a:r>
                        <a:rPr lang="ru-RU" sz="3600" dirty="0" smtClean="0"/>
                        <a:t>пряжение</a:t>
                      </a:r>
                      <a:endParaRPr lang="ru-RU" sz="3600" dirty="0"/>
                    </a:p>
                  </a:txBody>
                  <a:tcPr/>
                </a:tc>
              </a:tr>
              <a:tr h="238656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714379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Личные окончания глаголов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2143116"/>
          <a:ext cx="7715304" cy="4215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3857652"/>
              </a:tblGrid>
              <a:tr h="16853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 с</a:t>
                      </a:r>
                      <a:r>
                        <a:rPr lang="ru-RU" sz="3600" dirty="0" smtClean="0"/>
                        <a:t>пряжение</a:t>
                      </a:r>
                      <a:endParaRPr lang="ru-RU" sz="3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 </a:t>
                      </a: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ІІ с</a:t>
                      </a:r>
                      <a:r>
                        <a:rPr lang="ru-RU" sz="3600" dirty="0" smtClean="0"/>
                        <a:t>пряжение</a:t>
                      </a:r>
                      <a:endParaRPr lang="ru-RU" sz="3600" dirty="0"/>
                    </a:p>
                  </a:txBody>
                  <a:tcPr/>
                </a:tc>
              </a:tr>
              <a:tr h="238656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М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ШЬ, 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ТЕ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Т,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У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Т,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Ю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М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ШЬ, 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ТЕ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Т,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Т,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Я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227076"/>
          <a:ext cx="8143932" cy="620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22273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спряжение</a:t>
                      </a:r>
                    </a:p>
                    <a:p>
                      <a:endParaRPr lang="ru-RU" sz="3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ІІ спряжение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3600" dirty="0"/>
                    </a:p>
                  </a:txBody>
                  <a:tcPr/>
                </a:tc>
              </a:tr>
              <a:tr h="39163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говоришь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скажешь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идёшь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борется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видишь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решится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вернется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явится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молчим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     оставляете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227076"/>
          <a:ext cx="8143932" cy="6143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214314"/>
                <a:gridCol w="3929090"/>
              </a:tblGrid>
              <a:tr h="22273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спряжение</a:t>
                      </a:r>
                    </a:p>
                    <a:p>
                      <a:endParaRPr lang="ru-RU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ІІ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спряжение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3200" dirty="0"/>
                    </a:p>
                  </a:txBody>
                  <a:tcPr/>
                </a:tc>
              </a:tr>
              <a:tr h="391632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скажешь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идёшь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борется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вернется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оставляете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говоришь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видишь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 решится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явится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молчим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842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Прошлой осенью ходил я к дальнему озеру за окунями. Тихо и светло </a:t>
            </a:r>
            <a:r>
              <a:rPr lang="ru-RU" sz="3200" b="1" dirty="0" err="1" smtClean="0">
                <a:solidFill>
                  <a:schemeClr val="tx2"/>
                </a:solidFill>
              </a:rPr>
              <a:t>быва</a:t>
            </a:r>
            <a:r>
              <a:rPr lang="ru-RU" sz="3200" b="1" dirty="0" smtClean="0">
                <a:solidFill>
                  <a:schemeClr val="tx2"/>
                </a:solidFill>
              </a:rPr>
              <a:t> . т в лесу осенним днем. В таком лесу далеко </a:t>
            </a:r>
            <a:r>
              <a:rPr lang="ru-RU" sz="3200" b="1" dirty="0" err="1" smtClean="0">
                <a:solidFill>
                  <a:schemeClr val="tx2"/>
                </a:solidFill>
              </a:rPr>
              <a:t>слыш</a:t>
            </a:r>
            <a:r>
              <a:rPr lang="ru-RU" sz="3200" b="1" dirty="0" smtClean="0">
                <a:solidFill>
                  <a:schemeClr val="tx2"/>
                </a:solidFill>
              </a:rPr>
              <a:t> .</a:t>
            </a:r>
            <a:r>
              <a:rPr lang="ru-RU" sz="3200" b="1" dirty="0" err="1" smtClean="0">
                <a:solidFill>
                  <a:schemeClr val="tx2"/>
                </a:solidFill>
              </a:rPr>
              <a:t>тся</a:t>
            </a:r>
            <a:r>
              <a:rPr lang="ru-RU" sz="3200" b="1" dirty="0" smtClean="0">
                <a:solidFill>
                  <a:schemeClr val="tx2"/>
                </a:solidFill>
              </a:rPr>
              <a:t> каждый звук. Вот кто-то бежит под кустами. </a:t>
            </a:r>
            <a:r>
              <a:rPr lang="ru-RU" sz="3200" b="1" dirty="0" err="1" smtClean="0">
                <a:solidFill>
                  <a:schemeClr val="tx2"/>
                </a:solidFill>
              </a:rPr>
              <a:t>Присяд</a:t>
            </a:r>
            <a:r>
              <a:rPr lang="ru-RU" sz="3200" b="1" dirty="0" smtClean="0">
                <a:solidFill>
                  <a:schemeClr val="tx2"/>
                </a:solidFill>
              </a:rPr>
              <a:t> . </a:t>
            </a:r>
            <a:r>
              <a:rPr lang="ru-RU" sz="3200" b="1" dirty="0" err="1" smtClean="0">
                <a:solidFill>
                  <a:schemeClr val="tx2"/>
                </a:solidFill>
              </a:rPr>
              <a:t>шь</a:t>
            </a:r>
            <a:r>
              <a:rPr lang="ru-RU" sz="3200" b="1" dirty="0" smtClean="0">
                <a:solidFill>
                  <a:schemeClr val="tx2"/>
                </a:solidFill>
              </a:rPr>
              <a:t> на корточки и вид . </a:t>
            </a:r>
            <a:r>
              <a:rPr lang="ru-RU" sz="3200" b="1" dirty="0" err="1" smtClean="0">
                <a:solidFill>
                  <a:schemeClr val="tx2"/>
                </a:solidFill>
              </a:rPr>
              <a:t>шь</a:t>
            </a:r>
            <a:r>
              <a:rPr lang="ru-RU" sz="3200" b="1" dirty="0" smtClean="0">
                <a:solidFill>
                  <a:schemeClr val="tx2"/>
                </a:solidFill>
              </a:rPr>
              <a:t>: кат . </a:t>
            </a:r>
            <a:r>
              <a:rPr lang="ru-RU" sz="3200" b="1" dirty="0" err="1" smtClean="0">
                <a:solidFill>
                  <a:schemeClr val="tx2"/>
                </a:solidFill>
              </a:rPr>
              <a:t>тся</a:t>
            </a:r>
            <a:r>
              <a:rPr lang="ru-RU" sz="3200" b="1" dirty="0" smtClean="0">
                <a:solidFill>
                  <a:schemeClr val="tx2"/>
                </a:solidFill>
              </a:rPr>
              <a:t> возок с листьями. </a:t>
            </a:r>
          </a:p>
        </p:txBody>
      </p:sp>
      <p:sp>
        <p:nvSpPr>
          <p:cNvPr id="3" name="Прямоугольник 2">
            <a:hlinkClick r:id="rId3" action="ppaction://hlinkpres?slideindex=1&amp;slidetitle="/>
          </p:cNvPr>
          <p:cNvSpPr/>
          <p:nvPr/>
        </p:nvSpPr>
        <p:spPr>
          <a:xfrm>
            <a:off x="3214678" y="3143248"/>
            <a:ext cx="57150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ru-RU" sz="2400" b="1" i="1" dirty="0" smtClean="0">
                <a:solidFill>
                  <a:schemeClr val="tx2"/>
                </a:solidFill>
              </a:rPr>
              <a:t>Какие гласные </a:t>
            </a:r>
          </a:p>
          <a:p>
            <a:pPr algn="r"/>
            <a:r>
              <a:rPr lang="ru-RU" sz="2400" b="1" i="1" dirty="0" smtClean="0">
                <a:solidFill>
                  <a:schemeClr val="tx2"/>
                </a:solidFill>
              </a:rPr>
              <a:t>следует написать </a:t>
            </a:r>
          </a:p>
          <a:p>
            <a:pPr algn="r"/>
            <a:r>
              <a:rPr lang="ru-RU" sz="2400" b="1" i="1" dirty="0" smtClean="0">
                <a:solidFill>
                  <a:srgbClr val="FF0000"/>
                </a:solidFill>
                <a:hlinkClick r:id="rId4" action="ppaction://hlinksldjump"/>
              </a:rPr>
              <a:t>в безударных </a:t>
            </a:r>
            <a:endParaRPr lang="ru-RU" sz="2400" b="1" i="1" dirty="0" smtClean="0">
              <a:solidFill>
                <a:srgbClr val="FF0000"/>
              </a:solidFill>
            </a:endParaRPr>
          </a:p>
          <a:p>
            <a:pPr algn="r"/>
            <a:r>
              <a:rPr lang="ru-RU" sz="2400" b="1" i="1" dirty="0" smtClean="0">
                <a:solidFill>
                  <a:schemeClr val="tx2"/>
                </a:solidFill>
              </a:rPr>
              <a:t>окончаниях глаголов?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3714753"/>
            <a:ext cx="4143404" cy="2989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714753"/>
            <a:ext cx="4143404" cy="2989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500034" y="357166"/>
            <a:ext cx="842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Прошлой осенью ходил я к дальнему озеру за окунями. Тихо и светло быва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>
                <a:solidFill>
                  <a:schemeClr val="tx2"/>
                </a:solidFill>
              </a:rPr>
              <a:t>т в лесу осенним днем. В таком лесу далеко слыш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>
                <a:solidFill>
                  <a:schemeClr val="tx2"/>
                </a:solidFill>
              </a:rPr>
              <a:t>тся каждый звук. Вот кто-то бежит под кустами. Присяд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b="1" dirty="0" smtClean="0">
                <a:solidFill>
                  <a:schemeClr val="tx2"/>
                </a:solidFill>
              </a:rPr>
              <a:t>шь на корточки и вид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>
                <a:solidFill>
                  <a:schemeClr val="tx2"/>
                </a:solidFill>
              </a:rPr>
              <a:t>шь: кат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>
                <a:solidFill>
                  <a:schemeClr val="tx2"/>
                </a:solidFill>
              </a:rPr>
              <a:t>тся возок с листьями. 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6429388" y="5500702"/>
            <a:ext cx="1928826" cy="42862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  <a:hlinkClick r:id="rId3" action="ppaction://hlinksldjump"/>
              </a:rPr>
              <a:t>теория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500826" y="6143644"/>
            <a:ext cx="1857388" cy="42862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  <a:hlinkClick r:id="rId4" action="ppaction://hlinksldjump"/>
              </a:rPr>
              <a:t>упражнение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500042"/>
            <a:ext cx="80010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Если окончание глагола </a:t>
            </a:r>
            <a:r>
              <a:rPr lang="ru-RU" sz="3200" b="1" i="1" dirty="0" smtClean="0">
                <a:solidFill>
                  <a:srgbClr val="FF0000"/>
                </a:solidFill>
              </a:rPr>
              <a:t>безударное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, спряжение определяется </a:t>
            </a:r>
            <a:r>
              <a:rPr lang="ru-RU" sz="3200" b="1" i="1" dirty="0" smtClean="0">
                <a:solidFill>
                  <a:srgbClr val="FF0000"/>
                </a:solidFill>
              </a:rPr>
              <a:t>по инфинитиву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Ко </a:t>
            </a:r>
            <a:r>
              <a:rPr lang="en-GB" sz="3200" b="1" i="1" dirty="0" smtClean="0">
                <a:solidFill>
                  <a:srgbClr val="FF0000"/>
                </a:solidFill>
              </a:rPr>
              <a:t>II </a:t>
            </a:r>
            <a:r>
              <a:rPr lang="ru-RU" sz="3200" b="1" i="1" dirty="0" smtClean="0">
                <a:solidFill>
                  <a:srgbClr val="FF0000"/>
                </a:solidFill>
              </a:rPr>
              <a:t>спряжению относятся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3" y="2071678"/>
          <a:ext cx="7929618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643206"/>
                <a:gridCol w="2643206"/>
              </a:tblGrid>
              <a:tr h="78059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Все глаголы </a:t>
                      </a:r>
                    </a:p>
                    <a:p>
                      <a:r>
                        <a:rPr lang="ru-RU" sz="2400" dirty="0" smtClean="0"/>
                        <a:t>на -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smtClean="0"/>
                        <a:t>ТЬ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Четыре глагола </a:t>
                      </a:r>
                    </a:p>
                    <a:p>
                      <a:r>
                        <a:rPr lang="ru-RU" sz="2400" dirty="0" smtClean="0"/>
                        <a:t>на -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400" dirty="0" smtClean="0"/>
                        <a:t>ТЬ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Семь глаголов </a:t>
                      </a:r>
                    </a:p>
                    <a:p>
                      <a:r>
                        <a:rPr lang="ru-RU" sz="2400" dirty="0" smtClean="0"/>
                        <a:t>на -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ТЬ</a:t>
                      </a:r>
                      <a:endParaRPr lang="ru-RU" sz="2400" dirty="0"/>
                    </a:p>
                  </a:txBody>
                  <a:tcPr/>
                </a:tc>
              </a:tr>
              <a:tr h="2677502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клеить, строить 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(кроме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брить и стелить</a:t>
                      </a:r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)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гнать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дышать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держать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слышать</a:t>
                      </a:r>
                      <a:endParaRPr lang="ru-RU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видеть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терпеть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ненавидеть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вертеть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обидеть зависеть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смотреть</a:t>
                      </a:r>
                      <a:endParaRPr lang="ru-RU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Алгоритм рассуждения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928802"/>
            <a:ext cx="79296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</a:rPr>
              <a:t>Он </a:t>
            </a:r>
            <a:r>
              <a:rPr lang="ru-RU" sz="3200" dirty="0" err="1" smtClean="0">
                <a:solidFill>
                  <a:schemeClr val="tx2"/>
                </a:solidFill>
              </a:rPr>
              <a:t>дума?т</a:t>
            </a:r>
            <a:r>
              <a:rPr lang="ru-RU" sz="3200" dirty="0" smtClean="0">
                <a:solidFill>
                  <a:schemeClr val="tx2"/>
                </a:solidFill>
              </a:rPr>
              <a:t> (что делает?)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Что делать? – дум</a:t>
            </a:r>
            <a:r>
              <a:rPr lang="ru-RU" sz="3200" dirty="0" smtClean="0">
                <a:solidFill>
                  <a:srgbClr val="FF0000"/>
                </a:solidFill>
              </a:rPr>
              <a:t>а</a:t>
            </a:r>
            <a:r>
              <a:rPr lang="ru-RU" sz="3200" dirty="0" smtClean="0">
                <a:solidFill>
                  <a:schemeClr val="tx2"/>
                </a:solidFill>
              </a:rPr>
              <a:t>ть. Глагол на –</a:t>
            </a:r>
            <a:r>
              <a:rPr lang="ru-RU" sz="3200" dirty="0" smtClean="0">
                <a:solidFill>
                  <a:srgbClr val="FF0000"/>
                </a:solidFill>
              </a:rPr>
              <a:t>А</a:t>
            </a:r>
            <a:r>
              <a:rPr lang="ru-RU" sz="3200" dirty="0" smtClean="0">
                <a:solidFill>
                  <a:schemeClr val="tx2"/>
                </a:solidFill>
              </a:rPr>
              <a:t>ТЬ,</a:t>
            </a:r>
          </a:p>
          <a:p>
            <a:r>
              <a:rPr lang="ru-RU" sz="3200" b="1" dirty="0" smtClean="0">
                <a:solidFill>
                  <a:schemeClr val="tx2"/>
                </a:solidFill>
              </a:rPr>
              <a:t>не является исключением</a:t>
            </a:r>
            <a:r>
              <a:rPr lang="ru-RU" sz="3200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Значит, относится к </a:t>
            </a:r>
            <a:r>
              <a:rPr lang="en-GB" sz="3200" dirty="0" smtClean="0">
                <a:solidFill>
                  <a:schemeClr val="tx2"/>
                </a:solidFill>
              </a:rPr>
              <a:t>I </a:t>
            </a:r>
            <a:r>
              <a:rPr lang="ru-RU" sz="3200" dirty="0" smtClean="0">
                <a:solidFill>
                  <a:schemeClr val="tx2"/>
                </a:solidFill>
              </a:rPr>
              <a:t>спряжению.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В окончании следует писать гласную </a:t>
            </a:r>
            <a:r>
              <a:rPr lang="ru-RU" sz="3200" dirty="0" smtClean="0">
                <a:solidFill>
                  <a:srgbClr val="FF0000"/>
                </a:solidFill>
              </a:rPr>
              <a:t>Е</a:t>
            </a:r>
            <a:r>
              <a:rPr lang="ru-RU" sz="3200" dirty="0" smtClean="0">
                <a:solidFill>
                  <a:schemeClr val="tx2"/>
                </a:solidFill>
              </a:rPr>
              <a:t>. 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Он дума</a:t>
            </a:r>
            <a:r>
              <a:rPr lang="ru-RU" sz="3200" dirty="0" smtClean="0">
                <a:solidFill>
                  <a:srgbClr val="FF0000"/>
                </a:solidFill>
              </a:rPr>
              <a:t>е</a:t>
            </a:r>
            <a:r>
              <a:rPr lang="ru-RU" sz="3200" dirty="0" smtClean="0">
                <a:solidFill>
                  <a:schemeClr val="tx2"/>
                </a:solidFill>
              </a:rPr>
              <a:t>т.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трелка влево 5">
            <a:hlinkClick r:id="rId2" action="ppaction://hlinksldjump"/>
          </p:cNvPr>
          <p:cNvSpPr/>
          <p:nvPr/>
        </p:nvSpPr>
        <p:spPr>
          <a:xfrm>
            <a:off x="6357950" y="5500702"/>
            <a:ext cx="2143140" cy="500066"/>
          </a:xfrm>
          <a:prstGeom prst="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Е или И?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>
                <a:solidFill>
                  <a:schemeClr val="tx2"/>
                </a:solidFill>
              </a:rPr>
              <a:t>вар.т</a:t>
            </a:r>
            <a:r>
              <a:rPr lang="ru-RU" b="1" dirty="0" smtClean="0">
                <a:solidFill>
                  <a:schemeClr val="tx2"/>
                </a:solidFill>
              </a:rPr>
              <a:t>			</a:t>
            </a:r>
            <a:r>
              <a:rPr lang="ru-RU" b="1" dirty="0" err="1" smtClean="0">
                <a:solidFill>
                  <a:schemeClr val="tx2"/>
                </a:solidFill>
              </a:rPr>
              <a:t>ве.т</a:t>
            </a:r>
            <a:endParaRPr lang="ru-RU" b="1" dirty="0" smtClean="0">
              <a:solidFill>
                <a:schemeClr val="tx2"/>
              </a:solidFill>
            </a:endParaRPr>
          </a:p>
          <a:p>
            <a:r>
              <a:rPr lang="ru-RU" b="1" dirty="0" err="1" smtClean="0">
                <a:solidFill>
                  <a:schemeClr val="tx2"/>
                </a:solidFill>
              </a:rPr>
              <a:t>показыва.т</a:t>
            </a:r>
            <a:r>
              <a:rPr lang="ru-RU" b="1" dirty="0" smtClean="0">
                <a:solidFill>
                  <a:schemeClr val="tx2"/>
                </a:solidFill>
              </a:rPr>
              <a:t>	     </a:t>
            </a:r>
            <a:r>
              <a:rPr lang="en-GB" b="1" dirty="0" smtClean="0">
                <a:solidFill>
                  <a:schemeClr val="tx2"/>
                </a:solidFill>
              </a:rPr>
              <a:t>     </a:t>
            </a:r>
            <a:r>
              <a:rPr lang="ru-RU" b="1" dirty="0" err="1" smtClean="0">
                <a:solidFill>
                  <a:schemeClr val="tx2"/>
                </a:solidFill>
              </a:rPr>
              <a:t>хвал.т</a:t>
            </a:r>
            <a:endParaRPr lang="ru-RU" b="1" dirty="0" smtClean="0">
              <a:solidFill>
                <a:schemeClr val="tx2"/>
              </a:solidFill>
            </a:endParaRPr>
          </a:p>
          <a:p>
            <a:r>
              <a:rPr lang="ru-RU" b="1" dirty="0" err="1" smtClean="0">
                <a:solidFill>
                  <a:schemeClr val="tx2"/>
                </a:solidFill>
              </a:rPr>
              <a:t>стел.т</a:t>
            </a:r>
            <a:r>
              <a:rPr lang="ru-RU" b="1" dirty="0" smtClean="0">
                <a:solidFill>
                  <a:schemeClr val="tx2"/>
                </a:solidFill>
              </a:rPr>
              <a:t>			</a:t>
            </a:r>
            <a:r>
              <a:rPr lang="ru-RU" b="1" dirty="0" err="1" smtClean="0">
                <a:solidFill>
                  <a:schemeClr val="tx2"/>
                </a:solidFill>
              </a:rPr>
              <a:t>круж.т</a:t>
            </a:r>
            <a:endParaRPr lang="ru-RU" b="1" dirty="0" smtClean="0">
              <a:solidFill>
                <a:schemeClr val="tx2"/>
              </a:solidFill>
            </a:endParaRPr>
          </a:p>
          <a:p>
            <a:r>
              <a:rPr lang="ru-RU" b="1" dirty="0" err="1" smtClean="0">
                <a:solidFill>
                  <a:schemeClr val="tx2"/>
                </a:solidFill>
              </a:rPr>
              <a:t>бор.тся</a:t>
            </a:r>
            <a:r>
              <a:rPr lang="ru-RU" b="1" dirty="0" smtClean="0">
                <a:solidFill>
                  <a:schemeClr val="tx2"/>
                </a:solidFill>
              </a:rPr>
              <a:t>			</a:t>
            </a:r>
            <a:r>
              <a:rPr lang="ru-RU" b="1" dirty="0" err="1" smtClean="0">
                <a:solidFill>
                  <a:schemeClr val="tx2"/>
                </a:solidFill>
              </a:rPr>
              <a:t>крас.т</a:t>
            </a:r>
            <a:endParaRPr lang="ru-RU" b="1" dirty="0" smtClean="0">
              <a:solidFill>
                <a:schemeClr val="tx2"/>
              </a:solidFill>
            </a:endParaRPr>
          </a:p>
          <a:p>
            <a:r>
              <a:rPr lang="ru-RU" b="1" dirty="0" err="1" smtClean="0">
                <a:solidFill>
                  <a:schemeClr val="tx2"/>
                </a:solidFill>
              </a:rPr>
              <a:t>плач.т</a:t>
            </a:r>
            <a:r>
              <a:rPr lang="ru-RU" b="1" dirty="0" smtClean="0">
                <a:solidFill>
                  <a:schemeClr val="tx2"/>
                </a:solidFill>
              </a:rPr>
              <a:t>			руб.т		</a:t>
            </a:r>
          </a:p>
          <a:p>
            <a:r>
              <a:rPr lang="ru-RU" b="1" dirty="0" err="1" smtClean="0">
                <a:solidFill>
                  <a:schemeClr val="tx2"/>
                </a:solidFill>
              </a:rPr>
              <a:t>терп.т</a:t>
            </a:r>
            <a:r>
              <a:rPr lang="ru-RU" b="1" dirty="0" smtClean="0">
                <a:solidFill>
                  <a:schemeClr val="tx2"/>
                </a:solidFill>
              </a:rPr>
              <a:t>			</a:t>
            </a:r>
            <a:r>
              <a:rPr lang="ru-RU" b="1" dirty="0" err="1" smtClean="0">
                <a:solidFill>
                  <a:schemeClr val="tx2"/>
                </a:solidFill>
              </a:rPr>
              <a:t>верт.т</a:t>
            </a:r>
            <a:r>
              <a:rPr lang="ru-RU" b="1" dirty="0" smtClean="0">
                <a:solidFill>
                  <a:schemeClr val="tx2"/>
                </a:solidFill>
              </a:rPr>
              <a:t>	</a:t>
            </a:r>
          </a:p>
          <a:p>
            <a:r>
              <a:rPr lang="ru-RU" b="1" dirty="0" err="1" smtClean="0">
                <a:solidFill>
                  <a:schemeClr val="tx2"/>
                </a:solidFill>
              </a:rPr>
              <a:t>се.т</a:t>
            </a:r>
            <a:r>
              <a:rPr lang="ru-RU" b="1" dirty="0" smtClean="0">
                <a:solidFill>
                  <a:schemeClr val="tx2"/>
                </a:solidFill>
              </a:rPr>
              <a:t>		</a:t>
            </a:r>
            <a:r>
              <a:rPr lang="en-GB" b="1" dirty="0" smtClean="0">
                <a:solidFill>
                  <a:schemeClr val="tx2"/>
                </a:solidFill>
              </a:rPr>
              <a:t>          </a:t>
            </a:r>
            <a:r>
              <a:rPr lang="ru-RU" b="1" dirty="0" err="1" smtClean="0">
                <a:solidFill>
                  <a:schemeClr val="tx2"/>
                </a:solidFill>
              </a:rPr>
              <a:t>гон.т</a:t>
            </a:r>
            <a:endParaRPr lang="ru-RU" b="1" dirty="0" smtClean="0">
              <a:solidFill>
                <a:schemeClr val="tx2"/>
              </a:solidFill>
            </a:endParaRPr>
          </a:p>
          <a:p>
            <a:r>
              <a:rPr lang="ru-RU" b="1" dirty="0" err="1" smtClean="0">
                <a:solidFill>
                  <a:schemeClr val="tx2"/>
                </a:solidFill>
              </a:rPr>
              <a:t>обид.т</a:t>
            </a:r>
            <a:r>
              <a:rPr lang="ru-RU" b="1" dirty="0" smtClean="0">
                <a:solidFill>
                  <a:schemeClr val="tx2"/>
                </a:solidFill>
              </a:rPr>
              <a:t>			</a:t>
            </a:r>
            <a:r>
              <a:rPr lang="ru-RU" b="1" dirty="0" err="1" smtClean="0">
                <a:solidFill>
                  <a:schemeClr val="tx2"/>
                </a:solidFill>
              </a:rPr>
              <a:t>та.т</a:t>
            </a:r>
            <a:endParaRPr lang="ru-RU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вар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			ве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показыва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	          хвал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стел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			круж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бор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тся			крас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плач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			руб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	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терп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         	          верт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се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		          гон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обид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chemeClr val="tx2"/>
                </a:solidFill>
              </a:rPr>
              <a:t>т			та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chemeClr val="tx2"/>
                </a:solidFill>
              </a:rPr>
              <a:t>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357166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00FF"/>
                </a:solidFill>
              </a:rPr>
              <a:t>Закончи высказывания о глаголе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500174"/>
            <a:ext cx="75612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Общее грамматическое значение глагола – 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Постоянные морфологические признаки –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Непостоянные морфологические признаки  -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Синтаксическая роль – 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Тест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b="1" i="1" dirty="0" smtClean="0">
                <a:solidFill>
                  <a:schemeClr val="tx2"/>
                </a:solidFill>
              </a:rPr>
              <a:t>В каком ряду на месте пропусков во всех глаголах ед. числа пишется буква Е?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2"/>
                </a:solidFill>
              </a:rPr>
              <a:t>1)</a:t>
            </a:r>
            <a:r>
              <a:rPr lang="ru-RU" b="1" dirty="0" err="1" smtClean="0">
                <a:solidFill>
                  <a:schemeClr val="tx2"/>
                </a:solidFill>
              </a:rPr>
              <a:t>смотр.т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мечта.т</a:t>
            </a:r>
            <a:endParaRPr lang="ru-RU" b="1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2"/>
                </a:solidFill>
              </a:rPr>
              <a:t>2)</a:t>
            </a:r>
            <a:r>
              <a:rPr lang="ru-RU" b="1" dirty="0" err="1" smtClean="0">
                <a:solidFill>
                  <a:schemeClr val="tx2"/>
                </a:solidFill>
              </a:rPr>
              <a:t>пиш.т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отталкива.т</a:t>
            </a:r>
            <a:endParaRPr lang="ru-RU" b="1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2"/>
                </a:solidFill>
              </a:rPr>
              <a:t>3)</a:t>
            </a:r>
            <a:r>
              <a:rPr lang="ru-RU" b="1" dirty="0" err="1" smtClean="0">
                <a:solidFill>
                  <a:schemeClr val="tx2"/>
                </a:solidFill>
              </a:rPr>
              <a:t>ненавид.т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озаря.т</a:t>
            </a:r>
            <a:endParaRPr lang="ru-RU" b="1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2"/>
                </a:solidFill>
              </a:rPr>
              <a:t>4)</a:t>
            </a:r>
            <a:r>
              <a:rPr lang="ru-RU" b="1" dirty="0" err="1" smtClean="0">
                <a:solidFill>
                  <a:schemeClr val="tx2"/>
                </a:solidFill>
              </a:rPr>
              <a:t>напомина.т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держ.т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143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785794"/>
            <a:ext cx="8501122" cy="4853006"/>
          </a:xfrm>
        </p:spPr>
        <p:txBody>
          <a:bodyPr/>
          <a:lstStyle/>
          <a:p>
            <a:pPr marL="514350" indent="-514350" algn="l"/>
            <a:r>
              <a:rPr lang="ru-RU" b="1" i="1" dirty="0" smtClean="0">
                <a:solidFill>
                  <a:schemeClr val="tx2"/>
                </a:solidFill>
              </a:rPr>
              <a:t>2. В каком ряду на месте пропусков во всех глаголах мн.числа пишется буква Я?</a:t>
            </a:r>
          </a:p>
          <a:p>
            <a:pPr marL="514350" indent="-514350" algn="l"/>
            <a:r>
              <a:rPr lang="ru-RU" b="1" dirty="0" smtClean="0">
                <a:solidFill>
                  <a:schemeClr val="tx2"/>
                </a:solidFill>
              </a:rPr>
              <a:t>1)</a:t>
            </a:r>
            <a:r>
              <a:rPr lang="ru-RU" b="1" dirty="0" err="1" smtClean="0">
                <a:solidFill>
                  <a:schemeClr val="tx2"/>
                </a:solidFill>
              </a:rPr>
              <a:t>красне.т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кле.т</a:t>
            </a:r>
            <a:endParaRPr lang="ru-RU" b="1" dirty="0" smtClean="0">
              <a:solidFill>
                <a:schemeClr val="tx2"/>
              </a:solidFill>
            </a:endParaRPr>
          </a:p>
          <a:p>
            <a:pPr marL="514350" indent="-514350" algn="l"/>
            <a:r>
              <a:rPr lang="ru-RU" b="1" dirty="0" smtClean="0">
                <a:solidFill>
                  <a:schemeClr val="tx2"/>
                </a:solidFill>
              </a:rPr>
              <a:t>2)</a:t>
            </a:r>
            <a:r>
              <a:rPr lang="ru-RU" b="1" dirty="0" err="1" smtClean="0">
                <a:solidFill>
                  <a:schemeClr val="tx2"/>
                </a:solidFill>
              </a:rPr>
              <a:t>мо.т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ненавид.т</a:t>
            </a:r>
            <a:endParaRPr lang="ru-RU" b="1" dirty="0" smtClean="0">
              <a:solidFill>
                <a:schemeClr val="tx2"/>
              </a:solidFill>
            </a:endParaRPr>
          </a:p>
          <a:p>
            <a:pPr marL="514350" indent="-514350" algn="l"/>
            <a:r>
              <a:rPr lang="ru-RU" b="1" dirty="0" smtClean="0">
                <a:solidFill>
                  <a:schemeClr val="tx2"/>
                </a:solidFill>
              </a:rPr>
              <a:t>3)</a:t>
            </a:r>
            <a:r>
              <a:rPr lang="ru-RU" b="1" dirty="0" err="1" smtClean="0">
                <a:solidFill>
                  <a:schemeClr val="tx2"/>
                </a:solidFill>
              </a:rPr>
              <a:t>нос.т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верт.т</a:t>
            </a:r>
            <a:endParaRPr lang="ru-RU" b="1" dirty="0" smtClean="0">
              <a:solidFill>
                <a:schemeClr val="tx2"/>
              </a:solidFill>
            </a:endParaRPr>
          </a:p>
          <a:p>
            <a:pPr marL="514350" indent="-514350" algn="l"/>
            <a:r>
              <a:rPr lang="ru-RU" b="1" dirty="0" smtClean="0">
                <a:solidFill>
                  <a:schemeClr val="tx2"/>
                </a:solidFill>
              </a:rPr>
              <a:t>4)</a:t>
            </a:r>
            <a:r>
              <a:rPr lang="ru-RU" b="1" dirty="0" err="1" smtClean="0">
                <a:solidFill>
                  <a:schemeClr val="tx2"/>
                </a:solidFill>
              </a:rPr>
              <a:t>кол.т</a:t>
            </a:r>
            <a:r>
              <a:rPr lang="ru-RU" b="1" dirty="0" smtClean="0">
                <a:solidFill>
                  <a:schemeClr val="tx2"/>
                </a:solidFill>
              </a:rPr>
              <a:t>, </a:t>
            </a:r>
            <a:r>
              <a:rPr lang="ru-RU" b="1" dirty="0" err="1" smtClean="0">
                <a:solidFill>
                  <a:schemeClr val="tx2"/>
                </a:solidFill>
              </a:rPr>
              <a:t>стро.т</a:t>
            </a:r>
            <a:endParaRPr lang="ru-RU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35718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358246" cy="4924444"/>
          </a:xfrm>
        </p:spPr>
        <p:txBody>
          <a:bodyPr/>
          <a:lstStyle/>
          <a:p>
            <a:pPr algn="l"/>
            <a:r>
              <a:rPr lang="ru-RU" b="1" i="1" dirty="0" smtClean="0">
                <a:solidFill>
                  <a:schemeClr val="tx2"/>
                </a:solidFill>
              </a:rPr>
              <a:t>3. В каком ряду все глаголы относятся ко </a:t>
            </a:r>
            <a:r>
              <a:rPr lang="en-GB" b="1" i="1" dirty="0" smtClean="0">
                <a:solidFill>
                  <a:schemeClr val="tx2"/>
                </a:solidFill>
              </a:rPr>
              <a:t>II </a:t>
            </a:r>
            <a:r>
              <a:rPr lang="ru-RU" b="1" i="1" dirty="0" smtClean="0">
                <a:solidFill>
                  <a:schemeClr val="tx2"/>
                </a:solidFill>
              </a:rPr>
              <a:t>спряжению</a:t>
            </a:r>
          </a:p>
          <a:p>
            <a:pPr algn="l"/>
            <a:r>
              <a:rPr lang="ru-RU" b="1" dirty="0" smtClean="0">
                <a:solidFill>
                  <a:schemeClr val="tx2"/>
                </a:solidFill>
              </a:rPr>
              <a:t>1)решает, строит, смотрит</a:t>
            </a:r>
          </a:p>
          <a:p>
            <a:pPr algn="l"/>
            <a:r>
              <a:rPr lang="ru-RU" b="1" dirty="0" smtClean="0">
                <a:solidFill>
                  <a:schemeClr val="tx2"/>
                </a:solidFill>
              </a:rPr>
              <a:t>2)терпит, играет, выпускает</a:t>
            </a:r>
          </a:p>
          <a:p>
            <a:pPr algn="l"/>
            <a:r>
              <a:rPr lang="ru-RU" b="1" dirty="0" smtClean="0">
                <a:solidFill>
                  <a:schemeClr val="tx2"/>
                </a:solidFill>
              </a:rPr>
              <a:t>3)возит, носит, отскочит</a:t>
            </a:r>
          </a:p>
          <a:p>
            <a:pPr algn="l"/>
            <a:r>
              <a:rPr lang="ru-RU" b="1" dirty="0" smtClean="0">
                <a:solidFill>
                  <a:schemeClr val="tx2"/>
                </a:solidFill>
              </a:rPr>
              <a:t>4)колется, сигналит, машет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8429684" cy="10001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>
                <a:solidFill>
                  <a:schemeClr val="tx2"/>
                </a:solidFill>
              </a:rPr>
              <a:t/>
            </a:r>
            <a:br>
              <a:rPr lang="ru-RU" b="1" i="1" dirty="0" smtClean="0">
                <a:solidFill>
                  <a:schemeClr val="tx2"/>
                </a:solidFill>
              </a:rPr>
            </a:br>
            <a:r>
              <a:rPr lang="ru-RU" b="1" i="1" dirty="0" smtClean="0">
                <a:solidFill>
                  <a:schemeClr val="tx2"/>
                </a:solidFill>
              </a:rPr>
              <a:t/>
            </a:r>
            <a:br>
              <a:rPr lang="ru-RU" b="1" i="1" dirty="0" smtClean="0">
                <a:solidFill>
                  <a:schemeClr val="tx2"/>
                </a:solidFill>
              </a:rPr>
            </a:br>
            <a:r>
              <a:rPr lang="ru-RU" b="1" i="1" dirty="0" smtClean="0">
                <a:solidFill>
                  <a:schemeClr val="tx2"/>
                </a:solidFill>
              </a:rPr>
              <a:t/>
            </a:r>
            <a:br>
              <a:rPr lang="ru-RU" b="1" i="1" dirty="0" smtClean="0">
                <a:solidFill>
                  <a:schemeClr val="tx2"/>
                </a:solidFill>
              </a:rPr>
            </a:br>
            <a:r>
              <a:rPr lang="ru-RU" b="1" i="1" dirty="0" smtClean="0">
                <a:solidFill>
                  <a:schemeClr val="tx2"/>
                </a:solidFill>
              </a:rPr>
              <a:t/>
            </a:r>
            <a:br>
              <a:rPr lang="ru-RU" b="1" i="1" dirty="0" smtClean="0">
                <a:solidFill>
                  <a:schemeClr val="tx2"/>
                </a:solidFill>
              </a:rPr>
            </a:br>
            <a:r>
              <a:rPr lang="ru-RU" b="1" i="1" dirty="0" smtClean="0">
                <a:solidFill>
                  <a:schemeClr val="tx2"/>
                </a:solidFill>
              </a:rPr>
              <a:t/>
            </a:r>
            <a:br>
              <a:rPr lang="ru-RU" b="1" i="1" dirty="0" smtClean="0">
                <a:solidFill>
                  <a:schemeClr val="tx2"/>
                </a:solidFill>
              </a:rPr>
            </a:br>
            <a:r>
              <a:rPr lang="ru-RU" sz="3600" b="1" i="1" dirty="0" smtClean="0">
                <a:solidFill>
                  <a:schemeClr val="tx2"/>
                </a:solidFill>
              </a:rPr>
              <a:t>4. В каком ряду все глаголы относятся ко </a:t>
            </a:r>
            <a:r>
              <a:rPr lang="en-GB" sz="3600" b="1" i="1" dirty="0" smtClean="0">
                <a:solidFill>
                  <a:schemeClr val="tx2"/>
                </a:solidFill>
              </a:rPr>
              <a:t>II </a:t>
            </a:r>
            <a:r>
              <a:rPr lang="ru-RU" sz="3600" b="1" i="1" dirty="0" smtClean="0">
                <a:solidFill>
                  <a:schemeClr val="tx2"/>
                </a:solidFill>
              </a:rPr>
              <a:t>спряжению</a:t>
            </a:r>
            <a:br>
              <a:rPr lang="ru-RU" sz="3600" b="1" i="1" dirty="0" smtClean="0">
                <a:solidFill>
                  <a:schemeClr val="tx2"/>
                </a:solidFill>
              </a:rPr>
            </a:br>
            <a:r>
              <a:rPr lang="ru-RU" sz="3600" b="1" dirty="0" smtClean="0">
                <a:solidFill>
                  <a:schemeClr val="tx2"/>
                </a:solidFill>
              </a:rPr>
              <a:t>1)ходить, думать, брать</a:t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ru-RU" sz="3600" b="1" dirty="0" smtClean="0">
                <a:solidFill>
                  <a:schemeClr val="tx2"/>
                </a:solidFill>
              </a:rPr>
              <a:t>2)списать, тащить, заботиться</a:t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ru-RU" sz="3600" b="1" dirty="0" smtClean="0">
                <a:solidFill>
                  <a:schemeClr val="tx2"/>
                </a:solidFill>
              </a:rPr>
              <a:t>3)волноваться, идти, беречь</a:t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ru-RU" sz="3600" b="1" dirty="0" smtClean="0">
                <a:solidFill>
                  <a:schemeClr val="tx2"/>
                </a:solidFill>
              </a:rPr>
              <a:t>4)дышать, гнать, любить</a:t>
            </a: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714884"/>
            <a:ext cx="8358246" cy="1071570"/>
          </a:xfrm>
        </p:spPr>
        <p:txBody>
          <a:bodyPr>
            <a:normAutofit/>
          </a:bodyPr>
          <a:lstStyle/>
          <a:p>
            <a:pPr algn="l"/>
            <a:endParaRPr lang="ru-RU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4929198"/>
          <a:ext cx="60960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4</a:t>
                      </a:r>
                      <a:endParaRPr lang="ru-RU" sz="3200" b="1" dirty="0"/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2)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3)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3)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4)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714348" y="4929198"/>
            <a:ext cx="5643602" cy="714380"/>
          </a:xfrm>
          <a:prstGeom prst="flowChartAlternateProcess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714348" y="3357562"/>
            <a:ext cx="7000924" cy="1071570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48" y="2143116"/>
            <a:ext cx="6929486" cy="8572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714348" y="928670"/>
            <a:ext cx="5857916" cy="785818"/>
          </a:xfrm>
          <a:prstGeom prst="flowChartAlternate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42910" y="785794"/>
            <a:ext cx="7715304" cy="5693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Общее грамматическое значение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глагола – </a:t>
            </a:r>
            <a:r>
              <a:rPr lang="ru-RU" sz="2800" b="1" dirty="0" smtClean="0">
                <a:solidFill>
                  <a:srgbClr val="FF0000"/>
                </a:solidFill>
              </a:rPr>
              <a:t>действие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Постоянные морфологические признаки – </a:t>
            </a:r>
            <a:r>
              <a:rPr lang="ru-RU" sz="2800" b="1" dirty="0" smtClean="0">
                <a:solidFill>
                  <a:srgbClr val="FF0000"/>
                </a:solidFill>
              </a:rPr>
              <a:t>возвратность, вид, спряжение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Непостоянные морфологические признаки  -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наклонение, время, лицо, число, род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Синтаксическая роль – </a:t>
            </a:r>
            <a:r>
              <a:rPr lang="ru-RU" sz="2800" b="1" dirty="0" smtClean="0">
                <a:solidFill>
                  <a:srgbClr val="FF0000"/>
                </a:solidFill>
              </a:rPr>
              <a:t>сказуемое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14290"/>
            <a:ext cx="8001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Проверим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571480"/>
            <a:ext cx="74295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ВОЗВРАТНЫЕ глаголы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имеют суффикс </a:t>
            </a:r>
            <a:r>
              <a:rPr lang="ru-RU" sz="3200" b="1" dirty="0" smtClean="0">
                <a:solidFill>
                  <a:srgbClr val="FF0000"/>
                </a:solidFill>
              </a:rPr>
              <a:t>-СЯ (-СЬ):</a:t>
            </a:r>
          </a:p>
          <a:p>
            <a:pPr algn="ctr"/>
            <a:r>
              <a:rPr lang="ru-RU" sz="3200" b="1" i="1" dirty="0" smtClean="0">
                <a:solidFill>
                  <a:schemeClr val="tx2"/>
                </a:solidFill>
              </a:rPr>
              <a:t>смеётся, смеюсь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285992"/>
            <a:ext cx="750099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</a:rPr>
              <a:t>Добавочные значения возвратных глаголов: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1)возвратное </a:t>
            </a:r>
            <a:r>
              <a:rPr lang="ru-RU" sz="3200" dirty="0" err="1" smtClean="0">
                <a:solidFill>
                  <a:schemeClr val="tx2"/>
                </a:solidFill>
              </a:rPr>
              <a:t>значение:</a:t>
            </a:r>
            <a:r>
              <a:rPr lang="ru-RU" sz="3200" i="1" dirty="0" err="1" smtClean="0">
                <a:solidFill>
                  <a:schemeClr val="tx2"/>
                </a:solidFill>
              </a:rPr>
              <a:t>умыться</a:t>
            </a:r>
            <a:r>
              <a:rPr lang="ru-RU" sz="3200" i="1" dirty="0" smtClean="0">
                <a:solidFill>
                  <a:schemeClr val="tx2"/>
                </a:solidFill>
              </a:rPr>
              <a:t> (мыть себя)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2)взаимное </a:t>
            </a:r>
            <a:r>
              <a:rPr lang="ru-RU" sz="3200" dirty="0" err="1" smtClean="0">
                <a:solidFill>
                  <a:schemeClr val="tx2"/>
                </a:solidFill>
              </a:rPr>
              <a:t>значение:</a:t>
            </a:r>
            <a:r>
              <a:rPr lang="ru-RU" sz="3200" i="1" dirty="0" err="1" smtClean="0">
                <a:solidFill>
                  <a:schemeClr val="tx2"/>
                </a:solidFill>
              </a:rPr>
              <a:t>обрадоваться</a:t>
            </a:r>
            <a:endParaRPr lang="ru-RU" sz="3200" i="1" dirty="0" smtClean="0">
              <a:solidFill>
                <a:schemeClr val="tx2"/>
              </a:solidFill>
            </a:endParaRPr>
          </a:p>
          <a:p>
            <a:r>
              <a:rPr lang="ru-RU" sz="3200" dirty="0" smtClean="0">
                <a:solidFill>
                  <a:schemeClr val="tx2"/>
                </a:solidFill>
              </a:rPr>
              <a:t>3)постоянное </a:t>
            </a:r>
            <a:r>
              <a:rPr lang="ru-RU" sz="3200" dirty="0" err="1" smtClean="0">
                <a:solidFill>
                  <a:schemeClr val="tx2"/>
                </a:solidFill>
              </a:rPr>
              <a:t>свойство:</a:t>
            </a:r>
            <a:r>
              <a:rPr lang="ru-RU" sz="3200" i="1" dirty="0" err="1" smtClean="0">
                <a:solidFill>
                  <a:schemeClr val="tx2"/>
                </a:solidFill>
              </a:rPr>
              <a:t>собака</a:t>
            </a:r>
            <a:r>
              <a:rPr lang="ru-RU" sz="3200" i="1" dirty="0" smtClean="0">
                <a:solidFill>
                  <a:schemeClr val="tx2"/>
                </a:solidFill>
              </a:rPr>
              <a:t> кусается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4)страдательное </a:t>
            </a:r>
            <a:r>
              <a:rPr lang="ru-RU" sz="3200" dirty="0" err="1" smtClean="0">
                <a:solidFill>
                  <a:schemeClr val="tx2"/>
                </a:solidFill>
              </a:rPr>
              <a:t>значение:</a:t>
            </a:r>
            <a:r>
              <a:rPr lang="ru-RU" sz="3200" i="1" dirty="0" err="1" smtClean="0">
                <a:solidFill>
                  <a:schemeClr val="tx2"/>
                </a:solidFill>
              </a:rPr>
              <a:t>груз</a:t>
            </a:r>
            <a:r>
              <a:rPr lang="ru-RU" sz="3200" i="1" dirty="0" smtClean="0">
                <a:solidFill>
                  <a:schemeClr val="tx2"/>
                </a:solidFill>
              </a:rPr>
              <a:t> доставляется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7158" y="2071678"/>
            <a:ext cx="8501122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14290"/>
            <a:ext cx="7358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00FF"/>
                </a:solidFill>
              </a:rPr>
              <a:t>Глаголы несовершенного и совершенного вида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142984"/>
            <a:ext cx="7715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/>
                </a:solidFill>
              </a:rPr>
              <a:t>что делать? - несов. вид    что сделать? - сов. вид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1643050"/>
            <a:ext cx="5214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/>
                </a:solidFill>
              </a:rPr>
              <a:t>значения глаголов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071678"/>
            <a:ext cx="8572560" cy="274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несов. вид	</a:t>
            </a:r>
            <a:r>
              <a:rPr lang="ru-RU" sz="2800" b="1" dirty="0" smtClean="0">
                <a:solidFill>
                  <a:schemeClr val="tx2"/>
                </a:solidFill>
              </a:rPr>
              <a:t>							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указывают на 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продолжительность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и повторяемость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действий:</a:t>
            </a:r>
          </a:p>
          <a:p>
            <a:r>
              <a:rPr lang="ru-RU" sz="2800" i="1" dirty="0" smtClean="0">
                <a:solidFill>
                  <a:schemeClr val="tx2"/>
                </a:solidFill>
              </a:rPr>
              <a:t>писал, читал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2071678"/>
            <a:ext cx="47863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		сов. вид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		указывают на 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		результат всего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		действия:</a:t>
            </a:r>
          </a:p>
          <a:p>
            <a:r>
              <a:rPr lang="ru-RU" sz="2800" i="1" dirty="0" smtClean="0">
                <a:solidFill>
                  <a:schemeClr val="tx2"/>
                </a:solidFill>
              </a:rPr>
              <a:t>		прочитал 				</a:t>
            </a:r>
            <a:r>
              <a:rPr lang="ru-RU" sz="2800" dirty="0" smtClean="0">
                <a:solidFill>
                  <a:schemeClr val="tx2"/>
                </a:solidFill>
              </a:rPr>
              <a:t>могут обозначать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		- мгновенность:</a:t>
            </a:r>
          </a:p>
          <a:p>
            <a:r>
              <a:rPr lang="ru-RU" sz="2800" i="1" dirty="0" smtClean="0">
                <a:solidFill>
                  <a:schemeClr val="tx2"/>
                </a:solidFill>
              </a:rPr>
              <a:t>		вспыхнул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		- начало или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		окончание 				действия</a:t>
            </a:r>
          </a:p>
          <a:p>
            <a:r>
              <a:rPr lang="ru-RU" sz="2800" i="1" dirty="0" smtClean="0">
                <a:solidFill>
                  <a:schemeClr val="tx2"/>
                </a:solidFill>
              </a:rPr>
              <a:t>	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71472" y="1214422"/>
            <a:ext cx="8001056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00034" y="1714488"/>
            <a:ext cx="8143932" cy="7143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3" idx="0"/>
          </p:cNvCxnSpPr>
          <p:nvPr/>
        </p:nvCxnSpPr>
        <p:spPr>
          <a:xfrm rot="16200000" flipH="1">
            <a:off x="4321967" y="1464455"/>
            <a:ext cx="642942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357422" y="4357694"/>
            <a:ext cx="4572032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643042" y="714356"/>
            <a:ext cx="6072230" cy="550072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2"/>
              </a:solidFill>
            </a:endParaRPr>
          </a:p>
          <a:p>
            <a:endParaRPr lang="ru-RU" b="1" dirty="0" smtClean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Условное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наклонение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обозначает,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что действие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может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произойти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только при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определенных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условиях: </a:t>
            </a:r>
            <a:r>
              <a:rPr lang="ru-RU" b="1" i="1" dirty="0" smtClean="0">
                <a:solidFill>
                  <a:srgbClr val="FF0000"/>
                </a:solidFill>
              </a:rPr>
              <a:t>читал бы</a:t>
            </a:r>
            <a:endParaRPr lang="ru-RU" b="1" i="1" dirty="0" smtClean="0">
              <a:solidFill>
                <a:srgbClr val="FF000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000496" y="2643182"/>
            <a:ext cx="1357322" cy="1285884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058878" y="2857497"/>
            <a:ext cx="10262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 читать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4214810" y="292893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3" idx="4"/>
            <a:endCxn id="4" idx="4"/>
          </p:cNvCxnSpPr>
          <p:nvPr/>
        </p:nvCxnSpPr>
        <p:spPr>
          <a:xfrm rot="5400000">
            <a:off x="3536149" y="5072074"/>
            <a:ext cx="2286016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4" idx="1"/>
            <a:endCxn id="3" idx="1"/>
          </p:cNvCxnSpPr>
          <p:nvPr/>
        </p:nvCxnSpPr>
        <p:spPr>
          <a:xfrm rot="16200000" flipH="1">
            <a:off x="2709996" y="1342221"/>
            <a:ext cx="1311577" cy="166697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4" idx="1"/>
            <a:endCxn id="4" idx="1"/>
          </p:cNvCxnSpPr>
          <p:nvPr/>
        </p:nvCxnSpPr>
        <p:spPr>
          <a:xfrm rot="5400000" flipH="1" flipV="1">
            <a:off x="2532300" y="1519918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4" idx="7"/>
            <a:endCxn id="3" idx="7"/>
          </p:cNvCxnSpPr>
          <p:nvPr/>
        </p:nvCxnSpPr>
        <p:spPr>
          <a:xfrm rot="16200000" flipH="1" flipV="1">
            <a:off x="5336740" y="1342220"/>
            <a:ext cx="1311577" cy="166697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57554" y="928670"/>
            <a:ext cx="37032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Изъявительное наклонение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обозначает  действия,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которые  происходят,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происходили или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будут происходить</a:t>
            </a:r>
            <a:r>
              <a:rPr lang="ru-RU" b="1" dirty="0" smtClean="0">
                <a:solidFill>
                  <a:schemeClr val="tx2"/>
                </a:solidFill>
              </a:rPr>
              <a:t>: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        читаю, читал…</a:t>
            </a:r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	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57818" y="2500306"/>
            <a:ext cx="37701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Повелительное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наклонение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обозначает приказ,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пожелание,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просьбу, совершить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какое-то </a:t>
            </a:r>
            <a:r>
              <a:rPr lang="ru-RU" b="1" dirty="0" smtClean="0">
                <a:solidFill>
                  <a:schemeClr val="tx2"/>
                </a:solidFill>
              </a:rPr>
              <a:t>действие: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читай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14290"/>
            <a:ext cx="72152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       Изменение глаголов по временам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6" y="1357298"/>
          <a:ext cx="7572429" cy="4348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Прошедшее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Настоящие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Будущее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3200" dirty="0"/>
                    </a:p>
                  </a:txBody>
                  <a:tcPr/>
                </a:tc>
              </a:tr>
              <a:tr h="279382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Действие происходило до момента речи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читал</a:t>
                      </a:r>
                      <a:endParaRPr lang="ru-RU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Действие происходит</a:t>
                      </a:r>
                      <a:r>
                        <a:rPr lang="ru-RU" sz="2400" b="1" baseline="0" dirty="0" smtClean="0">
                          <a:solidFill>
                            <a:schemeClr val="tx2"/>
                          </a:solidFill>
                        </a:rPr>
                        <a:t> в момент речи</a:t>
                      </a:r>
                    </a:p>
                    <a:p>
                      <a:r>
                        <a:rPr lang="ru-RU" sz="2400" b="1" i="1" baseline="0" dirty="0" smtClean="0">
                          <a:solidFill>
                            <a:schemeClr val="tx2"/>
                          </a:solidFill>
                        </a:rPr>
                        <a:t>читает</a:t>
                      </a:r>
                      <a:endParaRPr lang="ru-RU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/>
                          </a:solidFill>
                        </a:rPr>
                        <a:t>Действие произойдет во время речи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2"/>
                          </a:solidFill>
                        </a:rPr>
                        <a:t>будет читать</a:t>
                      </a:r>
                      <a:endParaRPr lang="ru-RU" sz="2400" b="1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68153" y="1643050"/>
            <a:ext cx="32756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28604"/>
            <a:ext cx="7858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00FF"/>
                </a:solidFill>
              </a:rPr>
              <a:t>Изменение глаголов в прошедшем, настоящем и будущем времени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7156" y="1857364"/>
          <a:ext cx="8429688" cy="3700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422"/>
                <a:gridCol w="2107422"/>
                <a:gridCol w="2107422"/>
                <a:gridCol w="2107422"/>
              </a:tblGrid>
              <a:tr h="88813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Время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 числам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 лицам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По родам</a:t>
                      </a:r>
                      <a:endParaRPr lang="ru-RU" sz="2800" dirty="0"/>
                    </a:p>
                  </a:txBody>
                  <a:tcPr/>
                </a:tc>
              </a:tr>
              <a:tr h="97892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Прошедшее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Да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Нет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Да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88813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Настоящие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Да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Да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Нет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88813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Будущее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Да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Да</a:t>
                      </a:r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Нет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812959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Что такое спряжение глаголов?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357430"/>
            <a:ext cx="7215238" cy="17526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2"/>
                </a:solidFill>
              </a:rPr>
              <a:t>Какие глаголы спрягаются?</a:t>
            </a:r>
            <a:endParaRPr lang="ru-RU" sz="4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641</Words>
  <PresentationFormat>Экран (4:3)</PresentationFormat>
  <Paragraphs>249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Что такое спряжение глаголов?</vt:lpstr>
      <vt:lpstr>Личные окончания глаголов</vt:lpstr>
      <vt:lpstr>Личные окончания глаголов</vt:lpstr>
      <vt:lpstr>Слайд 12</vt:lpstr>
      <vt:lpstr>Слайд 13</vt:lpstr>
      <vt:lpstr>Слайд 14</vt:lpstr>
      <vt:lpstr>Слайд 15</vt:lpstr>
      <vt:lpstr>Слайд 16</vt:lpstr>
      <vt:lpstr>Алгоритм рассуждения</vt:lpstr>
      <vt:lpstr>Е или И?</vt:lpstr>
      <vt:lpstr>Слайд 19</vt:lpstr>
      <vt:lpstr>Тест</vt:lpstr>
      <vt:lpstr>Слайд 21</vt:lpstr>
      <vt:lpstr>Слайд 22</vt:lpstr>
      <vt:lpstr>     4. В каком ряду все глаголы относятся ко II спряжению 1)ходить, думать, брать 2)списать, тащить, заботиться 3)волноваться, идти, беречь 4)дышать, гнать, любить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Елена Ивановна</cp:lastModifiedBy>
  <cp:revision>36</cp:revision>
  <dcterms:modified xsi:type="dcterms:W3CDTF">2011-04-07T15:22:30Z</dcterms:modified>
</cp:coreProperties>
</file>