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58" r:id="rId4"/>
    <p:sldId id="259" r:id="rId5"/>
    <p:sldId id="260" r:id="rId6"/>
    <p:sldId id="261" r:id="rId7"/>
    <p:sldId id="262" r:id="rId8"/>
    <p:sldId id="265" r:id="rId9"/>
    <p:sldId id="263" r:id="rId10"/>
    <p:sldId id="330" r:id="rId11"/>
    <p:sldId id="266" r:id="rId12"/>
    <p:sldId id="332"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29"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7" r:id="rId64"/>
    <p:sldId id="318" r:id="rId65"/>
    <p:sldId id="319" r:id="rId66"/>
    <p:sldId id="320" r:id="rId67"/>
    <p:sldId id="321" r:id="rId68"/>
    <p:sldId id="322" r:id="rId69"/>
    <p:sldId id="323" r:id="rId70"/>
    <p:sldId id="324" r:id="rId71"/>
    <p:sldId id="325" r:id="rId72"/>
    <p:sldId id="326" r:id="rId73"/>
    <p:sldId id="327" r:id="rId74"/>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varScale="1">
        <p:scale>
          <a:sx n="94" d="100"/>
          <a:sy n="94" d="100"/>
        </p:scale>
        <p:origin x="-696"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B7332-8CD3-4D50-8E3D-0A03EC57B5E6}" type="datetimeFigureOut">
              <a:rPr lang="ru-RU" smtClean="0"/>
              <a:pPr/>
              <a:t>30.11.2010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B75C6-BCEB-4147-AAC0-FB47B849EEB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37B75C6-BCEB-4147-AAC0-FB47B849EEBE}"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37B75C6-BCEB-4147-AAC0-FB47B849EEBE}" type="slidenum">
              <a:rPr lang="ru-RU" smtClean="0"/>
              <a:pPr/>
              <a:t>31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1B0B05-C087-47CF-9F32-4481BD6065CD}" type="datetimeFigureOut">
              <a:rPr lang="ru-RU" smtClean="0"/>
              <a:pPr/>
              <a:t>30.11.2010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6E0011-0A0B-4FE9-8624-C94D875AD3C8}"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1B0B05-C087-47CF-9F32-4481BD6065CD}" type="datetimeFigureOut">
              <a:rPr lang="ru-RU" smtClean="0"/>
              <a:pPr/>
              <a:t>30.11.2010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6E0011-0A0B-4FE9-8624-C94D875AD3C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1B0B05-C087-47CF-9F32-4481BD6065CD}" type="datetimeFigureOut">
              <a:rPr lang="ru-RU" smtClean="0"/>
              <a:pPr/>
              <a:t>30.11.2010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6E0011-0A0B-4FE9-8624-C94D875AD3C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1B0B05-C087-47CF-9F32-4481BD6065CD}" type="datetimeFigureOut">
              <a:rPr lang="ru-RU" smtClean="0"/>
              <a:pPr/>
              <a:t>30.11.2010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6E0011-0A0B-4FE9-8624-C94D875AD3C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1B0B05-C087-47CF-9F32-4481BD6065CD}" type="datetimeFigureOut">
              <a:rPr lang="ru-RU" smtClean="0"/>
              <a:pPr/>
              <a:t>30.11.2010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6E0011-0A0B-4FE9-8624-C94D875AD3C8}"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1B0B05-C087-47CF-9F32-4481BD6065CD}" type="datetimeFigureOut">
              <a:rPr lang="ru-RU" smtClean="0"/>
              <a:pPr/>
              <a:t>30.11.2010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6E0011-0A0B-4FE9-8624-C94D875AD3C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1B0B05-C087-47CF-9F32-4481BD6065CD}" type="datetimeFigureOut">
              <a:rPr lang="ru-RU" smtClean="0"/>
              <a:pPr/>
              <a:t>30.11.2010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6E0011-0A0B-4FE9-8624-C94D875AD3C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1B0B05-C087-47CF-9F32-4481BD6065CD}" type="datetimeFigureOut">
              <a:rPr lang="ru-RU" smtClean="0"/>
              <a:pPr/>
              <a:t>30.11.2010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6E0011-0A0B-4FE9-8624-C94D875AD3C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1B0B05-C087-47CF-9F32-4481BD6065CD}" type="datetimeFigureOut">
              <a:rPr lang="ru-RU" smtClean="0"/>
              <a:pPr/>
              <a:t>30.11.2010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6E0011-0A0B-4FE9-8624-C94D875AD3C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1B0B05-C087-47CF-9F32-4481BD6065CD}" type="datetimeFigureOut">
              <a:rPr lang="ru-RU" smtClean="0"/>
              <a:pPr/>
              <a:t>30.11.2010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6E0011-0A0B-4FE9-8624-C94D875AD3C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1B0B05-C087-47CF-9F32-4481BD6065CD}" type="datetimeFigureOut">
              <a:rPr lang="ru-RU" smtClean="0"/>
              <a:pPr/>
              <a:t>30.11.2010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6E0011-0A0B-4FE9-8624-C94D875AD3C8}"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E1B0B05-C087-47CF-9F32-4481BD6065CD}" type="datetimeFigureOut">
              <a:rPr lang="ru-RU" smtClean="0"/>
              <a:pPr/>
              <a:t>30.11.2010</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6E0011-0A0B-4FE9-8624-C94D875AD3C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Documents%20and%20Settings\user1\Desktop\&#1052;&#1072;&#1089;&#1090;&#1077;&#1088;-%20&#1082;&#1083;&#1072;&#1089;&#1089;2010\&#1052;&#1072;&#1089;&#1090;&#1077;&#1088;-&#1082;&#1083;&#1072;&#1089;&#1089;%20-%202010%20&#1076;&#1083;&#1103;%20&#1089;&#1076;&#1072;&#1095;&#1080;\&#1058;&#1077;&#1087;&#1083;&#1086;.wm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Documents%20and%20Settings\user1\Desktop\&#1052;&#1072;&#1089;&#1090;&#1077;&#1088;-%20&#1082;&#1083;&#1072;&#1089;&#1089;2010\&#1052;&#1072;&#1089;&#1090;&#1077;&#1088;-&#1082;&#1083;&#1072;&#1089;&#1089;%20-%202010%20&#1076;&#1083;&#1103;%20&#1089;&#1076;&#1072;&#1095;&#1080;\&#1043;&#1080;&#1076;&#1088;&#1086;.wmv"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1.png"/>
          <p:cNvPicPr>
            <a:picLocks noChangeAspect="1"/>
          </p:cNvPicPr>
          <p:nvPr/>
        </p:nvPicPr>
        <p:blipFill>
          <a:blip r:embed="rId2"/>
          <a:stretch>
            <a:fillRect/>
          </a:stretch>
        </p:blipFill>
        <p:spPr>
          <a:xfrm>
            <a:off x="457200" y="0"/>
            <a:ext cx="8229600" cy="5143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8.png"/>
          <p:cNvPicPr>
            <a:picLocks noChangeAspect="1"/>
          </p:cNvPicPr>
          <p:nvPr/>
        </p:nvPicPr>
        <p:blipFill>
          <a:blip r:embed="rId2"/>
          <a:stretch>
            <a:fillRect/>
          </a:stretch>
        </p:blipFill>
        <p:spPr>
          <a:xfrm>
            <a:off x="457200" y="0"/>
            <a:ext cx="8229600" cy="5143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05.png"/>
          <p:cNvPicPr>
            <a:picLocks noChangeAspect="1"/>
          </p:cNvPicPr>
          <p:nvPr/>
        </p:nvPicPr>
        <p:blipFill>
          <a:blip r:embed="rId3"/>
          <a:stretch>
            <a:fillRect/>
          </a:stretch>
        </p:blipFill>
        <p:spPr>
          <a:xfrm>
            <a:off x="457200" y="0"/>
            <a:ext cx="8229600" cy="5143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0100" y="-18"/>
            <a:ext cx="7347461" cy="646331"/>
          </a:xfrm>
          <a:prstGeom prst="rect">
            <a:avLst/>
          </a:prstGeom>
          <a:noFill/>
        </p:spPr>
        <p:txBody>
          <a:bodyPr wrap="none" rtlCol="0">
            <a:spAutoFit/>
          </a:bodyPr>
          <a:lstStyle/>
          <a:p>
            <a:r>
              <a:rPr lang="ru-RU" sz="3600" dirty="0" smtClean="0">
                <a:solidFill>
                  <a:schemeClr val="bg1"/>
                </a:solidFill>
              </a:rPr>
              <a:t>Генератор тепловой электростанции</a:t>
            </a:r>
            <a:endParaRPr lang="ru-RU" sz="3600" dirty="0">
              <a:solidFill>
                <a:schemeClr val="bg1"/>
              </a:solidFill>
            </a:endParaRPr>
          </a:p>
        </p:txBody>
      </p:sp>
      <p:pic>
        <p:nvPicPr>
          <p:cNvPr id="6" name="Тепло.wmv">
            <a:hlinkClick r:id="" action="ppaction://media"/>
          </p:cNvPr>
          <p:cNvPicPr>
            <a:picLocks noRot="1" noChangeAspect="1"/>
          </p:cNvPicPr>
          <p:nvPr>
            <a:videoFile r:link="rId1"/>
          </p:nvPr>
        </p:nvPicPr>
        <p:blipFill>
          <a:blip r:embed="rId3"/>
          <a:stretch>
            <a:fillRect/>
          </a:stretch>
        </p:blipFill>
        <p:spPr>
          <a:xfrm>
            <a:off x="1052538" y="652480"/>
            <a:ext cx="7162800" cy="441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40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3485" y="71420"/>
            <a:ext cx="7979043" cy="5016758"/>
          </a:xfrm>
          <a:prstGeom prst="rect">
            <a:avLst/>
          </a:prstGeom>
          <a:noFill/>
        </p:spPr>
        <p:txBody>
          <a:bodyPr wrap="none" rtlCol="0">
            <a:spAutoFit/>
          </a:bodyPr>
          <a:lstStyle/>
          <a:p>
            <a:pPr algn="ctr"/>
            <a:r>
              <a:rPr lang="ru-RU" sz="3200" b="1" dirty="0" smtClean="0">
                <a:solidFill>
                  <a:schemeClr val="bg1"/>
                </a:solidFill>
              </a:rPr>
              <a:t>Электроэнергетика </a:t>
            </a:r>
            <a:r>
              <a:rPr lang="ru-RU" sz="3200" dirty="0" smtClean="0">
                <a:solidFill>
                  <a:schemeClr val="bg1"/>
                </a:solidFill>
              </a:rPr>
              <a:t>занимается выработкой </a:t>
            </a:r>
          </a:p>
          <a:p>
            <a:pPr algn="ctr"/>
            <a:r>
              <a:rPr lang="ru-RU" sz="3200" dirty="0" smtClean="0">
                <a:solidFill>
                  <a:schemeClr val="bg1"/>
                </a:solidFill>
              </a:rPr>
              <a:t>электроэнергии и её передачей по линиям </a:t>
            </a:r>
          </a:p>
          <a:p>
            <a:pPr algn="ctr"/>
            <a:r>
              <a:rPr lang="ru-RU" sz="3200" dirty="0" smtClean="0">
                <a:solidFill>
                  <a:schemeClr val="bg1"/>
                </a:solidFill>
              </a:rPr>
              <a:t>электропередач (ЛЭП).</a:t>
            </a:r>
            <a:br>
              <a:rPr lang="ru-RU" sz="3200" dirty="0" smtClean="0">
                <a:solidFill>
                  <a:schemeClr val="bg1"/>
                </a:solidFill>
              </a:rPr>
            </a:br>
            <a:r>
              <a:rPr lang="ru-RU" sz="3200" dirty="0" smtClean="0">
                <a:solidFill>
                  <a:schemeClr val="bg1"/>
                </a:solidFill>
              </a:rPr>
              <a:t>Группа электростанций разных типов </a:t>
            </a:r>
          </a:p>
          <a:p>
            <a:pPr algn="ctr"/>
            <a:r>
              <a:rPr lang="ru-RU" sz="3200" dirty="0" smtClean="0">
                <a:solidFill>
                  <a:schemeClr val="bg1"/>
                </a:solidFill>
              </a:rPr>
              <a:t>объединены ЛЭП высокого напряжения в </a:t>
            </a:r>
          </a:p>
          <a:p>
            <a:pPr algn="ctr"/>
            <a:r>
              <a:rPr lang="ru-RU" sz="3200" b="1" dirty="0" smtClean="0">
                <a:solidFill>
                  <a:schemeClr val="bg1"/>
                </a:solidFill>
              </a:rPr>
              <a:t>энергосистему.</a:t>
            </a:r>
            <a:r>
              <a:rPr lang="ru-RU" sz="3200" dirty="0" smtClean="0">
                <a:solidFill>
                  <a:schemeClr val="bg1"/>
                </a:solidFill>
              </a:rPr>
              <a:t> </a:t>
            </a:r>
          </a:p>
          <a:p>
            <a:pPr algn="ctr"/>
            <a:r>
              <a:rPr lang="ru-RU" sz="3200" dirty="0" smtClean="0">
                <a:solidFill>
                  <a:schemeClr val="bg1"/>
                </a:solidFill>
              </a:rPr>
              <a:t>Большая часть электростанций </a:t>
            </a:r>
          </a:p>
          <a:p>
            <a:pPr algn="ctr"/>
            <a:r>
              <a:rPr lang="ru-RU" sz="3200" dirty="0" smtClean="0">
                <a:solidFill>
                  <a:schemeClr val="bg1"/>
                </a:solidFill>
              </a:rPr>
              <a:t>объединены в Единую Энергосистему </a:t>
            </a:r>
          </a:p>
          <a:p>
            <a:pPr algn="ctr"/>
            <a:r>
              <a:rPr lang="ru-RU" sz="3200" dirty="0" smtClean="0">
                <a:solidFill>
                  <a:schemeClr val="bg1"/>
                </a:solidFill>
              </a:rPr>
              <a:t>России с целью передачи электроэнергии </a:t>
            </a:r>
          </a:p>
          <a:p>
            <a:pPr algn="ctr"/>
            <a:r>
              <a:rPr lang="ru-RU" sz="3200" dirty="0" smtClean="0">
                <a:solidFill>
                  <a:schemeClr val="bg1"/>
                </a:solidFill>
              </a:rPr>
              <a:t>Энергоносителям.</a:t>
            </a:r>
            <a:endParaRPr lang="ru-RU" sz="3200" dirty="0">
              <a:solidFill>
                <a:schemeClr val="bg1"/>
              </a:solidFill>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 y="285734"/>
            <a:ext cx="9231565" cy="4708981"/>
          </a:xfrm>
          <a:prstGeom prst="rect">
            <a:avLst/>
          </a:prstGeom>
          <a:noFill/>
        </p:spPr>
        <p:txBody>
          <a:bodyPr wrap="none" rtlCol="0">
            <a:spAutoFit/>
          </a:bodyPr>
          <a:lstStyle/>
          <a:p>
            <a:pPr algn="ctr">
              <a:buFont typeface="Wingdings" pitchFamily="2" charset="2"/>
              <a:buNone/>
            </a:pPr>
            <a:r>
              <a:rPr lang="ru-RU" sz="3000" dirty="0" smtClean="0">
                <a:solidFill>
                  <a:schemeClr val="bg1"/>
                </a:solidFill>
              </a:rPr>
              <a:t>Вырабатывается электроэнергия на различных типах </a:t>
            </a:r>
          </a:p>
          <a:p>
            <a:pPr algn="ctr">
              <a:buFont typeface="Wingdings" pitchFamily="2" charset="2"/>
              <a:buNone/>
            </a:pPr>
            <a:r>
              <a:rPr lang="ru-RU" sz="3000" dirty="0" smtClean="0">
                <a:solidFill>
                  <a:schemeClr val="bg1"/>
                </a:solidFill>
              </a:rPr>
              <a:t>электростанций. Ведущими из них являются </a:t>
            </a:r>
          </a:p>
          <a:p>
            <a:pPr algn="ctr">
              <a:buFont typeface="Wingdings" pitchFamily="2" charset="2"/>
              <a:buNone/>
            </a:pPr>
            <a:r>
              <a:rPr lang="ru-RU" sz="3000" b="1" dirty="0" smtClean="0">
                <a:solidFill>
                  <a:schemeClr val="bg1"/>
                </a:solidFill>
              </a:rPr>
              <a:t>тепловые</a:t>
            </a:r>
            <a:r>
              <a:rPr lang="ru-RU" sz="3000" dirty="0" smtClean="0">
                <a:solidFill>
                  <a:schemeClr val="bg1"/>
                </a:solidFill>
              </a:rPr>
              <a:t>— ТЭС, </a:t>
            </a:r>
          </a:p>
          <a:p>
            <a:pPr algn="ctr">
              <a:buFont typeface="Wingdings" pitchFamily="2" charset="2"/>
              <a:buNone/>
            </a:pPr>
            <a:r>
              <a:rPr lang="ru-RU" sz="3000" dirty="0" smtClean="0">
                <a:solidFill>
                  <a:schemeClr val="bg1"/>
                </a:solidFill>
              </a:rPr>
              <a:t>которые используют энергию сжигаемого </a:t>
            </a:r>
          </a:p>
          <a:p>
            <a:pPr algn="ctr">
              <a:buFont typeface="Wingdings" pitchFamily="2" charset="2"/>
              <a:buNone/>
            </a:pPr>
            <a:r>
              <a:rPr lang="ru-RU" sz="3000" dirty="0" smtClean="0">
                <a:solidFill>
                  <a:schemeClr val="bg1"/>
                </a:solidFill>
              </a:rPr>
              <a:t>минерального топлива.</a:t>
            </a:r>
          </a:p>
          <a:p>
            <a:pPr algn="ctr">
              <a:buFont typeface="Wingdings" pitchFamily="2" charset="2"/>
              <a:buNone/>
            </a:pPr>
            <a:r>
              <a:rPr lang="ru-RU" sz="3000" b="1" dirty="0" smtClean="0">
                <a:solidFill>
                  <a:schemeClr val="bg1"/>
                </a:solidFill>
              </a:rPr>
              <a:t>Теплоэлектроцентрали</a:t>
            </a:r>
            <a:r>
              <a:rPr lang="ru-RU" sz="3000" dirty="0" smtClean="0">
                <a:solidFill>
                  <a:schemeClr val="bg1"/>
                </a:solidFill>
              </a:rPr>
              <a:t> (ТЭЦ) используются для </a:t>
            </a:r>
          </a:p>
          <a:p>
            <a:pPr algn="ctr">
              <a:buFont typeface="Wingdings" pitchFamily="2" charset="2"/>
              <a:buNone/>
            </a:pPr>
            <a:r>
              <a:rPr lang="ru-RU" sz="3000" dirty="0" smtClean="0">
                <a:solidFill>
                  <a:schemeClr val="bg1"/>
                </a:solidFill>
              </a:rPr>
              <a:t>производства тепла с одновременным производством </a:t>
            </a:r>
          </a:p>
          <a:p>
            <a:pPr algn="ctr">
              <a:buFont typeface="Wingdings" pitchFamily="2" charset="2"/>
              <a:buNone/>
            </a:pPr>
            <a:r>
              <a:rPr lang="ru-RU" sz="3000" dirty="0" smtClean="0">
                <a:solidFill>
                  <a:schemeClr val="bg1"/>
                </a:solidFill>
              </a:rPr>
              <a:t>электроэнергии. Радиус их действия — около 20 км, </a:t>
            </a:r>
          </a:p>
          <a:p>
            <a:pPr algn="ctr">
              <a:buFont typeface="Wingdings" pitchFamily="2" charset="2"/>
              <a:buNone/>
            </a:pPr>
            <a:r>
              <a:rPr lang="ru-RU" sz="3000" dirty="0" smtClean="0">
                <a:solidFill>
                  <a:schemeClr val="bg1"/>
                </a:solidFill>
              </a:rPr>
              <a:t>поэтому они строятся близко к потребителям </a:t>
            </a:r>
          </a:p>
          <a:p>
            <a:pPr algn="ctr">
              <a:buFont typeface="Wingdings" pitchFamily="2" charset="2"/>
              <a:buNone/>
            </a:pPr>
            <a:r>
              <a:rPr lang="ru-RU" sz="3000" dirty="0" smtClean="0">
                <a:solidFill>
                  <a:schemeClr val="bg1"/>
                </a:solidFill>
              </a:rPr>
              <a:t>(в крупных городах).</a:t>
            </a: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4.png"/>
          <p:cNvPicPr>
            <a:picLocks noChangeAspect="1"/>
          </p:cNvPicPr>
          <p:nvPr/>
        </p:nvPicPr>
        <p:blipFill>
          <a:blip r:embed="rId2"/>
          <a:stretch>
            <a:fillRect/>
          </a:stretch>
        </p:blipFill>
        <p:spPr>
          <a:xfrm>
            <a:off x="457200" y="642924"/>
            <a:ext cx="8229600" cy="5143500"/>
          </a:xfrm>
          <a:prstGeom prst="rect">
            <a:avLst/>
          </a:prstGeom>
        </p:spPr>
      </p:pic>
      <p:sp>
        <p:nvSpPr>
          <p:cNvPr id="6" name="TextBox 5"/>
          <p:cNvSpPr txBox="1"/>
          <p:nvPr/>
        </p:nvSpPr>
        <p:spPr>
          <a:xfrm>
            <a:off x="1643042" y="142858"/>
            <a:ext cx="6234014" cy="1077218"/>
          </a:xfrm>
          <a:prstGeom prst="rect">
            <a:avLst/>
          </a:prstGeom>
          <a:noFill/>
        </p:spPr>
        <p:txBody>
          <a:bodyPr wrap="none" rtlCol="0">
            <a:spAutoFit/>
          </a:bodyPr>
          <a:lstStyle/>
          <a:p>
            <a:r>
              <a:rPr lang="ru-RU" sz="3200" b="1" dirty="0" smtClean="0">
                <a:solidFill>
                  <a:schemeClr val="bg1"/>
                </a:solidFill>
              </a:rPr>
              <a:t>Производство электроэнергии на </a:t>
            </a:r>
          </a:p>
          <a:p>
            <a:pPr algn="ctr"/>
            <a:r>
              <a:rPr lang="ru-RU" sz="3200" b="1" dirty="0" smtClean="0">
                <a:solidFill>
                  <a:schemeClr val="bg1"/>
                </a:solidFill>
              </a:rPr>
              <a:t>станциях разного типа</a:t>
            </a:r>
            <a:endParaRPr lang="ru-RU" sz="3200" b="1" dirty="0">
              <a:solidFill>
                <a:schemeClr val="bg1"/>
              </a:solidFill>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868" y="272463"/>
            <a:ext cx="1988814" cy="584775"/>
          </a:xfrm>
          <a:prstGeom prst="rect">
            <a:avLst/>
          </a:prstGeom>
          <a:noFill/>
        </p:spPr>
        <p:txBody>
          <a:bodyPr wrap="none" rtlCol="0">
            <a:spAutoFit/>
          </a:bodyPr>
          <a:lstStyle/>
          <a:p>
            <a:r>
              <a:rPr lang="ru-RU" sz="3200" dirty="0" smtClean="0">
                <a:solidFill>
                  <a:schemeClr val="bg1"/>
                </a:solidFill>
              </a:rPr>
              <a:t>Схема ТЭС</a:t>
            </a:r>
            <a:endParaRPr lang="ru-RU" sz="3200" b="1" dirty="0">
              <a:solidFill>
                <a:schemeClr val="bg1"/>
              </a:solidFill>
            </a:endParaRPr>
          </a:p>
        </p:txBody>
      </p:sp>
      <p:pic>
        <p:nvPicPr>
          <p:cNvPr id="4" name="Рисунок 3" descr="06.png"/>
          <p:cNvPicPr>
            <a:picLocks noChangeAspect="1"/>
          </p:cNvPicPr>
          <p:nvPr/>
        </p:nvPicPr>
        <p:blipFill>
          <a:blip r:embed="rId2"/>
          <a:stretch>
            <a:fillRect/>
          </a:stretch>
        </p:blipFill>
        <p:spPr>
          <a:xfrm>
            <a:off x="1500166" y="928676"/>
            <a:ext cx="6143668" cy="40170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955" y="0"/>
            <a:ext cx="8889045" cy="5693866"/>
          </a:xfrm>
          <a:prstGeom prst="rect">
            <a:avLst/>
          </a:prstGeom>
          <a:noFill/>
        </p:spPr>
        <p:txBody>
          <a:bodyPr wrap="square" rtlCol="0">
            <a:spAutoFit/>
          </a:bodyPr>
          <a:lstStyle/>
          <a:p>
            <a:r>
              <a:rPr lang="ru-RU" sz="2800" dirty="0" smtClean="0">
                <a:solidFill>
                  <a:schemeClr val="bg1"/>
                </a:solidFill>
              </a:rPr>
              <a:t>Большинство ТЭС нашей страны используют </a:t>
            </a:r>
          </a:p>
          <a:p>
            <a:r>
              <a:rPr lang="ru-RU" sz="2800" dirty="0" smtClean="0">
                <a:solidFill>
                  <a:schemeClr val="bg1"/>
                </a:solidFill>
              </a:rPr>
              <a:t>в качестве топлива угольную пыль. Для 1 </a:t>
            </a:r>
            <a:r>
              <a:rPr lang="ru-RU" sz="2800" dirty="0" err="1" smtClean="0">
                <a:solidFill>
                  <a:schemeClr val="bg1"/>
                </a:solidFill>
              </a:rPr>
              <a:t>квт.ч</a:t>
            </a:r>
            <a:r>
              <a:rPr lang="ru-RU" sz="2800" dirty="0" smtClean="0">
                <a:solidFill>
                  <a:schemeClr val="bg1"/>
                </a:solidFill>
              </a:rPr>
              <a:t> </a:t>
            </a:r>
          </a:p>
          <a:p>
            <a:r>
              <a:rPr lang="ru-RU" sz="2800" dirty="0" smtClean="0">
                <a:solidFill>
                  <a:schemeClr val="bg1"/>
                </a:solidFill>
              </a:rPr>
              <a:t>электроэнергии затрачивается несколько </a:t>
            </a:r>
          </a:p>
          <a:p>
            <a:r>
              <a:rPr lang="ru-RU" sz="2800" dirty="0" smtClean="0">
                <a:solidFill>
                  <a:schemeClr val="bg1"/>
                </a:solidFill>
              </a:rPr>
              <a:t>сот грамм угля. В паровом котле свыше 90% </a:t>
            </a:r>
          </a:p>
          <a:p>
            <a:r>
              <a:rPr lang="ru-RU" sz="2800" dirty="0" smtClean="0">
                <a:solidFill>
                  <a:schemeClr val="bg1"/>
                </a:solidFill>
              </a:rPr>
              <a:t>выделяемой топливом энергии передается </a:t>
            </a:r>
          </a:p>
          <a:p>
            <a:r>
              <a:rPr lang="ru-RU" sz="2800" dirty="0" smtClean="0">
                <a:solidFill>
                  <a:schemeClr val="bg1"/>
                </a:solidFill>
              </a:rPr>
              <a:t>пару. В турбине кинетическая энергия струй </a:t>
            </a:r>
          </a:p>
          <a:p>
            <a:r>
              <a:rPr lang="ru-RU" sz="2800" dirty="0" smtClean="0">
                <a:solidFill>
                  <a:schemeClr val="bg1"/>
                </a:solidFill>
              </a:rPr>
              <a:t>пара передается ротору. Вал турбины жестко </a:t>
            </a:r>
          </a:p>
          <a:p>
            <a:r>
              <a:rPr lang="ru-RU" sz="2800" dirty="0" smtClean="0">
                <a:solidFill>
                  <a:schemeClr val="bg1"/>
                </a:solidFill>
              </a:rPr>
              <a:t>соединен с валом генератора. Паровые турбогенераторы очень быстроходны - несколько тысяч </a:t>
            </a:r>
          </a:p>
          <a:p>
            <a:r>
              <a:rPr lang="ru-RU" sz="2800" dirty="0" smtClean="0">
                <a:solidFill>
                  <a:schemeClr val="bg1"/>
                </a:solidFill>
              </a:rPr>
              <a:t>оборотов в минуту. Из курса 10 класса нам известно, </a:t>
            </a:r>
          </a:p>
          <a:p>
            <a:r>
              <a:rPr lang="ru-RU" sz="2800" dirty="0" smtClean="0">
                <a:solidFill>
                  <a:schemeClr val="bg1"/>
                </a:solidFill>
              </a:rPr>
              <a:t>что КПД тепловых двигателей увеличивается с ростом </a:t>
            </a:r>
          </a:p>
          <a:p>
            <a:r>
              <a:rPr lang="ru-RU" sz="2800" dirty="0" smtClean="0">
                <a:solidFill>
                  <a:schemeClr val="bg1"/>
                </a:solidFill>
              </a:rPr>
              <a:t>начальной температуры.</a:t>
            </a:r>
          </a:p>
          <a:p>
            <a:endParaRPr lang="ru-RU" sz="2800" dirty="0">
              <a:solidFill>
                <a:schemeClr val="bg1"/>
              </a:solidFill>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786" y="1958"/>
            <a:ext cx="7571303" cy="1569660"/>
          </a:xfrm>
          <a:prstGeom prst="rect">
            <a:avLst/>
          </a:prstGeom>
          <a:noFill/>
        </p:spPr>
        <p:txBody>
          <a:bodyPr wrap="none" rtlCol="0">
            <a:spAutoFit/>
          </a:bodyPr>
          <a:lstStyle/>
          <a:p>
            <a:pPr algn="ctr"/>
            <a:r>
              <a:rPr lang="ru-RU" sz="3200" dirty="0" smtClean="0">
                <a:solidFill>
                  <a:schemeClr val="bg1"/>
                </a:solidFill>
              </a:rPr>
              <a:t>Превращение энергии при производстве,</a:t>
            </a:r>
          </a:p>
          <a:p>
            <a:pPr algn="ctr"/>
            <a:r>
              <a:rPr lang="ru-RU" sz="3200" dirty="0" smtClean="0">
                <a:solidFill>
                  <a:schemeClr val="bg1"/>
                </a:solidFill>
              </a:rPr>
              <a:t>передаче и использовании электрической	</a:t>
            </a:r>
          </a:p>
          <a:p>
            <a:pPr algn="ctr"/>
            <a:r>
              <a:rPr lang="ru-RU" sz="3200" dirty="0" smtClean="0">
                <a:solidFill>
                  <a:schemeClr val="bg1"/>
                </a:solidFill>
              </a:rPr>
              <a:t>энергии на ТЭС</a:t>
            </a:r>
            <a:endParaRPr lang="ru-RU" sz="3200" dirty="0">
              <a:solidFill>
                <a:schemeClr val="bg1"/>
              </a:solidFill>
            </a:endParaRPr>
          </a:p>
        </p:txBody>
      </p:sp>
      <p:pic>
        <p:nvPicPr>
          <p:cNvPr id="4" name="Рисунок 3" descr="07.jpg"/>
          <p:cNvPicPr>
            <a:picLocks noChangeAspect="1"/>
          </p:cNvPicPr>
          <p:nvPr/>
        </p:nvPicPr>
        <p:blipFill>
          <a:blip r:embed="rId2" cstate="print"/>
          <a:stretch>
            <a:fillRect/>
          </a:stretch>
        </p:blipFill>
        <p:spPr>
          <a:xfrm>
            <a:off x="2000232" y="1571618"/>
            <a:ext cx="5181750" cy="338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57158" y="612775"/>
            <a:ext cx="8229600" cy="4530725"/>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bg1"/>
                </a:solidFill>
                <a:effectLst/>
                <a:uLnTx/>
                <a:uFillTx/>
                <a:latin typeface="+mn-lt"/>
                <a:ea typeface="+mn-ea"/>
                <a:cs typeface="+mn-cs"/>
              </a:rPr>
              <a:t>Работают на угле, газе,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bg1"/>
                </a:solidFill>
                <a:effectLst/>
                <a:uLnTx/>
                <a:uFillTx/>
                <a:latin typeface="+mn-lt"/>
                <a:ea typeface="+mn-ea"/>
                <a:cs typeface="+mn-cs"/>
              </a:rPr>
              <a:t>мазуте, торфе, поэтому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bg1"/>
                </a:solidFill>
                <a:effectLst/>
                <a:uLnTx/>
                <a:uFillTx/>
                <a:latin typeface="+mn-lt"/>
                <a:ea typeface="+mn-ea"/>
                <a:cs typeface="+mn-cs"/>
              </a:rPr>
              <a:t>их можно строить в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bg1"/>
                </a:solidFill>
                <a:effectLst/>
                <a:uLnTx/>
                <a:uFillTx/>
                <a:latin typeface="+mn-lt"/>
                <a:ea typeface="+mn-ea"/>
                <a:cs typeface="+mn-cs"/>
              </a:rPr>
              <a:t>разных районах страны.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bg1"/>
                </a:solidFill>
                <a:effectLst/>
                <a:uLnTx/>
                <a:uFillTx/>
                <a:latin typeface="+mn-lt"/>
                <a:ea typeface="+mn-ea"/>
                <a:cs typeface="+mn-cs"/>
              </a:rPr>
              <a:t>ТЭС строят быстро и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bg1"/>
                </a:solidFill>
                <a:effectLst/>
                <a:uLnTx/>
                <a:uFillTx/>
                <a:latin typeface="+mn-lt"/>
                <a:ea typeface="+mn-ea"/>
                <a:cs typeface="+mn-cs"/>
              </a:rPr>
              <a:t>обходится строительство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bg1"/>
                </a:solidFill>
                <a:effectLst/>
                <a:uLnTx/>
                <a:uFillTx/>
                <a:latin typeface="+mn-lt"/>
                <a:ea typeface="+mn-ea"/>
                <a:cs typeface="+mn-cs"/>
              </a:rPr>
              <a:t>дешевле, чем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bg1"/>
                </a:solidFill>
                <a:effectLst/>
                <a:uLnTx/>
                <a:uFillTx/>
                <a:latin typeface="+mn-lt"/>
                <a:ea typeface="+mn-ea"/>
                <a:cs typeface="+mn-cs"/>
              </a:rPr>
              <a:t>строительство АЭС и ГЭС.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bg1"/>
                </a:solidFill>
                <a:effectLst/>
                <a:uLnTx/>
                <a:uFillTx/>
                <a:latin typeface="+mn-lt"/>
                <a:ea typeface="+mn-ea"/>
                <a:cs typeface="+mn-cs"/>
              </a:rPr>
              <a:t>Самая крупная ТЭС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bg1"/>
                </a:solidFill>
                <a:effectLst/>
                <a:uLnTx/>
                <a:uFillTx/>
                <a:latin typeface="+mn-lt"/>
                <a:ea typeface="+mn-ea"/>
                <a:cs typeface="+mn-cs"/>
              </a:rPr>
              <a:t>России – </a:t>
            </a:r>
            <a:r>
              <a:rPr kumimoji="0" lang="ru-RU" sz="2800" b="1" i="0" u="none" strike="noStrike" kern="1200" cap="none" spc="0" normalizeH="0" baseline="0" noProof="0" dirty="0" err="1" smtClean="0">
                <a:ln>
                  <a:noFill/>
                </a:ln>
                <a:solidFill>
                  <a:schemeClr val="bg1"/>
                </a:solidFill>
                <a:effectLst/>
                <a:uLnTx/>
                <a:uFillTx/>
                <a:latin typeface="+mn-lt"/>
                <a:ea typeface="+mn-ea"/>
                <a:cs typeface="+mn-cs"/>
              </a:rPr>
              <a:t>Сургутская</a:t>
            </a:r>
            <a:r>
              <a:rPr kumimoji="0" lang="ru-RU" sz="2800" b="1" i="0" u="none" strike="noStrike" kern="1200" cap="none" spc="0" normalizeH="0" baseline="0" noProof="0" dirty="0" smtClean="0">
                <a:ln>
                  <a:noFill/>
                </a:ln>
                <a:solidFill>
                  <a:schemeClr val="bg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ru-RU" sz="1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7" name="Picture 5" descr="Рисунок3"/>
          <p:cNvPicPr>
            <a:picLocks noChangeAspect="1" noChangeArrowheads="1"/>
          </p:cNvPicPr>
          <p:nvPr/>
        </p:nvPicPr>
        <p:blipFill>
          <a:blip r:embed="rId2"/>
          <a:srcRect/>
          <a:stretch>
            <a:fillRect/>
          </a:stretch>
        </p:blipFill>
        <p:spPr bwMode="auto">
          <a:xfrm>
            <a:off x="5292725" y="1989138"/>
            <a:ext cx="3671888" cy="26622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Прямоугольник 8"/>
          <p:cNvSpPr/>
          <p:nvPr/>
        </p:nvSpPr>
        <p:spPr>
          <a:xfrm>
            <a:off x="6654461" y="1214428"/>
            <a:ext cx="989373" cy="707886"/>
          </a:xfrm>
          <a:prstGeom prst="rect">
            <a:avLst/>
          </a:prstGeom>
        </p:spPr>
        <p:txBody>
          <a:bodyPr wrap="none">
            <a:spAutoFit/>
          </a:bodyPr>
          <a:lstStyle/>
          <a:p>
            <a:r>
              <a:rPr lang="ru-RU" sz="4000" dirty="0" smtClean="0">
                <a:solidFill>
                  <a:schemeClr val="bg1"/>
                </a:solidFill>
              </a:rPr>
              <a:t>ТЭС</a:t>
            </a:r>
            <a:endParaRPr lang="ru-RU" sz="4000" dirty="0"/>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786" y="118574"/>
            <a:ext cx="7604454" cy="738664"/>
          </a:xfrm>
          <a:prstGeom prst="rect">
            <a:avLst/>
          </a:prstGeom>
          <a:noFill/>
        </p:spPr>
        <p:txBody>
          <a:bodyPr wrap="none" rtlCol="0">
            <a:spAutoFit/>
          </a:bodyPr>
          <a:lstStyle/>
          <a:p>
            <a:r>
              <a:rPr lang="ru-RU" sz="2400" dirty="0" smtClean="0">
                <a:solidFill>
                  <a:schemeClr val="accent6"/>
                </a:solidFill>
              </a:rPr>
              <a:t>Тема:  </a:t>
            </a:r>
            <a:r>
              <a:rPr lang="ru-RU" sz="2400" b="1" dirty="0" smtClean="0">
                <a:solidFill>
                  <a:schemeClr val="bg1"/>
                </a:solidFill>
              </a:rPr>
              <a:t>Производство, передача электрической энергии.</a:t>
            </a:r>
            <a:endParaRPr lang="ru-RU" sz="2400" dirty="0" smtClean="0">
              <a:solidFill>
                <a:schemeClr val="bg1"/>
              </a:solidFill>
            </a:endParaRPr>
          </a:p>
          <a:p>
            <a:endParaRPr lang="ru-RU" dirty="0"/>
          </a:p>
        </p:txBody>
      </p:sp>
      <p:pic>
        <p:nvPicPr>
          <p:cNvPr id="6" name="Рисунок 5" descr="industrysovpost_00002.jpg"/>
          <p:cNvPicPr>
            <a:picLocks noChangeAspect="1"/>
          </p:cNvPicPr>
          <p:nvPr/>
        </p:nvPicPr>
        <p:blipFill>
          <a:blip r:embed="rId2" cstate="print"/>
          <a:stretch>
            <a:fillRect/>
          </a:stretch>
        </p:blipFill>
        <p:spPr>
          <a:xfrm>
            <a:off x="3214678" y="571486"/>
            <a:ext cx="2466139" cy="3225869"/>
          </a:xfrm>
          <a:prstGeom prst="rect">
            <a:avLst/>
          </a:prstGeom>
        </p:spPr>
      </p:pic>
      <p:sp>
        <p:nvSpPr>
          <p:cNvPr id="7" name="Прямоугольник 6"/>
          <p:cNvSpPr/>
          <p:nvPr/>
        </p:nvSpPr>
        <p:spPr>
          <a:xfrm>
            <a:off x="2286000" y="3857634"/>
            <a:ext cx="4572000" cy="1200329"/>
          </a:xfrm>
          <a:prstGeom prst="rect">
            <a:avLst/>
          </a:prstGeom>
        </p:spPr>
        <p:txBody>
          <a:bodyPr wrap="square">
            <a:spAutoFit/>
          </a:bodyPr>
          <a:lstStyle/>
          <a:p>
            <a:pPr algn="ctr"/>
            <a:r>
              <a:rPr lang="ru-RU" b="1" i="1" dirty="0" smtClean="0">
                <a:solidFill>
                  <a:schemeClr val="bg1"/>
                </a:solidFill>
              </a:rPr>
              <a:t>«Коммунизм – это есть советская власть </a:t>
            </a:r>
          </a:p>
          <a:p>
            <a:pPr algn="ctr"/>
            <a:r>
              <a:rPr lang="ru-RU" b="1" i="1" dirty="0" smtClean="0">
                <a:solidFill>
                  <a:schemeClr val="bg1"/>
                </a:solidFill>
              </a:rPr>
              <a:t>плюс электрификация всей страны» </a:t>
            </a:r>
            <a:endParaRPr lang="ru-RU" dirty="0" smtClean="0">
              <a:solidFill>
                <a:schemeClr val="bg1"/>
              </a:solidFill>
            </a:endParaRPr>
          </a:p>
          <a:p>
            <a:pPr algn="r"/>
            <a:r>
              <a:rPr lang="ru-RU" b="1" i="1" dirty="0" smtClean="0">
                <a:solidFill>
                  <a:schemeClr val="bg1"/>
                </a:solidFill>
              </a:rPr>
              <a:t>В.И.Ленин</a:t>
            </a:r>
            <a:endParaRPr lang="ru-RU"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71406" y="1500215"/>
            <a:ext cx="8501063" cy="50006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ru-RU" sz="1800" b="1" i="0" u="none" strike="noStrike" kern="120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Кемеровская ТЭС </a:t>
            </a:r>
            <a:r>
              <a:rPr kumimoji="0" lang="ru-RU" sz="1800" b="0" i="0" u="none" strike="noStrike" kern="1200" cap="none" spc="0" normalizeH="0" baseline="0" noProof="0" dirty="0" smtClean="0">
                <a:ln>
                  <a:noFill/>
                </a:ln>
                <a:solidFill>
                  <a:schemeClr val="bg1"/>
                </a:solidFill>
                <a:effectLst/>
                <a:uLnTx/>
                <a:uFillTx/>
                <a:latin typeface="+mn-lt"/>
                <a:ea typeface="+mn-ea"/>
                <a:cs typeface="+mn-cs"/>
              </a:rPr>
              <a:t>1939г.(мощность составляет 850 МВт)</a:t>
            </a:r>
            <a:endParaRPr kumimoji="0" lang="ru-RU" sz="1800" b="1" i="0" u="none" strike="noStrike" kern="1200" cap="none" spc="0" normalizeH="0" baseline="0" noProof="0" dirty="0" smtClean="0">
              <a:ln>
                <a:noFill/>
              </a:ln>
              <a:solidFill>
                <a:schemeClr val="bg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Омская ТЭС </a:t>
            </a:r>
            <a:r>
              <a:rPr kumimoji="0" lang="ru-RU" sz="1800" b="0" i="0" u="none" strike="noStrike" kern="1200" cap="none" spc="0" normalizeH="0" baseline="0" noProof="0" dirty="0" smtClean="0">
                <a:ln>
                  <a:noFill/>
                </a:ln>
                <a:solidFill>
                  <a:schemeClr val="bg1"/>
                </a:solidFill>
                <a:effectLst/>
                <a:uLnTx/>
                <a:uFillTx/>
                <a:latin typeface="+mn-lt"/>
                <a:ea typeface="+mn-ea"/>
                <a:cs typeface="+mn-cs"/>
              </a:rPr>
              <a:t>1954г.(мощность составляет 375 МВт)</a:t>
            </a:r>
            <a:endParaRPr kumimoji="0" lang="ru-RU" sz="1800" b="1" i="0" u="none" strike="noStrike" kern="1200" cap="none" spc="0" normalizeH="0" baseline="0" noProof="0" dirty="0" smtClean="0">
              <a:ln>
                <a:noFill/>
              </a:ln>
              <a:solidFill>
                <a:schemeClr val="bg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Санкт-Петербурская</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ТЭС</a:t>
            </a:r>
            <a:r>
              <a:rPr kumimoji="0" lang="ru-RU" sz="1800" b="1" i="0" u="none" strike="noStrike" kern="1200" cap="none" spc="0" normalizeH="0" noProof="0" dirty="0" smtClean="0">
                <a:ln>
                  <a:noFill/>
                </a:ln>
                <a:solidFill>
                  <a:schemeClr val="bg1"/>
                </a:solidFill>
                <a:effectLst/>
                <a:uLnTx/>
                <a:uFillTx/>
                <a:latin typeface="+mn-lt"/>
                <a:ea typeface="+mn-ea"/>
                <a:cs typeface="+mn-cs"/>
              </a:rPr>
              <a:t> </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1957г.(мощность составляет 330 МВт)</a:t>
            </a:r>
            <a:endParaRPr kumimoji="0" lang="ru-RU" sz="1800" b="1" i="0" u="none" strike="noStrike" kern="1200" cap="none" spc="0" normalizeH="0" baseline="0" noProof="0" dirty="0" smtClean="0">
              <a:ln>
                <a:noFill/>
              </a:ln>
              <a:solidFill>
                <a:schemeClr val="bg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Назаровская ТЭС </a:t>
            </a:r>
            <a:r>
              <a:rPr kumimoji="0" lang="ru-RU" sz="1800" b="0" i="0" u="none" strike="noStrike" kern="1200" cap="none" spc="0" normalizeH="0" baseline="0" noProof="0" dirty="0" smtClean="0">
                <a:ln>
                  <a:noFill/>
                </a:ln>
                <a:solidFill>
                  <a:schemeClr val="bg1"/>
                </a:solidFill>
                <a:effectLst/>
                <a:uLnTx/>
                <a:uFillTx/>
                <a:latin typeface="+mn-lt"/>
                <a:ea typeface="+mn-ea"/>
                <a:cs typeface="+mn-cs"/>
              </a:rPr>
              <a:t>1961г.(мощность  составляет 1400 МВт)</a:t>
            </a:r>
            <a:endParaRPr kumimoji="0" lang="ru-RU" sz="1800" b="1" i="0" u="none" strike="noStrike" kern="1200" cap="none" spc="0" normalizeH="0" baseline="0" noProof="0" dirty="0" smtClean="0">
              <a:ln>
                <a:noFill/>
              </a:ln>
              <a:solidFill>
                <a:schemeClr val="bg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Костромская ТЭС </a:t>
            </a:r>
            <a:r>
              <a:rPr kumimoji="0" lang="ru-RU" sz="1800" b="0" i="0" u="none" strike="noStrike" kern="1200" cap="none" spc="0" normalizeH="0" baseline="0" noProof="0" dirty="0" smtClean="0">
                <a:ln>
                  <a:noFill/>
                </a:ln>
                <a:solidFill>
                  <a:schemeClr val="bg1"/>
                </a:solidFill>
                <a:effectLst/>
                <a:uLnTx/>
                <a:uFillTx/>
                <a:latin typeface="+mn-lt"/>
                <a:ea typeface="+mn-ea"/>
                <a:cs typeface="+mn-cs"/>
              </a:rPr>
              <a:t>1969г.(мощность </a:t>
            </a:r>
            <a:r>
              <a:rPr kumimoji="0" lang="ru-RU" sz="1800" b="0" i="0" u="none" strike="noStrike" kern="1200" cap="none" spc="0" normalizeH="0" noProof="0" dirty="0" smtClean="0">
                <a:ln>
                  <a:noFill/>
                </a:ln>
                <a:solidFill>
                  <a:schemeClr val="bg1"/>
                </a:solidFill>
                <a:effectLst/>
                <a:uLnTx/>
                <a:uFillTx/>
                <a:latin typeface="+mn-lt"/>
                <a:ea typeface="+mn-ea"/>
                <a:cs typeface="+mn-cs"/>
              </a:rPr>
              <a:t> </a:t>
            </a:r>
            <a:r>
              <a:rPr kumimoji="0" lang="ru-RU" sz="1800" b="0" i="0" u="none" strike="noStrike" kern="1200" cap="none" spc="0" normalizeH="0" baseline="0" noProof="0" dirty="0" smtClean="0">
                <a:ln>
                  <a:noFill/>
                </a:ln>
                <a:solidFill>
                  <a:schemeClr val="bg1"/>
                </a:solidFill>
                <a:effectLst/>
                <a:uLnTx/>
                <a:uFillTx/>
                <a:latin typeface="+mn-lt"/>
                <a:ea typeface="+mn-ea"/>
                <a:cs typeface="+mn-cs"/>
              </a:rPr>
              <a:t>составляет 3 600 МВт)</a:t>
            </a:r>
            <a:endParaRPr kumimoji="0" lang="ru-RU" sz="18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Рефтинская</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ТЭС </a:t>
            </a:r>
            <a:r>
              <a:rPr kumimoji="0" lang="ru-RU" sz="1800" b="0" i="0" u="none" strike="noStrike" kern="1200" cap="none" spc="0" normalizeH="0" baseline="0" noProof="0" dirty="0" smtClean="0">
                <a:ln>
                  <a:noFill/>
                </a:ln>
                <a:solidFill>
                  <a:schemeClr val="bg1"/>
                </a:solidFill>
                <a:effectLst/>
                <a:uLnTx/>
                <a:uFillTx/>
                <a:latin typeface="+mn-lt"/>
                <a:ea typeface="+mn-ea"/>
                <a:cs typeface="+mn-cs"/>
              </a:rPr>
              <a:t>1970г.(мощность составляет 3800 МВт)</a:t>
            </a:r>
            <a:endParaRPr kumimoji="0" lang="ru-RU" sz="1800" b="0" i="0" u="none" strike="noStrike" kern="1200" cap="none" spc="0" normalizeH="0" baseline="0" noProof="0" dirty="0" smtClean="0">
              <a:ln>
                <a:noFill/>
              </a:ln>
              <a:solidFill>
                <a:schemeClr val="bg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Архангельская ТЭС </a:t>
            </a:r>
            <a:r>
              <a:rPr kumimoji="0" lang="ru-RU" sz="1800" b="0" i="0" u="none" strike="noStrike" kern="1200" cap="none" spc="0" normalizeH="0" baseline="0" noProof="0" dirty="0" smtClean="0">
                <a:ln>
                  <a:noFill/>
                </a:ln>
                <a:solidFill>
                  <a:schemeClr val="bg1"/>
                </a:solidFill>
                <a:effectLst/>
                <a:uLnTx/>
                <a:uFillTx/>
                <a:latin typeface="+mn-lt"/>
                <a:ea typeface="+mn-ea"/>
                <a:cs typeface="+mn-cs"/>
              </a:rPr>
              <a:t>1970г.(мощность составляет 450 МВт)</a:t>
            </a:r>
            <a:endParaRPr kumimoji="0" lang="ru-RU" sz="1800" b="0" i="0" u="none" strike="noStrike" kern="1200" cap="none" spc="0" normalizeH="0" baseline="0" noProof="0" dirty="0" smtClean="0">
              <a:ln>
                <a:noFill/>
              </a:ln>
              <a:solidFill>
                <a:schemeClr val="bg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Самаровская</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ТЭС </a:t>
            </a:r>
            <a:r>
              <a:rPr kumimoji="0" lang="ru-RU" sz="1800" b="0" i="0" u="none" strike="noStrike" kern="1200" cap="none" spc="0" normalizeH="0" baseline="0" noProof="0" dirty="0" smtClean="0">
                <a:ln>
                  <a:noFill/>
                </a:ln>
                <a:solidFill>
                  <a:schemeClr val="bg1"/>
                </a:solidFill>
                <a:effectLst/>
                <a:uLnTx/>
                <a:uFillTx/>
                <a:latin typeface="+mn-lt"/>
                <a:ea typeface="+mn-ea"/>
                <a:cs typeface="+mn-cs"/>
              </a:rPr>
              <a:t>1972г.(мощность составляет 440 МВт)</a:t>
            </a:r>
            <a:endParaRPr kumimoji="0" lang="ru-RU" sz="1800" b="1" i="0" u="none" strike="noStrike" kern="1200" cap="none" spc="0" normalizeH="0" baseline="0" noProof="0" dirty="0" smtClean="0">
              <a:ln>
                <a:noFill/>
              </a:ln>
              <a:solidFill>
                <a:schemeClr val="bg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err="1" smtClean="0">
                <a:ln>
                  <a:noFill/>
                </a:ln>
                <a:solidFill>
                  <a:schemeClr val="bg1"/>
                </a:solidFill>
                <a:effectLst/>
                <a:uLnTx/>
                <a:uFillTx/>
                <a:latin typeface="+mn-lt"/>
                <a:ea typeface="+mn-ea"/>
                <a:cs typeface="+mn-cs"/>
              </a:rPr>
              <a:t>Сургутская</a:t>
            </a:r>
            <a:r>
              <a:rPr kumimoji="0" lang="ru-RU" sz="1800" b="1" i="0" u="none" strike="noStrike" kern="1200" cap="none" spc="0" normalizeH="0" baseline="0" noProof="0" dirty="0" smtClean="0">
                <a:ln>
                  <a:noFill/>
                </a:ln>
                <a:solidFill>
                  <a:schemeClr val="bg1"/>
                </a:solidFill>
                <a:effectLst/>
                <a:uLnTx/>
                <a:uFillTx/>
                <a:latin typeface="+mn-lt"/>
                <a:ea typeface="+mn-ea"/>
                <a:cs typeface="+mn-cs"/>
              </a:rPr>
              <a:t> ТЭС  </a:t>
            </a:r>
            <a:r>
              <a:rPr kumimoji="0" lang="ru-RU" sz="1800" b="0" i="0" u="none" strike="noStrike" kern="1200" cap="none" spc="0" normalizeH="0" baseline="0" noProof="0" dirty="0" smtClean="0">
                <a:ln>
                  <a:noFill/>
                </a:ln>
                <a:solidFill>
                  <a:schemeClr val="bg1"/>
                </a:solidFill>
                <a:effectLst/>
                <a:uLnTx/>
                <a:uFillTx/>
                <a:latin typeface="+mn-lt"/>
                <a:ea typeface="+mn-ea"/>
                <a:cs typeface="+mn-cs"/>
              </a:rPr>
              <a:t>1988г.(мощность составляет 4800 МВт)</a:t>
            </a:r>
            <a:endParaRPr kumimoji="0" lang="ru-RU" sz="18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Московская ТЭС </a:t>
            </a:r>
            <a:r>
              <a:rPr kumimoji="0" lang="ru-RU" sz="1800" b="0" i="0" u="none" strike="noStrike" kern="1200" cap="none" spc="0" normalizeH="0" baseline="0" noProof="0" dirty="0" smtClean="0">
                <a:ln>
                  <a:noFill/>
                </a:ln>
                <a:solidFill>
                  <a:schemeClr val="bg1"/>
                </a:solidFill>
                <a:effectLst/>
                <a:uLnTx/>
                <a:uFillTx/>
                <a:latin typeface="+mn-lt"/>
                <a:ea typeface="+mn-ea"/>
                <a:cs typeface="+mn-cs"/>
              </a:rPr>
              <a:t>1989г.(мощность составляет 1330 МВт)</a:t>
            </a:r>
            <a:endParaRPr kumimoji="0" lang="ru-RU" sz="18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Свердловская ТЭС </a:t>
            </a:r>
            <a:r>
              <a:rPr kumimoji="0" lang="ru-RU" sz="1800" b="0" i="0" u="none" strike="noStrike" kern="1200" cap="none" spc="0" normalizeH="0" baseline="0" noProof="0" dirty="0" smtClean="0">
                <a:ln>
                  <a:noFill/>
                </a:ln>
                <a:solidFill>
                  <a:schemeClr val="bg1"/>
                </a:solidFill>
                <a:effectLst/>
                <a:uLnTx/>
                <a:uFillTx/>
                <a:latin typeface="+mn-lt"/>
                <a:ea typeface="+mn-ea"/>
                <a:cs typeface="+mn-cs"/>
              </a:rPr>
              <a:t>1990г.(мощность составляет 2100 МВт)</a:t>
            </a:r>
            <a:endParaRPr kumimoji="0" lang="ru-RU" sz="18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ru-RU" sz="18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smtClean="0">
                <a:ln>
                  <a:noFill/>
                </a:ln>
                <a:solidFill>
                  <a:schemeClr val="bg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Tx/>
              <a:buNone/>
              <a:tabLst/>
              <a:defRPr/>
            </a:pPr>
            <a:endParaRPr kumimoji="0" lang="ru-RU" sz="1800" b="1" i="0" u="none" strike="noStrike" kern="1200" cap="none" spc="0" normalizeH="0" baseline="0" noProof="0" dirty="0" smtClean="0">
              <a:ln>
                <a:noFill/>
              </a:ln>
              <a:solidFill>
                <a:srgbClr val="FFC000"/>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Tx/>
              <a:buNone/>
              <a:tabLst/>
              <a:defRPr/>
            </a:pPr>
            <a:endParaRPr kumimoji="0" lang="ru-RU" sz="1800" b="1"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ru-RU" sz="800" b="0" i="0" u="none" strike="noStrike" kern="1200" cap="none" spc="0" normalizeH="0" baseline="0" noProof="0" dirty="0" smtClean="0">
              <a:ln>
                <a:noFill/>
              </a:ln>
              <a:solidFill>
                <a:srgbClr val="FFC000"/>
              </a:solidFill>
              <a:effectLst/>
              <a:uLnTx/>
              <a:uFillTx/>
              <a:latin typeface="+mn-lt"/>
              <a:ea typeface="+mn-ea"/>
              <a:cs typeface="+mn-cs"/>
            </a:endParaRPr>
          </a:p>
        </p:txBody>
      </p:sp>
      <p:pic>
        <p:nvPicPr>
          <p:cNvPr id="6" name="Picture 8" descr="Рисунок4"/>
          <p:cNvPicPr>
            <a:picLocks noChangeAspect="1" noChangeArrowheads="1"/>
          </p:cNvPicPr>
          <p:nvPr/>
        </p:nvPicPr>
        <p:blipFill>
          <a:blip r:embed="rId2"/>
          <a:srcRect/>
          <a:stretch>
            <a:fillRect/>
          </a:stretch>
        </p:blipFill>
        <p:spPr bwMode="auto">
          <a:xfrm>
            <a:off x="5108575" y="214313"/>
            <a:ext cx="4035425" cy="1485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2305455" y="571486"/>
            <a:ext cx="909223" cy="646331"/>
          </a:xfrm>
          <a:prstGeom prst="rect">
            <a:avLst/>
          </a:prstGeom>
          <a:noFill/>
        </p:spPr>
        <p:txBody>
          <a:bodyPr wrap="none" rtlCol="0">
            <a:spAutoFit/>
          </a:bodyPr>
          <a:lstStyle/>
          <a:p>
            <a:r>
              <a:rPr lang="ru-RU" sz="3600" dirty="0" smtClean="0">
                <a:solidFill>
                  <a:schemeClr val="bg1"/>
                </a:solidFill>
              </a:rPr>
              <a:t>ТЭС</a:t>
            </a:r>
            <a:endParaRPr lang="ru-RU" sz="3600" dirty="0">
              <a:solidFill>
                <a:schemeClr val="bg1"/>
              </a:solidFill>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Grp="1" noChangeArrowheads="1"/>
          </p:cNvSpPr>
          <p:nvPr>
            <p:ph type="ftr" sz="quarter" idx="11"/>
          </p:nvPr>
        </p:nvSpPr>
        <p:spPr>
          <a:xfrm>
            <a:off x="3124200" y="6248400"/>
            <a:ext cx="2895600" cy="457200"/>
          </a:xfrm>
          <a:ln/>
        </p:spPr>
        <p:txBody>
          <a:bodyPr/>
          <a:lstStyle/>
          <a:p>
            <a:r>
              <a:rPr lang="ru-RU"/>
              <a:t>Большаков Денис 11А</a:t>
            </a:r>
          </a:p>
        </p:txBody>
      </p:sp>
      <p:sp>
        <p:nvSpPr>
          <p:cNvPr id="5" name="Rectangle 2"/>
          <p:cNvSpPr>
            <a:spLocks noGrp="1" noChangeArrowheads="1"/>
          </p:cNvSpPr>
          <p:nvPr>
            <p:ph type="title"/>
          </p:nvPr>
        </p:nvSpPr>
        <p:spPr>
          <a:xfrm>
            <a:off x="854106" y="11100"/>
            <a:ext cx="8075612" cy="703262"/>
          </a:xfrm>
        </p:spPr>
        <p:txBody>
          <a:bodyPr>
            <a:normAutofit fontScale="90000"/>
          </a:bodyPr>
          <a:lstStyle/>
          <a:p>
            <a:pPr>
              <a:defRPr/>
            </a:pPr>
            <a:r>
              <a:rPr lang="ru-RU" dirty="0">
                <a:solidFill>
                  <a:schemeClr val="bg1"/>
                </a:solidFill>
              </a:rPr>
              <a:t>Карта электростанций</a:t>
            </a:r>
          </a:p>
        </p:txBody>
      </p:sp>
      <p:pic>
        <p:nvPicPr>
          <p:cNvPr id="7" name="Рисунок 6" descr="09.png"/>
          <p:cNvPicPr>
            <a:picLocks noChangeAspect="1"/>
          </p:cNvPicPr>
          <p:nvPr/>
        </p:nvPicPr>
        <p:blipFill>
          <a:blip r:embed="rId2"/>
          <a:stretch>
            <a:fillRect/>
          </a:stretch>
        </p:blipFill>
        <p:spPr>
          <a:xfrm>
            <a:off x="-257180" y="-205384"/>
            <a:ext cx="10044154" cy="6277596"/>
          </a:xfrm>
          <a:prstGeom prst="rect">
            <a:avLst/>
          </a:prstGeom>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28596" y="-211149"/>
            <a:ext cx="8229600" cy="1139825"/>
          </a:xfrm>
          <a:noFill/>
        </p:spPr>
        <p:txBody>
          <a:bodyPr/>
          <a:lstStyle/>
          <a:p>
            <a:r>
              <a:rPr lang="ru-RU" dirty="0" smtClean="0">
                <a:solidFill>
                  <a:schemeClr val="bg1"/>
                </a:solidFill>
                <a:effectLst/>
              </a:rPr>
              <a:t>Преимущества ТЭС</a:t>
            </a:r>
          </a:p>
        </p:txBody>
      </p:sp>
      <p:sp>
        <p:nvSpPr>
          <p:cNvPr id="5" name="Rectangle 3"/>
          <p:cNvSpPr txBox="1">
            <a:spLocks noChangeArrowheads="1"/>
          </p:cNvSpPr>
          <p:nvPr/>
        </p:nvSpPr>
        <p:spPr>
          <a:xfrm>
            <a:off x="457200" y="785800"/>
            <a:ext cx="8229600" cy="4530725"/>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1. </a:t>
            </a:r>
            <a:r>
              <a:rPr lang="ru-RU" sz="2400" dirty="0" smtClean="0">
                <a:solidFill>
                  <a:schemeClr val="bg1"/>
                </a:solidFill>
              </a:rPr>
              <a:t>О</a:t>
            </a:r>
            <a:r>
              <a:rPr kumimoji="0" lang="ru-RU" sz="2400" b="0" i="0" u="none" strike="noStrike" kern="1200" cap="none" spc="0" normalizeH="0" baseline="0" noProof="0" dirty="0" err="1" smtClean="0">
                <a:ln>
                  <a:noFill/>
                </a:ln>
                <a:solidFill>
                  <a:schemeClr val="bg1"/>
                </a:solidFill>
                <a:effectLst/>
                <a:uLnTx/>
                <a:uFillTx/>
                <a:latin typeface="+mn-lt"/>
                <a:ea typeface="+mn-ea"/>
                <a:cs typeface="+mn-cs"/>
              </a:rPr>
              <a:t>тносительно</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 свободное территориальное размещение, связанное с широким распространением топливных ресурсов;</a:t>
            </a:r>
          </a:p>
          <a:p>
            <a:pPr marL="342900" marR="0" lvl="0" indent="-342900" algn="l" defTabSz="914400" rtl="0" eaLnBrk="1" fontAlgn="auto" latinLnBrk="0" hangingPunct="1">
              <a:lnSpc>
                <a:spcPct val="8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2. Способность (в отличие от ГЭС) вырабатывать энергию без сезонных колебаний мощности;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3.</a:t>
            </a:r>
            <a:r>
              <a:rPr kumimoji="0" lang="ru-RU" sz="2400" b="0" i="0" u="none" strike="noStrike" kern="1200" cap="none" spc="0" normalizeH="0" noProof="0" dirty="0" smtClean="0">
                <a:ln>
                  <a:noFill/>
                </a:ln>
                <a:solidFill>
                  <a:schemeClr val="bg1"/>
                </a:solidFill>
                <a:effectLst/>
                <a:uLnTx/>
                <a:uFillTx/>
                <a:latin typeface="+mn-lt"/>
                <a:ea typeface="+mn-ea"/>
                <a:cs typeface="+mn-cs"/>
              </a:rPr>
              <a:t> П</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лощади отчуждения и вывода из хозяйственного оборота земли под сооружение и эксплуатацию ТЭС, как правило, значительно меньше, чем это необходимо для АЭС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4. ТЭС, в связи с массовым освоением технологий их строительства, сооружаются гораздо быстрее, чем ГЭС или АЭС, а их стоимость на единицу установленной мощности значительно ниже по сравнению с АЭС и ГЭС.</a:t>
            </a: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1420"/>
            <a:ext cx="8229600" cy="1139825"/>
          </a:xfrm>
        </p:spPr>
        <p:txBody>
          <a:bodyPr/>
          <a:lstStyle/>
          <a:p>
            <a:pPr>
              <a:defRPr/>
            </a:pPr>
            <a:r>
              <a:rPr lang="ru-RU" dirty="0">
                <a:solidFill>
                  <a:schemeClr val="bg1"/>
                </a:solidFill>
              </a:rPr>
              <a:t>Недостатки ТЭС</a:t>
            </a:r>
          </a:p>
        </p:txBody>
      </p:sp>
      <p:sp>
        <p:nvSpPr>
          <p:cNvPr id="5" name="Rectangle 3"/>
          <p:cNvSpPr txBox="1">
            <a:spLocks noChangeArrowheads="1"/>
          </p:cNvSpPr>
          <p:nvPr/>
        </p:nvSpPr>
        <p:spPr>
          <a:xfrm>
            <a:off x="457200" y="1393807"/>
            <a:ext cx="8229600" cy="45307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1. Работают на </a:t>
            </a:r>
            <a:r>
              <a:rPr kumimoji="0" lang="ru-RU" sz="2800" b="0" i="0" u="none" strike="noStrike" kern="1200" cap="none" spc="0" normalizeH="0" baseline="0" noProof="0" dirty="0" err="1" smtClean="0">
                <a:ln>
                  <a:noFill/>
                </a:ln>
                <a:solidFill>
                  <a:schemeClr val="bg1"/>
                </a:solidFill>
                <a:effectLst/>
                <a:uLnTx/>
                <a:uFillTx/>
                <a:latin typeface="Calibri" pitchFamily="34" charset="0"/>
              </a:rPr>
              <a:t>невозобн</a:t>
            </a:r>
            <a:r>
              <a:rPr kumimoji="0" lang="ru-RU" sz="2800" i="0" u="none" strike="noStrike" kern="1200" cap="none" spc="0" normalizeH="0" baseline="0" noProof="0" dirty="0" err="1" smtClean="0">
                <a:ln>
                  <a:noFill/>
                </a:ln>
                <a:solidFill>
                  <a:schemeClr val="bg1"/>
                </a:solidFill>
                <a:effectLst/>
                <a:uLnTx/>
                <a:uFillTx/>
                <a:latin typeface="Calibri" pitchFamily="34" charset="0"/>
                <a:cs typeface="Arial" pitchFamily="34" charset="0"/>
              </a:rPr>
              <a:t>овляемых</a:t>
            </a:r>
            <a:r>
              <a:rPr kumimoji="0" lang="ru-RU" sz="2400" b="0" i="0" u="none" strike="noStrike" kern="1200" cap="none" spc="0" normalizeH="0" baseline="0" noProof="0" dirty="0" smtClean="0">
                <a:ln>
                  <a:noFill/>
                </a:ln>
                <a:solidFill>
                  <a:schemeClr val="bg1"/>
                </a:solidFill>
                <a:effectLst/>
                <a:uLnTx/>
                <a:uFillTx/>
                <a:latin typeface="Arial" pitchFamily="34" charset="0"/>
                <a:cs typeface="Arial" pitchFamily="34" charset="0"/>
              </a:rPr>
              <a:t> </a:t>
            </a:r>
            <a:r>
              <a:rPr kumimoji="0" lang="ru-RU" sz="2800" b="0" i="0" u="none" strike="noStrike" kern="1200" cap="none" spc="0" normalizeH="0" baseline="0" noProof="0" dirty="0" smtClean="0">
                <a:ln>
                  <a:noFill/>
                </a:ln>
                <a:solidFill>
                  <a:schemeClr val="bg1"/>
                </a:solidFill>
                <a:effectLst/>
                <a:uLnTx/>
                <a:uFillTx/>
                <a:latin typeface="+mn-lt"/>
                <a:ea typeface="+mn-ea"/>
                <a:cs typeface="+mn-cs"/>
              </a:rPr>
              <a:t>ресурсах.</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2. Дают много отходов (самые чистые ТЭС на газе).</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З. Режим работы меняется медленно (для разогрева котла необходимо 2-З суток).</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4. Энергия дорогая, т. к. для эксплуатации станции, добычи и транспортировки топлива требуется много людей (затраты на зарплату).</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ru-RU" sz="28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4603"/>
            <a:ext cx="8229600" cy="1139825"/>
          </a:xfrm>
        </p:spPr>
        <p:txBody>
          <a:bodyPr>
            <a:normAutofit fontScale="90000"/>
          </a:bodyPr>
          <a:lstStyle/>
          <a:p>
            <a:pPr>
              <a:defRPr/>
            </a:pPr>
            <a:r>
              <a:rPr lang="ru-RU">
                <a:solidFill>
                  <a:schemeClr val="bg1"/>
                </a:solidFill>
              </a:rPr>
              <a:t>Нетрадиционные виды электростанций</a:t>
            </a:r>
          </a:p>
        </p:txBody>
      </p:sp>
      <p:sp>
        <p:nvSpPr>
          <p:cNvPr id="5" name="Rectangle 3"/>
          <p:cNvSpPr txBox="1">
            <a:spLocks noChangeArrowheads="1"/>
          </p:cNvSpPr>
          <p:nvPr/>
        </p:nvSpPr>
        <p:spPr>
          <a:xfrm>
            <a:off x="457200" y="1327173"/>
            <a:ext cx="8229600" cy="45307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sz="3200" b="1" i="0" u="none" strike="noStrike" kern="1200" cap="none" spc="0" normalizeH="0" baseline="0" noProof="0" dirty="0" smtClean="0">
                <a:ln>
                  <a:noFill/>
                </a:ln>
                <a:solidFill>
                  <a:schemeClr val="bg1"/>
                </a:solidFill>
                <a:effectLst/>
                <a:uLnTx/>
                <a:uFillTx/>
                <a:latin typeface="+mn-lt"/>
                <a:ea typeface="+mn-ea"/>
                <a:cs typeface="+mn-cs"/>
              </a:rPr>
              <a:t>    На Кольском полуострове</a:t>
            </a:r>
            <a:r>
              <a:rPr kumimoji="0" lang="ru-RU" sz="3200" b="0" i="0" u="none" strike="noStrike" kern="1200" cap="none" spc="0" normalizeH="0" baseline="0" noProof="0" dirty="0" smtClean="0">
                <a:ln>
                  <a:noFill/>
                </a:ln>
                <a:solidFill>
                  <a:schemeClr val="bg1"/>
                </a:solidFill>
                <a:effectLst/>
                <a:uLnTx/>
                <a:uFillTx/>
                <a:latin typeface="+mn-lt"/>
                <a:ea typeface="+mn-ea"/>
                <a:cs typeface="+mn-cs"/>
              </a:rPr>
              <a:t> работает </a:t>
            </a:r>
            <a:r>
              <a:rPr kumimoji="0" lang="ru-RU" sz="3200" b="0" i="1" u="none" strike="noStrike" kern="1200" cap="none" spc="0" normalizeH="0" baseline="0" noProof="0" dirty="0" err="1" smtClean="0">
                <a:ln>
                  <a:noFill/>
                </a:ln>
                <a:solidFill>
                  <a:schemeClr val="bg1"/>
                </a:solidFill>
                <a:effectLst/>
                <a:uLnTx/>
                <a:uFillTx/>
                <a:latin typeface="+mn-lt"/>
                <a:ea typeface="+mn-ea"/>
                <a:cs typeface="+mn-cs"/>
              </a:rPr>
              <a:t>Кислогубская</a:t>
            </a:r>
            <a:r>
              <a:rPr kumimoji="0" lang="ru-RU" sz="3200" b="0" i="1" u="none" strike="noStrike" kern="1200" cap="none" spc="0" normalizeH="0" baseline="0" noProof="0" dirty="0" smtClean="0">
                <a:ln>
                  <a:noFill/>
                </a:ln>
                <a:solidFill>
                  <a:schemeClr val="bg1"/>
                </a:solidFill>
                <a:effectLst/>
                <a:uLnTx/>
                <a:uFillTx/>
                <a:latin typeface="+mn-lt"/>
                <a:ea typeface="+mn-ea"/>
                <a:cs typeface="+mn-cs"/>
              </a:rPr>
              <a:t> приливная электростанция</a:t>
            </a:r>
            <a:r>
              <a:rPr kumimoji="0" lang="ru-RU" sz="3200" b="0" i="0" u="none" strike="noStrike" kern="1200" cap="none" spc="0" normalizeH="0" baseline="0" noProof="0" dirty="0" smtClean="0">
                <a:ln>
                  <a:noFill/>
                </a:ln>
                <a:solidFill>
                  <a:schemeClr val="bg1"/>
                </a:solidFill>
                <a:effectLst/>
                <a:uLnTx/>
                <a:uFillTx/>
                <a:latin typeface="+mn-lt"/>
                <a:ea typeface="+mn-ea"/>
                <a:cs typeface="+mn-cs"/>
              </a:rPr>
              <a:t> — ПЭС, использующая неисчерпаемую энергию приливов,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    а на </a:t>
            </a:r>
            <a:r>
              <a:rPr kumimoji="0" lang="ru-RU" sz="3200" b="1" i="1" u="none" strike="noStrike" kern="1200" cap="none" spc="0" normalizeH="0" baseline="0" noProof="0" dirty="0" smtClean="0">
                <a:ln>
                  <a:noFill/>
                </a:ln>
                <a:solidFill>
                  <a:schemeClr val="bg1"/>
                </a:solidFill>
                <a:effectLst/>
                <a:uLnTx/>
                <a:uFillTx/>
                <a:latin typeface="+mn-lt"/>
                <a:ea typeface="+mn-ea"/>
                <a:cs typeface="+mn-cs"/>
              </a:rPr>
              <a:t>Камчатке</a:t>
            </a:r>
            <a:r>
              <a:rPr kumimoji="0" lang="ru-RU" sz="3200" b="0" i="0" u="none" strike="noStrike" kern="1200" cap="none" spc="0" normalizeH="0" baseline="0" noProof="0" dirty="0" smtClean="0">
                <a:ln>
                  <a:noFill/>
                </a:ln>
                <a:solidFill>
                  <a:schemeClr val="bg1"/>
                </a:solidFill>
                <a:effectLst/>
                <a:uLnTx/>
                <a:uFillTx/>
                <a:latin typeface="+mn-lt"/>
                <a:ea typeface="+mn-ea"/>
                <a:cs typeface="+mn-cs"/>
              </a:rPr>
              <a:t> две (</a:t>
            </a:r>
            <a:r>
              <a:rPr kumimoji="0" lang="ru-RU" sz="3200" b="0" i="1" u="none" strike="noStrike" kern="1200" cap="none" spc="0" normalizeH="0" baseline="0" noProof="0" dirty="0" err="1" smtClean="0">
                <a:ln>
                  <a:noFill/>
                </a:ln>
                <a:solidFill>
                  <a:schemeClr val="bg1"/>
                </a:solidFill>
                <a:effectLst/>
                <a:uLnTx/>
                <a:uFillTx/>
                <a:latin typeface="+mn-lt"/>
                <a:ea typeface="+mn-ea"/>
                <a:cs typeface="+mn-cs"/>
              </a:rPr>
              <a:t>Паужетская</a:t>
            </a:r>
            <a:r>
              <a:rPr kumimoji="0" lang="ru-RU" sz="3200" b="0" i="1" u="none" strike="noStrike" kern="1200" cap="none" spc="0" normalizeH="0" baseline="0" noProof="0" dirty="0" smtClean="0">
                <a:ln>
                  <a:noFill/>
                </a:ln>
                <a:solidFill>
                  <a:schemeClr val="bg1"/>
                </a:solidFill>
                <a:effectLst/>
                <a:uLnTx/>
                <a:uFillTx/>
                <a:latin typeface="+mn-lt"/>
                <a:ea typeface="+mn-ea"/>
                <a:cs typeface="+mn-cs"/>
              </a:rPr>
              <a:t> и </a:t>
            </a:r>
            <a:r>
              <a:rPr kumimoji="0" lang="ru-RU" sz="3200" b="0" i="1" u="none" strike="noStrike" kern="1200" cap="none" spc="0" normalizeH="0" baseline="0" noProof="0" dirty="0" err="1" smtClean="0">
                <a:ln>
                  <a:noFill/>
                </a:ln>
                <a:solidFill>
                  <a:schemeClr val="bg1"/>
                </a:solidFill>
                <a:effectLst/>
                <a:uLnTx/>
                <a:uFillTx/>
                <a:latin typeface="+mn-lt"/>
                <a:ea typeface="+mn-ea"/>
                <a:cs typeface="+mn-cs"/>
              </a:rPr>
              <a:t>Мутновская</a:t>
            </a:r>
            <a:r>
              <a:rPr kumimoji="0" lang="ru-RU" sz="3200" b="0" i="0" u="none" strike="noStrike" kern="1200" cap="none" spc="0" normalizeH="0" baseline="0" noProof="0" dirty="0" smtClean="0">
                <a:ln>
                  <a:noFill/>
                </a:ln>
                <a:solidFill>
                  <a:schemeClr val="bg1"/>
                </a:solidFill>
                <a:effectLst/>
                <a:uLnTx/>
                <a:uFillTx/>
                <a:latin typeface="+mn-lt"/>
                <a:ea typeface="+mn-ea"/>
                <a:cs typeface="+mn-cs"/>
              </a:rPr>
              <a:t> ) геотермальные </a:t>
            </a:r>
            <a:r>
              <a:rPr kumimoji="0" lang="ru-RU" sz="3200" b="0" i="0" u="none" strike="noStrike" kern="1200" cap="none" spc="0" normalizeH="0" baseline="0" noProof="0" dirty="0" err="1" smtClean="0">
                <a:ln>
                  <a:noFill/>
                </a:ln>
                <a:solidFill>
                  <a:schemeClr val="bg1"/>
                </a:solidFill>
                <a:effectLst/>
                <a:uLnTx/>
                <a:uFillTx/>
                <a:latin typeface="+mn-lt"/>
                <a:ea typeface="+mn-ea"/>
                <a:cs typeface="+mn-cs"/>
              </a:rPr>
              <a:t>ГеоТЭС</a:t>
            </a:r>
            <a:r>
              <a:rPr kumimoji="0" lang="ru-RU" sz="3200" b="0" i="0" u="none" strike="noStrike" kern="1200" cap="none" spc="0" normalizeH="0" baseline="0" noProof="0" dirty="0" smtClean="0">
                <a:ln>
                  <a:noFill/>
                </a:ln>
                <a:solidFill>
                  <a:schemeClr val="bg1"/>
                </a:solidFill>
                <a:effectLst/>
                <a:uLnTx/>
                <a:uFillTx/>
                <a:latin typeface="+mn-lt"/>
                <a:ea typeface="+mn-ea"/>
                <a:cs typeface="+mn-cs"/>
              </a:rPr>
              <a:t> — использующие подземное тепло.</a:t>
            </a: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4356" y="-214332"/>
            <a:ext cx="8229600" cy="1139825"/>
          </a:xfrm>
          <a:noFill/>
          <a:ln/>
        </p:spPr>
        <p:txBody>
          <a:bodyPr/>
          <a:lstStyle/>
          <a:p>
            <a:r>
              <a:rPr lang="ru-RU" dirty="0" smtClean="0">
                <a:solidFill>
                  <a:schemeClr val="bg1"/>
                </a:solidFill>
                <a:effectLst/>
              </a:rPr>
              <a:t>Выводы</a:t>
            </a:r>
          </a:p>
        </p:txBody>
      </p:sp>
      <p:sp>
        <p:nvSpPr>
          <p:cNvPr id="5" name="Rectangle 3"/>
          <p:cNvSpPr txBox="1">
            <a:spLocks noChangeArrowheads="1"/>
          </p:cNvSpPr>
          <p:nvPr/>
        </p:nvSpPr>
        <p:spPr>
          <a:xfrm>
            <a:off x="314356" y="1108055"/>
            <a:ext cx="8686800" cy="4530725"/>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На тепловых электростанциях вырабатывается около </a:t>
            </a:r>
          </a:p>
          <a:p>
            <a:pPr marL="342900" marR="0" lvl="0" indent="-342900" algn="l" defTabSz="914400" rtl="0" eaLnBrk="1" fontAlgn="auto" latinLnBrk="0" hangingPunct="1">
              <a:lnSpc>
                <a:spcPct val="80000"/>
              </a:lnSpc>
              <a:spcBef>
                <a:spcPct val="20000"/>
              </a:spcBef>
              <a:spcAft>
                <a:spcPts val="0"/>
              </a:spcAft>
              <a:buClrTx/>
              <a:buSzTx/>
              <a:tabLst/>
              <a:defRPr/>
            </a:pPr>
            <a:r>
              <a:rPr lang="ru-RU" sz="2400" b="1" dirty="0" smtClean="0">
                <a:solidFill>
                  <a:schemeClr val="bg1"/>
                </a:solidFill>
              </a:rPr>
              <a:t>     </a:t>
            </a:r>
            <a:r>
              <a:rPr kumimoji="0" lang="ru-RU" sz="2400" b="1" i="0" u="none" strike="noStrike" kern="1200" cap="none" spc="0" normalizeH="0" baseline="0" noProof="0" dirty="0" smtClean="0">
                <a:ln>
                  <a:noFill/>
                </a:ln>
                <a:solidFill>
                  <a:schemeClr val="bg1"/>
                </a:solidFill>
                <a:effectLst/>
                <a:uLnTx/>
                <a:uFillTx/>
                <a:latin typeface="+mn-lt"/>
                <a:ea typeface="+mn-ea"/>
                <a:cs typeface="+mn-cs"/>
              </a:rPr>
              <a:t>67% электроэнергии, производимой на нашей планете.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     Это обусловлено </a:t>
            </a:r>
          </a:p>
          <a:p>
            <a:pPr marL="342900" marR="0" lvl="0" indent="-342900" algn="l" defTabSz="914400" rtl="0" eaLnBrk="1" fontAlgn="auto" latinLnBrk="0" hangingPunct="1">
              <a:lnSpc>
                <a:spcPct val="80000"/>
              </a:lnSpc>
              <a:spcBef>
                <a:spcPct val="20000"/>
              </a:spcBef>
              <a:spcAft>
                <a:spcPts val="0"/>
              </a:spcAft>
              <a:buClrTx/>
              <a:buSzTx/>
              <a:tabLst/>
              <a:defRPr/>
            </a:pPr>
            <a:r>
              <a:rPr lang="ru-RU" sz="2400" dirty="0" smtClean="0">
                <a:solidFill>
                  <a:schemeClr val="bg1"/>
                </a:solidFill>
              </a:rPr>
              <a:t>     </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наличием органического топлива почти во всех районах нашей планеты,</a:t>
            </a:r>
            <a:r>
              <a:rPr kumimoji="0" lang="ru-RU" sz="2400" b="0" i="0" u="none" strike="noStrike" kern="1200" cap="none" spc="0" normalizeH="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tabLst/>
              <a:defRPr/>
            </a:pPr>
            <a:r>
              <a:rPr lang="ru-RU" sz="2400" dirty="0" smtClean="0">
                <a:solidFill>
                  <a:schemeClr val="bg1"/>
                </a:solidFill>
              </a:rPr>
              <a:t>     </a:t>
            </a:r>
            <a:r>
              <a:rPr kumimoji="0" lang="ru-RU" sz="2400" b="0" i="0" u="none" strike="noStrike" kern="1200" cap="none" spc="0" normalizeH="0" noProof="0" dirty="0" smtClean="0">
                <a:ln>
                  <a:noFill/>
                </a:ln>
                <a:solidFill>
                  <a:schemeClr val="bg1"/>
                </a:solidFill>
                <a:effectLst/>
                <a:uLnTx/>
                <a:uFillTx/>
                <a:latin typeface="+mn-lt"/>
                <a:ea typeface="+mn-ea"/>
                <a:cs typeface="+mn-cs"/>
              </a:rPr>
              <a:t>в</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озможностью транспортировки органического топлива</a:t>
            </a:r>
          </a:p>
          <a:p>
            <a:pPr marL="342900" marR="0" lvl="0" indent="-342900" algn="l" defTabSz="914400" rtl="0" eaLnBrk="1" fontAlgn="auto" latinLnBrk="0" hangingPunct="1">
              <a:lnSpc>
                <a:spcPct val="80000"/>
              </a:lnSpc>
              <a:spcBef>
                <a:spcPct val="20000"/>
              </a:spcBef>
              <a:spcAft>
                <a:spcPts val="0"/>
              </a:spcAft>
              <a:buClrTx/>
              <a:buSzTx/>
              <a:tabLst/>
              <a:defRPr/>
            </a:pPr>
            <a:r>
              <a:rPr lang="ru-RU" sz="2400" dirty="0" smtClean="0">
                <a:solidFill>
                  <a:schemeClr val="bg1"/>
                </a:solidFill>
              </a:rPr>
              <a:t>    </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 с места добычи на электростанцию, размещаемую близ потребителей энергии,</a:t>
            </a:r>
            <a:r>
              <a:rPr kumimoji="0" lang="ru-RU" sz="2400" b="0" i="0" u="none" strike="noStrike" kern="1200" cap="none" spc="0" normalizeH="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tabLst/>
              <a:defRPr/>
            </a:pPr>
            <a:r>
              <a:rPr lang="ru-RU" sz="2400" dirty="0" smtClean="0">
                <a:solidFill>
                  <a:schemeClr val="bg1"/>
                </a:solidFill>
              </a:rPr>
              <a:t>     </a:t>
            </a:r>
            <a:r>
              <a:rPr kumimoji="0" lang="ru-RU" sz="2400" b="0" i="0" u="none" strike="noStrike" kern="1200" cap="none" spc="0" normalizeH="0" noProof="0" dirty="0" smtClean="0">
                <a:ln>
                  <a:noFill/>
                </a:ln>
                <a:solidFill>
                  <a:schemeClr val="bg1"/>
                </a:solidFill>
                <a:effectLst/>
                <a:uLnTx/>
                <a:uFillTx/>
                <a:latin typeface="+mn-lt"/>
                <a:ea typeface="+mn-ea"/>
                <a:cs typeface="+mn-cs"/>
              </a:rPr>
              <a:t>в</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озможностью использования отработавшего тепла рабочего тела и отпуска потребителям, кроме электрической, также и тепловой энергии (с паром или горячей водой).</a:t>
            </a: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1547171"/>
          <p:cNvPicPr>
            <a:picLocks noChangeAspect="1" noChangeArrowheads="1"/>
          </p:cNvPicPr>
          <p:nvPr/>
        </p:nvPicPr>
        <p:blipFill>
          <a:blip r:embed="rId2"/>
          <a:srcRect/>
          <a:stretch>
            <a:fillRect/>
          </a:stretch>
        </p:blipFill>
        <p:spPr bwMode="auto">
          <a:xfrm>
            <a:off x="2238359" y="1357304"/>
            <a:ext cx="4762533" cy="3571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679021" y="71420"/>
            <a:ext cx="7893507" cy="1169551"/>
          </a:xfrm>
          <a:prstGeom prst="rect">
            <a:avLst/>
          </a:prstGeom>
          <a:noFill/>
        </p:spPr>
        <p:txBody>
          <a:bodyPr wrap="none" rtlCol="0">
            <a:spAutoFit/>
          </a:bodyPr>
          <a:lstStyle/>
          <a:p>
            <a:pPr algn="ctr"/>
            <a:r>
              <a:rPr lang="ru-RU" sz="3200" b="1" dirty="0" smtClean="0">
                <a:solidFill>
                  <a:schemeClr val="bg1"/>
                </a:solidFill>
              </a:rPr>
              <a:t> ВОГРЭС</a:t>
            </a:r>
            <a:r>
              <a:rPr lang="ru-RU" sz="3200" dirty="0" smtClean="0">
                <a:solidFill>
                  <a:schemeClr val="bg1"/>
                </a:solidFill>
              </a:rPr>
              <a:t/>
            </a:r>
            <a:br>
              <a:rPr lang="ru-RU" sz="3200" dirty="0" smtClean="0">
                <a:solidFill>
                  <a:schemeClr val="bg1"/>
                </a:solidFill>
              </a:rPr>
            </a:br>
            <a:r>
              <a:rPr lang="ru-RU" dirty="0" smtClean="0">
                <a:solidFill>
                  <a:schemeClr val="bg1"/>
                </a:solidFill>
                <a:latin typeface="Verdana" pitchFamily="34" charset="0"/>
              </a:rPr>
              <a:t>С </a:t>
            </a:r>
            <a:r>
              <a:rPr lang="ru-RU" sz="2000" dirty="0" smtClean="0">
                <a:solidFill>
                  <a:schemeClr val="bg1"/>
                </a:solidFill>
                <a:latin typeface="Verdana" pitchFamily="34" charset="0"/>
              </a:rPr>
              <a:t>1930 </a:t>
            </a:r>
            <a:r>
              <a:rPr lang="ru-RU" dirty="0" smtClean="0">
                <a:solidFill>
                  <a:schemeClr val="bg1"/>
                </a:solidFill>
                <a:latin typeface="Verdana" pitchFamily="34" charset="0"/>
              </a:rPr>
              <a:t>года в левобережной части города строилась крупная </a:t>
            </a:r>
          </a:p>
          <a:p>
            <a:pPr algn="ctr"/>
            <a:r>
              <a:rPr lang="ru-RU" dirty="0" smtClean="0">
                <a:solidFill>
                  <a:schemeClr val="bg1"/>
                </a:solidFill>
                <a:latin typeface="Verdana" pitchFamily="34" charset="0"/>
              </a:rPr>
              <a:t>электростанция - ВОГРЭС.</a:t>
            </a:r>
            <a:r>
              <a:rPr lang="ru-RU" sz="1600" dirty="0" smtClean="0">
                <a:solidFill>
                  <a:schemeClr val="bg1"/>
                </a:solidFill>
                <a:latin typeface="Verdana" pitchFamily="34" charset="0"/>
              </a:rPr>
              <a:t> </a:t>
            </a:r>
            <a:endParaRPr lang="ru-RU" dirty="0"/>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9480"/>
            <a:ext cx="9144000" cy="2246769"/>
          </a:xfrm>
          <a:prstGeom prst="rect">
            <a:avLst/>
          </a:prstGeom>
          <a:noFill/>
        </p:spPr>
        <p:txBody>
          <a:bodyPr wrap="square" rtlCol="0">
            <a:spAutoFit/>
          </a:bodyPr>
          <a:lstStyle/>
          <a:p>
            <a:pPr algn="ctr"/>
            <a:r>
              <a:rPr lang="ru-RU" sz="3600" dirty="0" smtClean="0">
                <a:solidFill>
                  <a:schemeClr val="bg1"/>
                </a:solidFill>
              </a:rPr>
              <a:t>Сообщение газеты «Коммуна» </a:t>
            </a:r>
          </a:p>
          <a:p>
            <a:pPr algn="ctr"/>
            <a:r>
              <a:rPr lang="ru-RU" sz="3600" dirty="0" smtClean="0">
                <a:solidFill>
                  <a:schemeClr val="bg1"/>
                </a:solidFill>
              </a:rPr>
              <a:t>о пробном пуске ВОГРЭС</a:t>
            </a:r>
            <a:r>
              <a:rPr lang="ru-RU" sz="3600" dirty="0" smtClean="0">
                <a:solidFill>
                  <a:schemeClr val="bg1"/>
                </a:solidFill>
                <a:latin typeface="Verdana" pitchFamily="34" charset="0"/>
              </a:rPr>
              <a:t> </a:t>
            </a:r>
          </a:p>
          <a:p>
            <a:pPr algn="ctr"/>
            <a:r>
              <a:rPr lang="ru-RU" sz="3200" dirty="0" smtClean="0">
                <a:solidFill>
                  <a:schemeClr val="bg1"/>
                </a:solidFill>
                <a:latin typeface="Verdana" pitchFamily="34" charset="0"/>
              </a:rPr>
              <a:t> от 21 сентября 1933 г. </a:t>
            </a:r>
            <a:r>
              <a:rPr lang="ru-RU" sz="3200" dirty="0" smtClean="0">
                <a:solidFill>
                  <a:schemeClr val="bg1"/>
                </a:solidFill>
              </a:rPr>
              <a:t>:</a:t>
            </a:r>
            <a:br>
              <a:rPr lang="ru-RU" sz="3200" dirty="0" smtClean="0">
                <a:solidFill>
                  <a:schemeClr val="bg1"/>
                </a:solidFill>
              </a:rPr>
            </a:br>
            <a:endParaRPr lang="ru-RU" sz="3200" dirty="0">
              <a:solidFill>
                <a:schemeClr val="bg1"/>
              </a:solidFill>
            </a:endParaRPr>
          </a:p>
        </p:txBody>
      </p:sp>
      <p:sp>
        <p:nvSpPr>
          <p:cNvPr id="8" name="TextBox 7"/>
          <p:cNvSpPr txBox="1"/>
          <p:nvPr/>
        </p:nvSpPr>
        <p:spPr>
          <a:xfrm>
            <a:off x="500033" y="988534"/>
            <a:ext cx="8286809" cy="3416320"/>
          </a:xfrm>
          <a:prstGeom prst="rect">
            <a:avLst/>
          </a:prstGeom>
          <a:noFill/>
        </p:spPr>
        <p:txBody>
          <a:bodyPr wrap="square" rtlCol="0">
            <a:spAutoFit/>
          </a:bodyPr>
          <a:lstStyle/>
          <a:p>
            <a:pPr algn="ctr"/>
            <a:endParaRPr lang="ru-RU" sz="2400" dirty="0" smtClean="0">
              <a:solidFill>
                <a:schemeClr val="bg1"/>
              </a:solidFill>
              <a:latin typeface="Verdana" pitchFamily="34" charset="0"/>
            </a:endParaRPr>
          </a:p>
          <a:p>
            <a:pPr algn="ctr"/>
            <a:endParaRPr lang="ru-RU" sz="2400" dirty="0" smtClean="0">
              <a:solidFill>
                <a:schemeClr val="bg1"/>
              </a:solidFill>
              <a:latin typeface="Verdana" pitchFamily="34" charset="0"/>
            </a:endParaRPr>
          </a:p>
          <a:p>
            <a:pPr algn="ctr"/>
            <a:endParaRPr lang="ru-RU" sz="2400" dirty="0" smtClean="0">
              <a:solidFill>
                <a:schemeClr val="bg1"/>
              </a:solidFill>
              <a:latin typeface="Verdana" pitchFamily="34" charset="0"/>
            </a:endParaRPr>
          </a:p>
          <a:p>
            <a:r>
              <a:rPr lang="ru-RU" sz="2400" dirty="0" smtClean="0">
                <a:solidFill>
                  <a:schemeClr val="bg1"/>
                </a:solidFill>
                <a:latin typeface="Verdana" pitchFamily="34" charset="0"/>
              </a:rPr>
              <a:t>        «ВОГРЭС одержал новую блестящую победу. 20 сентября успешно произведено первое опробование под нагрузкой турбогенератора ВОГРЭС мощностью 24000 кВт. </a:t>
            </a:r>
          </a:p>
          <a:p>
            <a:r>
              <a:rPr lang="ru-RU" sz="2400" dirty="0" smtClean="0">
                <a:solidFill>
                  <a:schemeClr val="bg1"/>
                </a:solidFill>
                <a:latin typeface="Verdana" pitchFamily="34" charset="0"/>
              </a:rPr>
              <a:t>          Результаты этой  проверки  оказались удовлетворительными».</a:t>
            </a:r>
            <a:endParaRPr lang="ru-RU" sz="2400" dirty="0">
              <a:solidFill>
                <a:schemeClr val="bg1"/>
              </a:solidFill>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6000760" y="857238"/>
            <a:ext cx="2972757" cy="32337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0" y="214296"/>
            <a:ext cx="5857884" cy="4154984"/>
          </a:xfrm>
          <a:prstGeom prst="rect">
            <a:avLst/>
          </a:prstGeom>
          <a:noFill/>
        </p:spPr>
        <p:txBody>
          <a:bodyPr wrap="square" rtlCol="0">
            <a:spAutoFit/>
          </a:bodyPr>
          <a:lstStyle/>
          <a:p>
            <a:r>
              <a:rPr lang="ru-RU" sz="2400" dirty="0" smtClean="0">
                <a:solidFill>
                  <a:schemeClr val="bg1"/>
                </a:solidFill>
              </a:rPr>
              <a:t>С июля 1942-го по февраль  1943 года Воронежская  область была ареной  ожесточенных боев с  немецко-фашистскими  захватчиками. Линия фронта,  проходившая по течению                                  </a:t>
            </a:r>
          </a:p>
          <a:p>
            <a:r>
              <a:rPr lang="ru-RU" sz="2400" dirty="0" smtClean="0">
                <a:solidFill>
                  <a:schemeClr val="bg1"/>
                </a:solidFill>
              </a:rPr>
              <a:t>рек Дона и Воронежа, разделяла</a:t>
            </a:r>
          </a:p>
          <a:p>
            <a:r>
              <a:rPr lang="ru-RU" sz="2400" dirty="0" smtClean="0">
                <a:solidFill>
                  <a:schemeClr val="bg1"/>
                </a:solidFill>
              </a:rPr>
              <a:t>область на две части, вплотную приближаясь к электростанции. </a:t>
            </a:r>
          </a:p>
          <a:p>
            <a:r>
              <a:rPr lang="ru-RU" sz="2400" dirty="0" smtClean="0">
                <a:solidFill>
                  <a:schemeClr val="bg1"/>
                </a:solidFill>
              </a:rPr>
              <a:t>Электростанция была переведена на казарменное  положение, значительно ужесточен технический надзор.</a:t>
            </a:r>
            <a:endParaRPr lang="ru-RU" sz="2400" dirty="0">
              <a:solidFill>
                <a:schemeClr val="bg1"/>
              </a:solidFill>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42844" y="220223"/>
            <a:ext cx="4572000" cy="3785652"/>
          </a:xfrm>
          <a:prstGeom prst="rect">
            <a:avLst/>
          </a:prstGeom>
          <a:noFill/>
          <a:ln w="9525">
            <a:noFill/>
            <a:miter lim="800000"/>
            <a:headEnd/>
            <a:tailEnd/>
          </a:ln>
          <a:effectLst/>
        </p:spPr>
        <p:txBody>
          <a:bodyPr wrap="square">
            <a:spAutoFit/>
          </a:bodyPr>
          <a:lstStyle/>
          <a:p>
            <a:r>
              <a:rPr lang="ru-RU" sz="2000" dirty="0">
                <a:solidFill>
                  <a:schemeClr val="bg1"/>
                </a:solidFill>
              </a:rPr>
              <a:t>26 марта 1943 года Государственный </a:t>
            </a:r>
            <a:r>
              <a:rPr lang="ru-RU" sz="2000" dirty="0" smtClean="0">
                <a:solidFill>
                  <a:schemeClr val="bg1"/>
                </a:solidFill>
              </a:rPr>
              <a:t>Комитет Обороны </a:t>
            </a:r>
            <a:r>
              <a:rPr lang="ru-RU" sz="2000" dirty="0">
                <a:solidFill>
                  <a:schemeClr val="bg1"/>
                </a:solidFill>
              </a:rPr>
              <a:t>принял решение о полном восстановлении</a:t>
            </a:r>
          </a:p>
          <a:p>
            <a:r>
              <a:rPr lang="ru-RU" sz="2000" dirty="0">
                <a:solidFill>
                  <a:schemeClr val="bg1"/>
                </a:solidFill>
              </a:rPr>
              <a:t>ВОГРЭС.</a:t>
            </a:r>
          </a:p>
          <a:p>
            <a:r>
              <a:rPr lang="ru-RU" sz="2000" dirty="0">
                <a:solidFill>
                  <a:schemeClr val="bg1"/>
                </a:solidFill>
              </a:rPr>
              <a:t>На 31 декабря 1943 года был назначен </a:t>
            </a:r>
            <a:r>
              <a:rPr lang="ru-RU" sz="2000" dirty="0" smtClean="0">
                <a:solidFill>
                  <a:schemeClr val="bg1"/>
                </a:solidFill>
              </a:rPr>
              <a:t>пробный пуск </a:t>
            </a:r>
            <a:r>
              <a:rPr lang="ru-RU" sz="2000" dirty="0">
                <a:solidFill>
                  <a:schemeClr val="bg1"/>
                </a:solidFill>
              </a:rPr>
              <a:t>возрожденной ВОГРЭС. Это был день, которого ждали с большим нетерпением. Турбина </a:t>
            </a:r>
            <a:r>
              <a:rPr lang="ru-RU" sz="2000" dirty="0" smtClean="0">
                <a:solidFill>
                  <a:schemeClr val="bg1"/>
                </a:solidFill>
              </a:rPr>
              <a:t>про-</a:t>
            </a:r>
            <a:endParaRPr lang="ru-RU" sz="2000" dirty="0">
              <a:solidFill>
                <a:schemeClr val="bg1"/>
              </a:solidFill>
            </a:endParaRPr>
          </a:p>
          <a:p>
            <a:r>
              <a:rPr lang="ru-RU" sz="2000" dirty="0">
                <a:solidFill>
                  <a:schemeClr val="bg1"/>
                </a:solidFill>
              </a:rPr>
              <a:t>работала на холостом ходу несколько часов и </a:t>
            </a:r>
            <a:r>
              <a:rPr lang="ru-RU" sz="2000" dirty="0" smtClean="0">
                <a:solidFill>
                  <a:schemeClr val="bg1"/>
                </a:solidFill>
              </a:rPr>
              <a:t>была остановлена </a:t>
            </a:r>
            <a:r>
              <a:rPr lang="ru-RU" sz="2000" dirty="0">
                <a:solidFill>
                  <a:schemeClr val="bg1"/>
                </a:solidFill>
              </a:rPr>
              <a:t>для устранения мелких неполадок. Так</a:t>
            </a:r>
          </a:p>
          <a:p>
            <a:r>
              <a:rPr lang="ru-RU" sz="2000" dirty="0">
                <a:solidFill>
                  <a:schemeClr val="bg1"/>
                </a:solidFill>
              </a:rPr>
              <a:t>произошло второе рождение ВОГРЭС.</a:t>
            </a:r>
          </a:p>
        </p:txBody>
      </p:sp>
      <p:pic>
        <p:nvPicPr>
          <p:cNvPr id="5" name="Picture 5"/>
          <p:cNvPicPr>
            <a:picLocks noChangeAspect="1" noChangeArrowheads="1"/>
          </p:cNvPicPr>
          <p:nvPr/>
        </p:nvPicPr>
        <p:blipFill>
          <a:blip r:embed="rId2"/>
          <a:srcRect/>
          <a:stretch>
            <a:fillRect/>
          </a:stretch>
        </p:blipFill>
        <p:spPr bwMode="auto">
          <a:xfrm>
            <a:off x="5143504" y="1142990"/>
            <a:ext cx="3816350" cy="24241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85734"/>
            <a:ext cx="8639481" cy="4278094"/>
          </a:xfrm>
          <a:prstGeom prst="rect">
            <a:avLst/>
          </a:prstGeom>
          <a:noFill/>
        </p:spPr>
        <p:txBody>
          <a:bodyPr wrap="none" rtlCol="0">
            <a:spAutoFit/>
          </a:bodyPr>
          <a:lstStyle/>
          <a:p>
            <a:pPr algn="ctr"/>
            <a:r>
              <a:rPr lang="ru-RU" sz="2800" b="1" i="1" dirty="0" smtClean="0">
                <a:solidFill>
                  <a:schemeClr val="bg1"/>
                </a:solidFill>
              </a:rPr>
              <a:t>Обучающие цели урока:</a:t>
            </a:r>
          </a:p>
          <a:p>
            <a:pPr algn="ctr"/>
            <a:endParaRPr lang="ru-RU" sz="2800" b="1" dirty="0" smtClean="0">
              <a:solidFill>
                <a:schemeClr val="bg1"/>
              </a:solidFill>
            </a:endParaRPr>
          </a:p>
          <a:p>
            <a:r>
              <a:rPr lang="ru-RU" sz="2400" i="1" dirty="0" smtClean="0">
                <a:solidFill>
                  <a:schemeClr val="bg1"/>
                </a:solidFill>
              </a:rPr>
              <a:t>Усвоить следующие элементы неполного опыта учащихся в </a:t>
            </a:r>
          </a:p>
          <a:p>
            <a:r>
              <a:rPr lang="ru-RU" sz="2400" i="1" dirty="0" smtClean="0">
                <a:solidFill>
                  <a:schemeClr val="bg1"/>
                </a:solidFill>
              </a:rPr>
              <a:t>рамках отдельного урока:</a:t>
            </a:r>
            <a:endParaRPr lang="ru-RU" sz="2400" dirty="0" smtClean="0">
              <a:solidFill>
                <a:schemeClr val="bg1"/>
              </a:solidFill>
            </a:endParaRPr>
          </a:p>
          <a:p>
            <a:pPr lvl="0">
              <a:buFont typeface="Wingdings" pitchFamily="2" charset="2"/>
              <a:buChar char="§"/>
            </a:pPr>
            <a:r>
              <a:rPr lang="ru-RU" sz="2400" dirty="0" smtClean="0">
                <a:solidFill>
                  <a:schemeClr val="bg1"/>
                </a:solidFill>
              </a:rPr>
              <a:t> физические основы производства электрической энергии;</a:t>
            </a:r>
          </a:p>
          <a:p>
            <a:pPr lvl="0">
              <a:buFont typeface="Wingdings" pitchFamily="2" charset="2"/>
              <a:buChar char="§"/>
            </a:pPr>
            <a:r>
              <a:rPr lang="ru-RU" sz="2400" dirty="0" smtClean="0">
                <a:solidFill>
                  <a:schemeClr val="bg1"/>
                </a:solidFill>
              </a:rPr>
              <a:t> понятие о необходимости передачи электрической энергии на </a:t>
            </a:r>
          </a:p>
          <a:p>
            <a:pPr lvl="0"/>
            <a:r>
              <a:rPr lang="ru-RU" sz="2400" dirty="0" smtClean="0">
                <a:solidFill>
                  <a:schemeClr val="bg1"/>
                </a:solidFill>
              </a:rPr>
              <a:t>   большие расстояния; </a:t>
            </a:r>
          </a:p>
          <a:p>
            <a:pPr lvl="0">
              <a:buFont typeface="Wingdings" pitchFamily="2" charset="2"/>
              <a:buChar char="§"/>
            </a:pPr>
            <a:r>
              <a:rPr lang="ru-RU" sz="2400" dirty="0" smtClean="0">
                <a:solidFill>
                  <a:schemeClr val="bg1"/>
                </a:solidFill>
              </a:rPr>
              <a:t> ознакомление с решением научно-технических и </a:t>
            </a:r>
          </a:p>
          <a:p>
            <a:pPr lvl="0"/>
            <a:r>
              <a:rPr lang="ru-RU" sz="2400" dirty="0" smtClean="0">
                <a:solidFill>
                  <a:schemeClr val="bg1"/>
                </a:solidFill>
              </a:rPr>
              <a:t>  экономических проблем при осуществлении передачи;</a:t>
            </a:r>
          </a:p>
          <a:p>
            <a:pPr lvl="0">
              <a:buFont typeface="Wingdings" pitchFamily="2" charset="2"/>
              <a:buChar char="§"/>
            </a:pPr>
            <a:r>
              <a:rPr lang="ru-RU" sz="2400" dirty="0" smtClean="0">
                <a:solidFill>
                  <a:schemeClr val="bg1"/>
                </a:solidFill>
              </a:rPr>
              <a:t> схемы передачи энергии, распространенные в современной </a:t>
            </a:r>
          </a:p>
          <a:p>
            <a:pPr lvl="0"/>
            <a:r>
              <a:rPr lang="ru-RU" sz="2400" dirty="0" smtClean="0">
                <a:solidFill>
                  <a:schemeClr val="bg1"/>
                </a:solidFill>
              </a:rPr>
              <a:t>   технике.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1571604" y="1428742"/>
            <a:ext cx="6444949" cy="3571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Box 6"/>
          <p:cNvSpPr txBox="1">
            <a:spLocks noChangeArrowheads="1"/>
          </p:cNvSpPr>
          <p:nvPr/>
        </p:nvSpPr>
        <p:spPr bwMode="auto">
          <a:xfrm>
            <a:off x="827088" y="156975"/>
            <a:ext cx="7848600" cy="1200329"/>
          </a:xfrm>
          <a:prstGeom prst="rect">
            <a:avLst/>
          </a:prstGeom>
          <a:noFill/>
          <a:ln w="9525">
            <a:noFill/>
            <a:miter lim="800000"/>
            <a:headEnd/>
            <a:tailEnd/>
          </a:ln>
          <a:effectLst/>
        </p:spPr>
        <p:txBody>
          <a:bodyPr>
            <a:spAutoFit/>
          </a:bodyPr>
          <a:lstStyle/>
          <a:p>
            <a:pPr algn="ctr">
              <a:spcBef>
                <a:spcPct val="50000"/>
              </a:spcBef>
            </a:pPr>
            <a:r>
              <a:rPr lang="ru-RU" sz="2400" dirty="0">
                <a:solidFill>
                  <a:schemeClr val="bg1"/>
                </a:solidFill>
              </a:rPr>
              <a:t>В 1959 году Воронежская ГРЭС была переведена на выработку тепловой энергии и преобразована в Воронежскую ТЭЦ-1. Так выглядит станция сегодня. </a:t>
            </a: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0.png"/>
          <p:cNvPicPr>
            <a:picLocks noChangeAspect="1"/>
          </p:cNvPicPr>
          <p:nvPr/>
        </p:nvPicPr>
        <p:blipFill>
          <a:blip r:embed="rId3"/>
          <a:stretch>
            <a:fillRect/>
          </a:stretch>
        </p:blipFill>
        <p:spPr>
          <a:xfrm>
            <a:off x="457200" y="0"/>
            <a:ext cx="8229600" cy="5143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0134" y="-18"/>
            <a:ext cx="6558014" cy="646331"/>
          </a:xfrm>
          <a:prstGeom prst="rect">
            <a:avLst/>
          </a:prstGeom>
          <a:noFill/>
        </p:spPr>
        <p:txBody>
          <a:bodyPr wrap="none" rtlCol="0">
            <a:spAutoFit/>
          </a:bodyPr>
          <a:lstStyle/>
          <a:p>
            <a:r>
              <a:rPr lang="ru-RU" sz="3600" dirty="0" smtClean="0">
                <a:solidFill>
                  <a:schemeClr val="bg1"/>
                </a:solidFill>
              </a:rPr>
              <a:t>Генератор гидроэлектростанции</a:t>
            </a:r>
            <a:endParaRPr lang="ru-RU" sz="3600" dirty="0">
              <a:solidFill>
                <a:schemeClr val="bg1"/>
              </a:solidFill>
            </a:endParaRPr>
          </a:p>
        </p:txBody>
      </p:sp>
      <p:pic>
        <p:nvPicPr>
          <p:cNvPr id="6" name="Гидро.wmv">
            <a:hlinkClick r:id="" action="ppaction://media"/>
          </p:cNvPr>
          <p:cNvPicPr>
            <a:picLocks noRot="1" noChangeAspect="1"/>
          </p:cNvPicPr>
          <p:nvPr>
            <a:videoFile r:link="rId1"/>
          </p:nvPr>
        </p:nvPicPr>
        <p:blipFill>
          <a:blip r:embed="rId3"/>
          <a:stretch>
            <a:fillRect/>
          </a:stretch>
        </p:blipFill>
        <p:spPr>
          <a:xfrm>
            <a:off x="1000100" y="652480"/>
            <a:ext cx="7162800" cy="441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 presetClass="mediacall" presetSubtype="0" fill="hold" nodeType="afterEffect">
                                  <p:stCondLst>
                                    <p:cond delay="0"/>
                                  </p:stCondLst>
                                  <p:childTnLst>
                                    <p:cmd type="call" cmd="playFrom(0.0)">
                                      <p:cBhvr>
                                        <p:cTn id="10" dur="569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28679" y="-57162"/>
            <a:ext cx="8015287" cy="914400"/>
          </a:xfrm>
        </p:spPr>
        <p:txBody>
          <a:bodyPr/>
          <a:lstStyle/>
          <a:p>
            <a:pPr algn="ctr"/>
            <a:r>
              <a:rPr lang="ru-RU" b="1" dirty="0">
                <a:solidFill>
                  <a:schemeClr val="bg1"/>
                </a:solidFill>
              </a:rPr>
              <a:t>Гидроэлектростанция (ГЭС)</a:t>
            </a:r>
          </a:p>
        </p:txBody>
      </p:sp>
      <p:sp>
        <p:nvSpPr>
          <p:cNvPr id="5" name="Rectangle 3"/>
          <p:cNvSpPr txBox="1">
            <a:spLocks noChangeArrowheads="1"/>
          </p:cNvSpPr>
          <p:nvPr/>
        </p:nvSpPr>
        <p:spPr>
          <a:xfrm>
            <a:off x="642910" y="714362"/>
            <a:ext cx="7924800" cy="441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Около 19% электроэнергии во всем мире вырабатывают ГЭС. Они преобразуют кинетическую энергию падающей воды в механическую энергию вращения турбины, а турбина приводит во вращение генератор тока.</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Для эффективного производства электроэнергии на ГЭС необходимы два основных фактора: гарантированная обеспеченность водой круглый год и возможно большие уклоны реки. </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28679" y="142858"/>
            <a:ext cx="8015287" cy="914400"/>
          </a:xfrm>
        </p:spPr>
        <p:txBody>
          <a:bodyPr/>
          <a:lstStyle/>
          <a:p>
            <a:pPr algn="ctr"/>
            <a:r>
              <a:rPr lang="ru-RU" dirty="0">
                <a:solidFill>
                  <a:schemeClr val="bg1"/>
                </a:solidFill>
              </a:rPr>
              <a:t>Принцип работы ГЭС</a:t>
            </a:r>
          </a:p>
        </p:txBody>
      </p:sp>
      <p:sp>
        <p:nvSpPr>
          <p:cNvPr id="5" name="Rectangle 3"/>
          <p:cNvSpPr txBox="1">
            <a:spLocks noChangeArrowheads="1"/>
          </p:cNvSpPr>
          <p:nvPr/>
        </p:nvSpPr>
        <p:spPr>
          <a:xfrm>
            <a:off x="642910" y="1285866"/>
            <a:ext cx="7924800" cy="4419600"/>
          </a:xfrm>
          <a:prstGeom prst="rect">
            <a:avLst/>
          </a:prstGeom>
        </p:spPr>
        <p:txBody>
          <a:bodyPr vert="horz" lIns="91440" tIns="45720" rIns="91440" bIns="45720" rtlCol="0">
            <a:normAutofit/>
          </a:bodyPr>
          <a:lstStyle/>
          <a:p>
            <a:pPr marL="0" marR="0" lvl="0" indent="62865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Плотина создает напор воды в водохранилище, обеспечивающий постоянный подвод энергии. Вода истекает через водозабор, уровнем которого определяется скорость течения. Поток воды, вращая турбину, приводит во вращение электрогенератор. По высоковольтным ЛЭП электроэнергия передается на распределительные подстанции. </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42908" y="1857370"/>
            <a:ext cx="2585999" cy="914400"/>
          </a:xfrm>
        </p:spPr>
        <p:txBody>
          <a:bodyPr>
            <a:normAutofit fontScale="90000"/>
          </a:bodyPr>
          <a:lstStyle/>
          <a:p>
            <a:pPr algn="ctr"/>
            <a:r>
              <a:rPr lang="ru-RU" dirty="0">
                <a:solidFill>
                  <a:schemeClr val="bg1"/>
                </a:solidFill>
              </a:rPr>
              <a:t>Схема </a:t>
            </a:r>
            <a:r>
              <a:rPr lang="ru-RU" dirty="0" smtClean="0">
                <a:solidFill>
                  <a:schemeClr val="bg1"/>
                </a:solidFill>
              </a:rPr>
              <a:t/>
            </a:r>
            <a:br>
              <a:rPr lang="ru-RU" dirty="0" smtClean="0">
                <a:solidFill>
                  <a:schemeClr val="bg1"/>
                </a:solidFill>
              </a:rPr>
            </a:br>
            <a:r>
              <a:rPr lang="ru-RU" dirty="0" smtClean="0">
                <a:solidFill>
                  <a:schemeClr val="bg1"/>
                </a:solidFill>
              </a:rPr>
              <a:t>ГЭС</a:t>
            </a:r>
            <a:endParaRPr lang="ru-RU" dirty="0">
              <a:solidFill>
                <a:schemeClr val="bg1"/>
              </a:solidFill>
            </a:endParaRPr>
          </a:p>
        </p:txBody>
      </p:sp>
      <p:pic>
        <p:nvPicPr>
          <p:cNvPr id="6" name="Рисунок 5" descr="07.png"/>
          <p:cNvPicPr>
            <a:picLocks noChangeAspect="1"/>
          </p:cNvPicPr>
          <p:nvPr/>
        </p:nvPicPr>
        <p:blipFill>
          <a:blip r:embed="rId2"/>
          <a:stretch>
            <a:fillRect/>
          </a:stretch>
        </p:blipFill>
        <p:spPr>
          <a:xfrm>
            <a:off x="2322201" y="214296"/>
            <a:ext cx="6560797" cy="4786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p:cNvSpPr>
            <a:spLocks noChangeAspect="1" noChangeArrowheads="1" noTextEdit="1"/>
          </p:cNvSpPr>
          <p:nvPr/>
        </p:nvSpPr>
        <p:spPr bwMode="auto">
          <a:xfrm>
            <a:off x="2357422" y="928676"/>
            <a:ext cx="3171825" cy="4537075"/>
          </a:xfrm>
          <a:prstGeom prst="rect">
            <a:avLst/>
          </a:prstGeom>
          <a:noFill/>
        </p:spPr>
        <p:txBody>
          <a:bodyPr/>
          <a:lstStyle/>
          <a:p>
            <a:endParaRPr lang="ru-RU" sz="2800" dirty="0"/>
          </a:p>
        </p:txBody>
      </p:sp>
      <p:sp>
        <p:nvSpPr>
          <p:cNvPr id="6" name="Rectangle 19"/>
          <p:cNvSpPr>
            <a:spLocks noChangeArrowheads="1"/>
          </p:cNvSpPr>
          <p:nvPr/>
        </p:nvSpPr>
        <p:spPr bwMode="auto">
          <a:xfrm>
            <a:off x="0" y="1933550"/>
            <a:ext cx="2152650" cy="534988"/>
          </a:xfrm>
          <a:prstGeom prst="rect">
            <a:avLst/>
          </a:prstGeom>
          <a:noFill/>
          <a:ln w="9525">
            <a:noFill/>
            <a:miter lim="800000"/>
            <a:headEnd/>
            <a:tailEnd/>
          </a:ln>
          <a:effectLst/>
        </p:spPr>
        <p:txBody>
          <a:bodyPr wrap="none" anchor="ctr">
            <a:spAutoFit/>
          </a:bodyPr>
          <a:lstStyle/>
          <a:p>
            <a:pPr algn="l"/>
            <a:endParaRPr lang="ru-RU" sz="1100"/>
          </a:p>
          <a:p>
            <a:pPr algn="l" eaLnBrk="0" hangingPunct="0"/>
            <a:r>
              <a:rPr lang="ru-RU" sz="1800"/>
              <a:t>                               </a:t>
            </a:r>
          </a:p>
        </p:txBody>
      </p:sp>
      <p:sp>
        <p:nvSpPr>
          <p:cNvPr id="20" name="TextBox 19"/>
          <p:cNvSpPr txBox="1"/>
          <p:nvPr/>
        </p:nvSpPr>
        <p:spPr>
          <a:xfrm>
            <a:off x="718165" y="-81622"/>
            <a:ext cx="7568611" cy="1938992"/>
          </a:xfrm>
          <a:prstGeom prst="rect">
            <a:avLst/>
          </a:prstGeom>
          <a:noFill/>
        </p:spPr>
        <p:txBody>
          <a:bodyPr wrap="none" rtlCol="0">
            <a:spAutoFit/>
          </a:bodyPr>
          <a:lstStyle/>
          <a:p>
            <a:pPr algn="ctr"/>
            <a:r>
              <a:rPr lang="ru-RU" sz="3200" dirty="0" smtClean="0">
                <a:solidFill>
                  <a:schemeClr val="bg1"/>
                </a:solidFill>
              </a:rPr>
              <a:t>Превращение энергии при производстве,</a:t>
            </a:r>
          </a:p>
          <a:p>
            <a:pPr algn="ctr"/>
            <a:r>
              <a:rPr lang="ru-RU" sz="3200" dirty="0" smtClean="0">
                <a:solidFill>
                  <a:schemeClr val="bg1"/>
                </a:solidFill>
              </a:rPr>
              <a:t>передаче и использовании электрической	</a:t>
            </a:r>
          </a:p>
          <a:p>
            <a:pPr algn="ctr"/>
            <a:r>
              <a:rPr lang="ru-RU" sz="3200" dirty="0" smtClean="0">
                <a:solidFill>
                  <a:schemeClr val="bg1"/>
                </a:solidFill>
              </a:rPr>
              <a:t>энергии на ГЭС</a:t>
            </a:r>
          </a:p>
          <a:p>
            <a:endParaRPr lang="ru-RU" sz="2400" dirty="0"/>
          </a:p>
        </p:txBody>
      </p:sp>
      <p:pic>
        <p:nvPicPr>
          <p:cNvPr id="21" name="Рисунок 20" descr="09.jpg"/>
          <p:cNvPicPr>
            <a:picLocks noChangeAspect="1"/>
          </p:cNvPicPr>
          <p:nvPr/>
        </p:nvPicPr>
        <p:blipFill>
          <a:blip r:embed="rId2"/>
          <a:stretch>
            <a:fillRect/>
          </a:stretch>
        </p:blipFill>
        <p:spPr>
          <a:xfrm>
            <a:off x="1785918" y="1543518"/>
            <a:ext cx="5666902" cy="360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28679" y="-142894"/>
            <a:ext cx="8015287" cy="914400"/>
          </a:xfrm>
        </p:spPr>
        <p:txBody>
          <a:bodyPr/>
          <a:lstStyle/>
          <a:p>
            <a:pPr algn="ctr"/>
            <a:r>
              <a:rPr lang="ru-RU" dirty="0">
                <a:solidFill>
                  <a:schemeClr val="bg1"/>
                </a:solidFill>
              </a:rPr>
              <a:t>Типы ГЭС</a:t>
            </a:r>
          </a:p>
        </p:txBody>
      </p:sp>
      <p:sp>
        <p:nvSpPr>
          <p:cNvPr id="5" name="Rectangle 3"/>
          <p:cNvSpPr txBox="1">
            <a:spLocks noChangeArrowheads="1"/>
          </p:cNvSpPr>
          <p:nvPr/>
        </p:nvSpPr>
        <p:spPr>
          <a:xfrm>
            <a:off x="609600" y="714362"/>
            <a:ext cx="7924800" cy="4419600"/>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Гидроэлектрические станции (ГЭС) </a:t>
            </a:r>
          </a:p>
          <a:p>
            <a:pPr marL="74295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  Плотинные гидроэлектростанции </a:t>
            </a:r>
          </a:p>
          <a:p>
            <a:pPr marL="74295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  Русловые гидроэлектростанции</a:t>
            </a:r>
          </a:p>
          <a:p>
            <a:pPr marL="74295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800" b="0" i="0" u="none" strike="noStrike" kern="1200" cap="none" spc="0" normalizeH="0" baseline="0" noProof="0" dirty="0" err="1" smtClean="0">
                <a:ln>
                  <a:noFill/>
                </a:ln>
                <a:solidFill>
                  <a:schemeClr val="bg1"/>
                </a:solidFill>
                <a:effectLst/>
                <a:uLnTx/>
                <a:uFillTx/>
                <a:latin typeface="+mn-lt"/>
                <a:ea typeface="+mn-ea"/>
                <a:cs typeface="+mn-cs"/>
              </a:rPr>
              <a:t>Приплотинные</a:t>
            </a:r>
            <a:r>
              <a:rPr kumimoji="0" lang="ru-RU" sz="2800" b="0" i="0" u="none" strike="noStrike" kern="1200" cap="none" spc="0" normalizeH="0" baseline="0" noProof="0" dirty="0" smtClean="0">
                <a:ln>
                  <a:noFill/>
                </a:ln>
                <a:solidFill>
                  <a:schemeClr val="bg1"/>
                </a:solidFill>
                <a:effectLst/>
                <a:uLnTx/>
                <a:uFillTx/>
                <a:latin typeface="+mn-lt"/>
                <a:ea typeface="+mn-ea"/>
                <a:cs typeface="+mn-cs"/>
              </a:rPr>
              <a:t> гидроэлектростанции</a:t>
            </a:r>
          </a:p>
          <a:p>
            <a:pPr marL="74295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  Деривационные гидроэлектростанции</a:t>
            </a:r>
          </a:p>
          <a:p>
            <a:pPr marL="74295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  Гидроаккумулирующие электростанции</a:t>
            </a:r>
          </a:p>
          <a:p>
            <a:pPr marL="74295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  Приливные электростанции</a:t>
            </a:r>
          </a:p>
          <a:p>
            <a:pPr marL="742950" marR="0" lvl="1" indent="-28575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  Волновые электростанции и на морских течениях</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7"/>
          <p:cNvSpPr>
            <a:spLocks noGrp="1" noChangeArrowheads="1"/>
          </p:cNvSpPr>
          <p:nvPr>
            <p:ph type="title" idx="4294967295"/>
          </p:nvPr>
        </p:nvSpPr>
        <p:spPr>
          <a:xfrm>
            <a:off x="142844" y="71420"/>
            <a:ext cx="8515354" cy="914400"/>
          </a:xfrm>
          <a:noFill/>
          <a:ln/>
        </p:spPr>
        <p:txBody>
          <a:bodyPr>
            <a:normAutofit fontScale="90000"/>
          </a:bodyPr>
          <a:lstStyle/>
          <a:p>
            <a:pPr algn="ctr"/>
            <a:r>
              <a:rPr lang="ru-RU" sz="3800" b="1" dirty="0">
                <a:solidFill>
                  <a:schemeClr val="bg1"/>
                </a:solidFill>
              </a:rPr>
              <a:t> Крупнейшие гидроэлектростанции России</a:t>
            </a:r>
          </a:p>
        </p:txBody>
      </p:sp>
      <p:graphicFrame>
        <p:nvGraphicFramePr>
          <p:cNvPr id="5" name="Group 229"/>
          <p:cNvGraphicFramePr>
            <a:graphicFrameLocks noGrp="1"/>
          </p:cNvGraphicFramePr>
          <p:nvPr>
            <p:ph/>
          </p:nvPr>
        </p:nvGraphicFramePr>
        <p:xfrm>
          <a:off x="285718" y="1071552"/>
          <a:ext cx="8358247" cy="3866808"/>
        </p:xfrm>
        <a:graphic>
          <a:graphicData uri="http://schemas.openxmlformats.org/drawingml/2006/table">
            <a:tbl>
              <a:tblPr/>
              <a:tblGrid>
                <a:gridCol w="2256726"/>
                <a:gridCol w="1671649"/>
                <a:gridCol w="2114783"/>
                <a:gridCol w="2315089"/>
              </a:tblGrid>
              <a:tr h="10779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chemeClr val="bg1"/>
                          </a:solidFill>
                          <a:effectLst/>
                          <a:latin typeface="Times New Roman" pitchFamily="18" charset="0"/>
                          <a:cs typeface="Times New Roman" pitchFamily="18" charset="0"/>
                        </a:rPr>
                        <a:t>Наименование</a:t>
                      </a:r>
                      <a:endParaRPr kumimoji="0" lang="ru-RU" sz="1700" b="0" i="0" u="none" strike="noStrike" cap="none" normalizeH="0" baseline="0" dirty="0" smtClean="0">
                        <a:ln>
                          <a:noFill/>
                        </a:ln>
                        <a:solidFill>
                          <a:schemeClr val="bg1"/>
                        </a:solidFill>
                        <a:effectLst/>
                        <a:latin typeface="Times New Roman" pitchFamily="18" charset="0"/>
                      </a:endParaRPr>
                    </a:p>
                  </a:txBody>
                  <a:tcPr marL="79591" marR="79591" marT="39795" marB="39795"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chemeClr val="bg1"/>
                          </a:solidFill>
                          <a:effectLst/>
                          <a:latin typeface="Times New Roman" pitchFamily="18" charset="0"/>
                          <a:cs typeface="Times New Roman" pitchFamily="18" charset="0"/>
                        </a:rPr>
                        <a:t>Мощность,</a:t>
                      </a:r>
                      <a:br>
                        <a:rPr kumimoji="0" lang="ru-RU" sz="1700" b="1" i="0" u="none" strike="noStrike" cap="none" normalizeH="0" baseline="0" smtClean="0">
                          <a:ln>
                            <a:noFill/>
                          </a:ln>
                          <a:solidFill>
                            <a:schemeClr val="bg1"/>
                          </a:solidFill>
                          <a:effectLst/>
                          <a:latin typeface="Times New Roman" pitchFamily="18" charset="0"/>
                          <a:cs typeface="Times New Roman" pitchFamily="18" charset="0"/>
                        </a:rPr>
                      </a:br>
                      <a:r>
                        <a:rPr kumimoji="0" lang="ru-RU" sz="1700" b="1" i="0" u="none" strike="noStrike" cap="none" normalizeH="0" baseline="0" smtClean="0">
                          <a:ln>
                            <a:noFill/>
                          </a:ln>
                          <a:solidFill>
                            <a:schemeClr val="bg1"/>
                          </a:solidFill>
                          <a:effectLst/>
                          <a:latin typeface="Times New Roman" pitchFamily="18" charset="0"/>
                          <a:cs typeface="Times New Roman" pitchFamily="18" charset="0"/>
                        </a:rPr>
                        <a:t>ГВт</a:t>
                      </a:r>
                      <a:endParaRPr kumimoji="0" lang="ru-RU" sz="1700" b="0"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chemeClr val="bg1"/>
                          </a:solidFill>
                          <a:effectLst/>
                          <a:latin typeface="Times New Roman" pitchFamily="18" charset="0"/>
                          <a:cs typeface="Times New Roman" pitchFamily="18" charset="0"/>
                        </a:rPr>
                        <a:t>Среднегодовая</a:t>
                      </a:r>
                      <a:br>
                        <a:rPr kumimoji="0" lang="ru-RU" sz="1700" b="1" i="0" u="none" strike="noStrike" cap="none" normalizeH="0" baseline="0" dirty="0" smtClean="0">
                          <a:ln>
                            <a:noFill/>
                          </a:ln>
                          <a:solidFill>
                            <a:schemeClr val="bg1"/>
                          </a:solidFill>
                          <a:effectLst/>
                          <a:latin typeface="Times New Roman" pitchFamily="18" charset="0"/>
                          <a:cs typeface="Times New Roman" pitchFamily="18" charset="0"/>
                        </a:rPr>
                      </a:br>
                      <a:r>
                        <a:rPr kumimoji="0" lang="ru-RU" sz="1700" b="1" i="0" u="none" strike="noStrike" cap="none" normalizeH="0" baseline="0" dirty="0" smtClean="0">
                          <a:ln>
                            <a:noFill/>
                          </a:ln>
                          <a:solidFill>
                            <a:schemeClr val="bg1"/>
                          </a:solidFill>
                          <a:effectLst/>
                          <a:latin typeface="Times New Roman" pitchFamily="18" charset="0"/>
                          <a:cs typeface="Times New Roman" pitchFamily="18" charset="0"/>
                        </a:rPr>
                        <a:t>выработка, млрд. кВт·ч</a:t>
                      </a:r>
                      <a:endParaRPr kumimoji="0" lang="ru-RU" sz="1700" b="0" i="0" u="none" strike="noStrike" cap="none" normalizeH="0" baseline="0" dirty="0" smtClean="0">
                        <a:ln>
                          <a:noFill/>
                        </a:ln>
                        <a:solidFill>
                          <a:schemeClr val="bg1"/>
                        </a:solidFill>
                        <a:effectLst/>
                        <a:latin typeface="Times New Roman" pitchFamily="18" charset="0"/>
                      </a:endParaRPr>
                    </a:p>
                  </a:txBody>
                  <a:tcPr marL="79591" marR="79591" marT="39795" marB="39795"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chemeClr val="bg1"/>
                          </a:solidFill>
                          <a:effectLst/>
                          <a:latin typeface="Times New Roman" pitchFamily="18" charset="0"/>
                          <a:cs typeface="Times New Roman" pitchFamily="18" charset="0"/>
                        </a:rPr>
                        <a:t>Географическое положение</a:t>
                      </a:r>
                      <a:endParaRPr kumimoji="0" lang="ru-RU" sz="1700" b="0" i="0" u="none" strike="noStrike" cap="none" normalizeH="0" baseline="0" dirty="0" smtClean="0">
                        <a:ln>
                          <a:noFill/>
                        </a:ln>
                        <a:solidFill>
                          <a:schemeClr val="bg1"/>
                        </a:solidFill>
                        <a:effectLst/>
                        <a:latin typeface="Times New Roman" pitchFamily="18" charset="0"/>
                      </a:endParaRPr>
                    </a:p>
                  </a:txBody>
                  <a:tcPr marL="79591" marR="79591" marT="39795" marB="39795" anchor="ctr" horzOverflow="overflow">
                    <a:lnL>
                      <a:noFill/>
                    </a:lnL>
                    <a:lnR cap="flat">
                      <a:noFill/>
                    </a:lnR>
                    <a:lnT cap="flat">
                      <a:noFill/>
                    </a:lnT>
                    <a:lnB>
                      <a:noFill/>
                    </a:lnB>
                    <a:lnTlToBr>
                      <a:noFill/>
                    </a:lnTlToBr>
                    <a:lnBlToTr>
                      <a:noFill/>
                    </a:lnBlToTr>
                    <a:noFill/>
                  </a:tcPr>
                </a:tc>
              </a:tr>
              <a:tr h="610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chemeClr val="bg1"/>
                          </a:solidFill>
                          <a:effectLst/>
                          <a:latin typeface="Times New Roman" pitchFamily="18" charset="0"/>
                          <a:cs typeface="Times New Roman" pitchFamily="18" charset="0"/>
                        </a:rPr>
                        <a:t>Красноярская ГЭС</a:t>
                      </a:r>
                      <a:endParaRPr kumimoji="0" lang="ru-RU" sz="1700" b="1" i="0" u="none" strike="noStrike" cap="none" normalizeH="0" baseline="0" dirty="0" smtClean="0">
                        <a:ln>
                          <a:noFill/>
                        </a:ln>
                        <a:solidFill>
                          <a:schemeClr val="bg1"/>
                        </a:solidFill>
                        <a:effectLst/>
                        <a:latin typeface="Times New Roman" pitchFamily="18" charset="0"/>
                      </a:endParaRPr>
                    </a:p>
                  </a:txBody>
                  <a:tcPr marL="79591" marR="79591" marT="39795" marB="39795"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chemeClr val="bg1"/>
                          </a:solidFill>
                          <a:effectLst/>
                          <a:latin typeface="Times New Roman" pitchFamily="18" charset="0"/>
                          <a:cs typeface="Times New Roman" pitchFamily="18" charset="0"/>
                        </a:rPr>
                        <a:t>6,00</a:t>
                      </a:r>
                      <a:endParaRPr kumimoji="0" lang="ru-RU" sz="2100" b="1"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dirty="0" smtClean="0">
                          <a:ln>
                            <a:noFill/>
                          </a:ln>
                          <a:solidFill>
                            <a:schemeClr val="bg1"/>
                          </a:solidFill>
                          <a:effectLst/>
                          <a:latin typeface="Times New Roman" pitchFamily="18" charset="0"/>
                          <a:cs typeface="Times New Roman" pitchFamily="18" charset="0"/>
                        </a:rPr>
                        <a:t>20,40</a:t>
                      </a:r>
                      <a:endParaRPr kumimoji="0" lang="ru-RU" sz="2100" b="1" i="0" u="none" strike="noStrike" cap="none" normalizeH="0" baseline="0" dirty="0" smtClean="0">
                        <a:ln>
                          <a:noFill/>
                        </a:ln>
                        <a:solidFill>
                          <a:schemeClr val="bg1"/>
                        </a:solidFill>
                        <a:effectLst/>
                        <a:latin typeface="Times New Roman" pitchFamily="18" charset="0"/>
                      </a:endParaRPr>
                    </a:p>
                  </a:txBody>
                  <a:tcPr marL="79591" marR="79591" marT="39795" marB="3979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bg1"/>
                          </a:solidFill>
                          <a:effectLst/>
                          <a:latin typeface="Times New Roman" pitchFamily="18" charset="0"/>
                          <a:cs typeface="Times New Roman" pitchFamily="18" charset="0"/>
                        </a:rPr>
                        <a:t>р. Енисей,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bg1"/>
                          </a:solidFill>
                          <a:effectLst/>
                          <a:latin typeface="Times New Roman" pitchFamily="18" charset="0"/>
                          <a:cs typeface="Times New Roman" pitchFamily="18" charset="0"/>
                        </a:rPr>
                        <a:t>г. Дивногорск</a:t>
                      </a:r>
                      <a:endParaRPr kumimoji="0" lang="ru-RU" sz="1700" b="0"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cap="flat">
                      <a:noFill/>
                    </a:lnR>
                    <a:lnT>
                      <a:noFill/>
                    </a:lnT>
                    <a:lnB>
                      <a:noFill/>
                    </a:lnB>
                    <a:lnTlToBr>
                      <a:noFill/>
                    </a:lnTlToBr>
                    <a:lnBlToTr>
                      <a:noFill/>
                    </a:lnBlToTr>
                    <a:noFill/>
                  </a:tcPr>
                </a:tc>
              </a:tr>
              <a:tr h="610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chemeClr val="bg1"/>
                          </a:solidFill>
                          <a:effectLst/>
                          <a:latin typeface="Times New Roman" pitchFamily="18" charset="0"/>
                          <a:cs typeface="Times New Roman" pitchFamily="18" charset="0"/>
                        </a:rPr>
                        <a:t>Братская ГЭС</a:t>
                      </a:r>
                      <a:endParaRPr kumimoji="0" lang="ru-RU" sz="1700" b="1" i="0" u="none" strike="noStrike" cap="none" normalizeH="0" baseline="0" dirty="0" smtClean="0">
                        <a:ln>
                          <a:noFill/>
                        </a:ln>
                        <a:solidFill>
                          <a:schemeClr val="bg1"/>
                        </a:solidFill>
                        <a:effectLst/>
                        <a:latin typeface="Times New Roman" pitchFamily="18" charset="0"/>
                      </a:endParaRPr>
                    </a:p>
                  </a:txBody>
                  <a:tcPr marL="79591" marR="79591" marT="39795" marB="39795"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chemeClr val="bg1"/>
                          </a:solidFill>
                          <a:effectLst/>
                          <a:latin typeface="Times New Roman" pitchFamily="18" charset="0"/>
                          <a:cs typeface="Times New Roman" pitchFamily="18" charset="0"/>
                        </a:rPr>
                        <a:t>4,50</a:t>
                      </a:r>
                      <a:endParaRPr kumimoji="0" lang="ru-RU" sz="2100" b="1"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chemeClr val="bg1"/>
                          </a:solidFill>
                          <a:effectLst/>
                          <a:latin typeface="Times New Roman" pitchFamily="18" charset="0"/>
                          <a:cs typeface="Times New Roman" pitchFamily="18" charset="0"/>
                        </a:rPr>
                        <a:t>22,60</a:t>
                      </a:r>
                      <a:endParaRPr kumimoji="0" lang="ru-RU" sz="2100" b="1"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bg1"/>
                          </a:solidFill>
                          <a:effectLst/>
                          <a:latin typeface="Times New Roman" pitchFamily="18" charset="0"/>
                          <a:cs typeface="Times New Roman" pitchFamily="18" charset="0"/>
                        </a:rPr>
                        <a:t>р. Ангара,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bg1"/>
                          </a:solidFill>
                          <a:effectLst/>
                          <a:latin typeface="Times New Roman" pitchFamily="18" charset="0"/>
                          <a:cs typeface="Times New Roman" pitchFamily="18" charset="0"/>
                        </a:rPr>
                        <a:t> г. Братск</a:t>
                      </a:r>
                      <a:endParaRPr kumimoji="0" lang="ru-RU" sz="1700" b="0"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cap="flat">
                      <a:noFill/>
                    </a:lnR>
                    <a:lnT>
                      <a:noFill/>
                    </a:lnT>
                    <a:lnB>
                      <a:noFill/>
                    </a:lnB>
                    <a:lnTlToBr>
                      <a:noFill/>
                    </a:lnTlToBr>
                    <a:lnBlToTr>
                      <a:noFill/>
                    </a:lnBlToTr>
                    <a:noFill/>
                  </a:tcPr>
                </a:tc>
              </a:tr>
              <a:tr h="610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err="1" smtClean="0">
                          <a:ln>
                            <a:noFill/>
                          </a:ln>
                          <a:solidFill>
                            <a:schemeClr val="bg1"/>
                          </a:solidFill>
                          <a:effectLst/>
                          <a:latin typeface="Times New Roman" pitchFamily="18" charset="0"/>
                          <a:cs typeface="Times New Roman" pitchFamily="18" charset="0"/>
                        </a:rPr>
                        <a:t>Усть-Илимская</a:t>
                      </a:r>
                      <a:r>
                        <a:rPr kumimoji="0" lang="ru-RU" sz="1700" b="1" i="0" u="none" strike="noStrike" cap="none" normalizeH="0" baseline="0" dirty="0" smtClean="0">
                          <a:ln>
                            <a:noFill/>
                          </a:ln>
                          <a:solidFill>
                            <a:schemeClr val="bg1"/>
                          </a:solidFill>
                          <a:effectLst/>
                          <a:latin typeface="Times New Roman" pitchFamily="18" charset="0"/>
                          <a:cs typeface="Times New Roman" pitchFamily="18" charset="0"/>
                        </a:rPr>
                        <a:t> ГЭС</a:t>
                      </a:r>
                      <a:endParaRPr kumimoji="0" lang="ru-RU" sz="1700" b="1" i="0" u="none" strike="noStrike" cap="none" normalizeH="0" baseline="0" dirty="0" smtClean="0">
                        <a:ln>
                          <a:noFill/>
                        </a:ln>
                        <a:solidFill>
                          <a:schemeClr val="bg1"/>
                        </a:solidFill>
                        <a:effectLst/>
                        <a:latin typeface="Times New Roman" pitchFamily="18" charset="0"/>
                      </a:endParaRPr>
                    </a:p>
                  </a:txBody>
                  <a:tcPr marL="79591" marR="79591" marT="39795" marB="39795"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chemeClr val="bg1"/>
                          </a:solidFill>
                          <a:effectLst/>
                          <a:latin typeface="Times New Roman" pitchFamily="18" charset="0"/>
                          <a:cs typeface="Times New Roman" pitchFamily="18" charset="0"/>
                        </a:rPr>
                        <a:t>4,32</a:t>
                      </a:r>
                      <a:endParaRPr kumimoji="0" lang="ru-RU" sz="2100" b="1"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chemeClr val="bg1"/>
                          </a:solidFill>
                          <a:effectLst/>
                          <a:latin typeface="Times New Roman" pitchFamily="18" charset="0"/>
                          <a:cs typeface="Times New Roman" pitchFamily="18" charset="0"/>
                        </a:rPr>
                        <a:t>21,70</a:t>
                      </a:r>
                      <a:endParaRPr kumimoji="0" lang="ru-RU" sz="2100" b="1"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bg1"/>
                          </a:solidFill>
                          <a:effectLst/>
                          <a:latin typeface="Times New Roman" pitchFamily="18" charset="0"/>
                          <a:cs typeface="Times New Roman" pitchFamily="18" charset="0"/>
                        </a:rPr>
                        <a:t>р. Ангара,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bg1"/>
                          </a:solidFill>
                          <a:effectLst/>
                          <a:latin typeface="Times New Roman" pitchFamily="18" charset="0"/>
                          <a:cs typeface="Times New Roman" pitchFamily="18" charset="0"/>
                        </a:rPr>
                        <a:t>г. Усть-Илимск</a:t>
                      </a:r>
                      <a:endParaRPr kumimoji="0" lang="ru-RU" sz="1700" b="0"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cap="flat">
                      <a:noFill/>
                    </a:lnR>
                    <a:lnT>
                      <a:noFill/>
                    </a:lnT>
                    <a:lnB>
                      <a:noFill/>
                    </a:lnB>
                    <a:lnTlToBr>
                      <a:noFill/>
                    </a:lnTlToBr>
                    <a:lnBlToTr>
                      <a:noFill/>
                    </a:lnBlToTr>
                    <a:noFill/>
                  </a:tcPr>
                </a:tc>
              </a:tr>
              <a:tr h="610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err="1" smtClean="0">
                          <a:ln>
                            <a:noFill/>
                          </a:ln>
                          <a:solidFill>
                            <a:schemeClr val="bg1"/>
                          </a:solidFill>
                          <a:effectLst/>
                          <a:latin typeface="Times New Roman" pitchFamily="18" charset="0"/>
                          <a:cs typeface="Times New Roman" pitchFamily="18" charset="0"/>
                        </a:rPr>
                        <a:t>Богучанская</a:t>
                      </a:r>
                      <a:r>
                        <a:rPr kumimoji="0" lang="ru-RU" sz="1700" b="1" i="0" u="none" strike="noStrike" cap="none" normalizeH="0" baseline="0" dirty="0" smtClean="0">
                          <a:ln>
                            <a:noFill/>
                          </a:ln>
                          <a:solidFill>
                            <a:schemeClr val="bg1"/>
                          </a:solidFill>
                          <a:effectLst/>
                          <a:latin typeface="Times New Roman" pitchFamily="18" charset="0"/>
                          <a:cs typeface="Times New Roman" pitchFamily="18" charset="0"/>
                        </a:rPr>
                        <a:t> ГЭС</a:t>
                      </a:r>
                      <a:endParaRPr kumimoji="0" lang="ru-RU" sz="1700" b="1" i="0" u="none" strike="noStrike" cap="none" normalizeH="0" baseline="0" dirty="0" smtClean="0">
                        <a:ln>
                          <a:noFill/>
                        </a:ln>
                        <a:solidFill>
                          <a:schemeClr val="bg1"/>
                        </a:solidFill>
                        <a:effectLst/>
                        <a:latin typeface="Times New Roman" pitchFamily="18" charset="0"/>
                      </a:endParaRPr>
                    </a:p>
                  </a:txBody>
                  <a:tcPr marL="79591" marR="79591" marT="39795" marB="39795"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chemeClr val="bg1"/>
                          </a:solidFill>
                          <a:effectLst/>
                          <a:latin typeface="Times New Roman" pitchFamily="18" charset="0"/>
                          <a:cs typeface="Times New Roman" pitchFamily="18" charset="0"/>
                        </a:rPr>
                        <a:t>3,00</a:t>
                      </a:r>
                      <a:endParaRPr kumimoji="0" lang="ru-RU" sz="2100" b="1"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chemeClr val="bg1"/>
                          </a:solidFill>
                          <a:effectLst/>
                          <a:latin typeface="Times New Roman" pitchFamily="18" charset="0"/>
                          <a:cs typeface="Times New Roman" pitchFamily="18" charset="0"/>
                        </a:rPr>
                        <a:t>17,60</a:t>
                      </a:r>
                      <a:endParaRPr kumimoji="0" lang="ru-RU" sz="2100" b="1"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bg1"/>
                          </a:solidFill>
                          <a:effectLst/>
                          <a:latin typeface="Times New Roman" pitchFamily="18" charset="0"/>
                          <a:cs typeface="Times New Roman" pitchFamily="18" charset="0"/>
                        </a:rPr>
                        <a:t>р. Ангара,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bg1"/>
                          </a:solidFill>
                          <a:effectLst/>
                          <a:latin typeface="Times New Roman" pitchFamily="18" charset="0"/>
                          <a:cs typeface="Times New Roman" pitchFamily="18" charset="0"/>
                        </a:rPr>
                        <a:t>г. Кодинск</a:t>
                      </a:r>
                      <a:endParaRPr kumimoji="0" lang="ru-RU" sz="1700" b="0"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cap="flat">
                      <a:noFill/>
                    </a:lnR>
                    <a:lnT>
                      <a:noFill/>
                    </a:lnT>
                    <a:lnB>
                      <a:noFill/>
                    </a:lnB>
                    <a:lnTlToBr>
                      <a:noFill/>
                    </a:lnTlToBr>
                    <a:lnBlToTr>
                      <a:noFill/>
                    </a:lnBlToTr>
                    <a:noFill/>
                  </a:tcPr>
                </a:tc>
              </a:tr>
              <a:tr h="345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Times New Roman" pitchFamily="18" charset="0"/>
                      </a:endParaRPr>
                    </a:p>
                  </a:txBody>
                  <a:tcPr marL="79591" marR="79591" marT="39795" marB="39795"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dirty="0" smtClean="0">
                        <a:ln>
                          <a:noFill/>
                        </a:ln>
                        <a:solidFill>
                          <a:schemeClr val="bg1"/>
                        </a:solidFill>
                        <a:effectLst/>
                        <a:latin typeface="Times New Roman" pitchFamily="18" charset="0"/>
                      </a:endParaRPr>
                    </a:p>
                  </a:txBody>
                  <a:tcPr marL="79591" marR="79591" marT="39795" marB="39795"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28679" y="-71456"/>
            <a:ext cx="8015287" cy="914400"/>
          </a:xfrm>
        </p:spPr>
        <p:txBody>
          <a:bodyPr/>
          <a:lstStyle/>
          <a:p>
            <a:pPr algn="ctr"/>
            <a:r>
              <a:rPr lang="ru-RU" dirty="0">
                <a:solidFill>
                  <a:schemeClr val="bg1"/>
                </a:solidFill>
              </a:rPr>
              <a:t>Карта России</a:t>
            </a:r>
          </a:p>
        </p:txBody>
      </p:sp>
      <p:pic>
        <p:nvPicPr>
          <p:cNvPr id="6" name="Рисунок 5" descr="11.png"/>
          <p:cNvPicPr>
            <a:picLocks noChangeAspect="1"/>
          </p:cNvPicPr>
          <p:nvPr/>
        </p:nvPicPr>
        <p:blipFill>
          <a:blip r:embed="rId2"/>
          <a:stretch>
            <a:fillRect/>
          </a:stretch>
        </p:blipFill>
        <p:spPr>
          <a:xfrm>
            <a:off x="-21112" y="-48912"/>
            <a:ext cx="10022400" cy="6264000"/>
          </a:xfrm>
          <a:prstGeom prst="rect">
            <a:avLst/>
          </a:prstGeom>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 y="389642"/>
            <a:ext cx="9247340" cy="3539430"/>
          </a:xfrm>
          <a:prstGeom prst="rect">
            <a:avLst/>
          </a:prstGeom>
          <a:noFill/>
        </p:spPr>
        <p:txBody>
          <a:bodyPr wrap="none" rtlCol="0">
            <a:spAutoFit/>
          </a:bodyPr>
          <a:lstStyle/>
          <a:p>
            <a:pPr algn="ctr"/>
            <a:r>
              <a:rPr lang="ru-RU" sz="2800" b="1" dirty="0" smtClean="0">
                <a:solidFill>
                  <a:schemeClr val="bg1"/>
                </a:solidFill>
              </a:rPr>
              <a:t>Вопросы для работы в парах:</a:t>
            </a:r>
          </a:p>
          <a:p>
            <a:pPr algn="ctr"/>
            <a:endParaRPr lang="ru-RU" sz="2800" dirty="0" smtClean="0">
              <a:solidFill>
                <a:schemeClr val="bg1"/>
              </a:solidFill>
            </a:endParaRPr>
          </a:p>
          <a:p>
            <a:pPr marL="457200" lvl="0" indent="-457200">
              <a:buFont typeface="+mj-lt"/>
              <a:buAutoNum type="arabicPeriod"/>
            </a:pPr>
            <a:r>
              <a:rPr lang="ru-RU" sz="2800" dirty="0" smtClean="0">
                <a:solidFill>
                  <a:schemeClr val="bg1"/>
                </a:solidFill>
              </a:rPr>
              <a:t>Какие преимущества электрической энергии вы знаете?</a:t>
            </a:r>
          </a:p>
          <a:p>
            <a:pPr marL="457200" lvl="0" indent="-457200">
              <a:buFont typeface="+mj-lt"/>
              <a:buAutoNum type="arabicPeriod"/>
            </a:pPr>
            <a:r>
              <a:rPr lang="ru-RU" sz="2800" dirty="0" smtClean="0">
                <a:solidFill>
                  <a:schemeClr val="bg1"/>
                </a:solidFill>
              </a:rPr>
              <a:t>Что нужно для получения электрической энергии?</a:t>
            </a:r>
          </a:p>
          <a:p>
            <a:pPr marL="457200" lvl="0" indent="-457200">
              <a:buFont typeface="+mj-lt"/>
              <a:buAutoNum type="arabicPeriod"/>
            </a:pPr>
            <a:r>
              <a:rPr lang="ru-RU" sz="2800" dirty="0" smtClean="0">
                <a:solidFill>
                  <a:schemeClr val="bg1"/>
                </a:solidFill>
              </a:rPr>
              <a:t>Какие вы знаете генераторы электрического тока? </a:t>
            </a:r>
          </a:p>
          <a:p>
            <a:pPr marL="457200" lvl="0" indent="-457200">
              <a:buFont typeface="+mj-lt"/>
              <a:buAutoNum type="arabicPeriod"/>
            </a:pPr>
            <a:r>
              <a:rPr lang="ru-RU" sz="2800" dirty="0" smtClean="0">
                <a:solidFill>
                  <a:schemeClr val="bg1"/>
                </a:solidFill>
              </a:rPr>
              <a:t>Назовите основные части генератора.</a:t>
            </a:r>
          </a:p>
          <a:p>
            <a:pPr marL="457200" lvl="0" indent="-457200">
              <a:buFont typeface="+mj-lt"/>
              <a:buAutoNum type="arabicPeriod"/>
            </a:pPr>
            <a:r>
              <a:rPr lang="ru-RU" sz="2800" dirty="0" smtClean="0">
                <a:solidFill>
                  <a:schemeClr val="bg1"/>
                </a:solidFill>
              </a:rPr>
              <a:t>Где производят электрическую энергию? </a:t>
            </a:r>
          </a:p>
          <a:p>
            <a:pPr algn="ctr"/>
            <a:endParaRPr lang="ru-RU" sz="2800"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571472" y="228600"/>
            <a:ext cx="8015287" cy="914400"/>
          </a:xfrm>
        </p:spPr>
        <p:txBody>
          <a:bodyPr>
            <a:normAutofit fontScale="90000"/>
          </a:bodyPr>
          <a:lstStyle/>
          <a:p>
            <a:pPr algn="ctr"/>
            <a:r>
              <a:rPr lang="ru-RU" sz="3800" dirty="0">
                <a:solidFill>
                  <a:schemeClr val="bg1"/>
                </a:solidFill>
              </a:rPr>
              <a:t>Гидроаккумулирующие электростанции (ГАЭС)</a:t>
            </a:r>
          </a:p>
        </p:txBody>
      </p:sp>
      <p:sp>
        <p:nvSpPr>
          <p:cNvPr id="5" name="Rectangle 6"/>
          <p:cNvSpPr txBox="1">
            <a:spLocks noChangeArrowheads="1"/>
          </p:cNvSpPr>
          <p:nvPr/>
        </p:nvSpPr>
        <p:spPr>
          <a:xfrm>
            <a:off x="611188" y="1412875"/>
            <a:ext cx="7924800" cy="4419600"/>
          </a:xfrm>
          <a:prstGeom prst="rect">
            <a:avLst/>
          </a:prstGeom>
        </p:spPr>
        <p:txBody>
          <a:bodyPr vert="horz" lIns="91440" tIns="45720" rIns="91440" bIns="45720" rtlCol="0">
            <a:normAutofit/>
          </a:bodyPr>
          <a:lstStyle/>
          <a:p>
            <a:pPr marL="0" marR="0" lvl="0" indent="354013"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bg1"/>
                </a:solidFill>
                <a:effectLst/>
                <a:uLnTx/>
                <a:uFillTx/>
                <a:latin typeface="+mn-lt"/>
                <a:ea typeface="+mn-ea"/>
                <a:cs typeface="+mn-cs"/>
              </a:rPr>
              <a:t>Гидроаккумулирующие электростанции</a:t>
            </a:r>
            <a:endParaRPr lang="ru-RU" sz="2800" dirty="0" smtClean="0">
              <a:solidFill>
                <a:schemeClr val="bg1"/>
              </a:solidFill>
            </a:endParaRPr>
          </a:p>
          <a:p>
            <a:pPr marL="0" marR="0" lvl="0" indent="354013"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используются для выравнивания суточной     неоднородности графика электрической нагрузки.</a:t>
            </a:r>
          </a:p>
          <a:p>
            <a:pPr marL="0" marR="0" lvl="0" indent="354013"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ru-RU" sz="2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354013"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В часы малых нагрузок ГАЭС, потребляя электроэнергию, перекачивает воду из низового водоема в верховой, а в часы повышенных нагрузок в энергосистеме использует запасенную воду для выработки пиковой энергии. </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42910" y="-57162"/>
            <a:ext cx="8015287" cy="914400"/>
          </a:xfrm>
        </p:spPr>
        <p:txBody>
          <a:bodyPr>
            <a:normAutofit fontScale="90000"/>
          </a:bodyPr>
          <a:lstStyle/>
          <a:p>
            <a:pPr algn="ctr"/>
            <a:r>
              <a:rPr lang="ru-RU" sz="3800">
                <a:solidFill>
                  <a:schemeClr val="bg1"/>
                </a:solidFill>
              </a:rPr>
              <a:t>Русловая гидроэлектростанция (РусГЭС)</a:t>
            </a:r>
          </a:p>
        </p:txBody>
      </p:sp>
      <p:sp>
        <p:nvSpPr>
          <p:cNvPr id="7" name="Rectangle 3"/>
          <p:cNvSpPr txBox="1">
            <a:spLocks noChangeArrowheads="1"/>
          </p:cNvSpPr>
          <p:nvPr/>
        </p:nvSpPr>
        <p:spPr>
          <a:xfrm>
            <a:off x="647728" y="1152546"/>
            <a:ext cx="7924800" cy="441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Русловая гидроэлектростанция (</a:t>
            </a:r>
            <a:r>
              <a:rPr kumimoji="0" lang="ru-RU" sz="3200" b="0" i="0" u="none" strike="noStrike" kern="1200" cap="none" spc="0" normalizeH="0" baseline="0" noProof="0" dirty="0" err="1" smtClean="0">
                <a:ln>
                  <a:noFill/>
                </a:ln>
                <a:solidFill>
                  <a:schemeClr val="bg1"/>
                </a:solidFill>
                <a:effectLst/>
                <a:uLnTx/>
                <a:uFillTx/>
                <a:latin typeface="+mn-lt"/>
                <a:ea typeface="+mn-ea"/>
                <a:cs typeface="+mn-cs"/>
              </a:rPr>
              <a:t>РусГЭС</a:t>
            </a:r>
            <a:r>
              <a:rPr kumimoji="0" lang="ru-RU" sz="3200" b="0" i="0" u="none" strike="noStrike" kern="1200" cap="none" spc="0" normalizeH="0" baseline="0" noProof="0" dirty="0" smtClean="0">
                <a:ln>
                  <a:noFill/>
                </a:ln>
                <a:solidFill>
                  <a:schemeClr val="bg1"/>
                </a:solidFill>
                <a:effectLst/>
                <a:uLnTx/>
                <a:uFillTx/>
                <a:latin typeface="+mn-lt"/>
                <a:ea typeface="+mn-ea"/>
                <a:cs typeface="+mn-cs"/>
              </a:rPr>
              <a:t>) относится к </a:t>
            </a:r>
            <a:r>
              <a:rPr kumimoji="0" lang="ru-RU" sz="3200" b="0" i="0" u="none" strike="noStrike" kern="1200" cap="none" spc="0" normalizeH="0" baseline="0" noProof="0" dirty="0" err="1" smtClean="0">
                <a:ln>
                  <a:noFill/>
                </a:ln>
                <a:solidFill>
                  <a:schemeClr val="bg1"/>
                </a:solidFill>
                <a:effectLst/>
                <a:uLnTx/>
                <a:uFillTx/>
                <a:latin typeface="+mn-lt"/>
                <a:ea typeface="+mn-ea"/>
                <a:cs typeface="+mn-cs"/>
              </a:rPr>
              <a:t>бесплотинным</a:t>
            </a:r>
            <a:r>
              <a:rPr kumimoji="0" lang="ru-RU" sz="3200" b="0" i="0" u="none" strike="noStrike" kern="1200" cap="none" spc="0" normalizeH="0" baseline="0" noProof="0" dirty="0" smtClean="0">
                <a:ln>
                  <a:noFill/>
                </a:ln>
                <a:solidFill>
                  <a:schemeClr val="bg1"/>
                </a:solidFill>
                <a:effectLst/>
                <a:uLnTx/>
                <a:uFillTx/>
                <a:latin typeface="+mn-lt"/>
                <a:ea typeface="+mn-ea"/>
                <a:cs typeface="+mn-cs"/>
              </a:rPr>
              <a:t> гидроэлектростанциям, которые размещают на равнинных многоводных реках, в узких сжатых долинах, на горных реках, а также в быстрых течениях морей и океанов. </a:t>
            </a: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00117" y="-128600"/>
            <a:ext cx="8015287" cy="914400"/>
          </a:xfrm>
        </p:spPr>
        <p:txBody>
          <a:bodyPr>
            <a:normAutofit fontScale="90000"/>
          </a:bodyPr>
          <a:lstStyle/>
          <a:p>
            <a:pPr algn="ctr"/>
            <a:r>
              <a:rPr lang="ru-RU" sz="3800" dirty="0">
                <a:solidFill>
                  <a:schemeClr val="bg1"/>
                </a:solidFill>
              </a:rPr>
              <a:t>Деривационные </a:t>
            </a:r>
            <a:r>
              <a:rPr lang="ru-RU" sz="3800" dirty="0" smtClean="0">
                <a:solidFill>
                  <a:schemeClr val="bg1"/>
                </a:solidFill>
              </a:rPr>
              <a:t>гидроэлектростанции</a:t>
            </a:r>
            <a:endParaRPr lang="ru-RU" sz="3800" dirty="0">
              <a:solidFill>
                <a:schemeClr val="bg1"/>
              </a:solidFill>
            </a:endParaRPr>
          </a:p>
        </p:txBody>
      </p:sp>
      <p:sp>
        <p:nvSpPr>
          <p:cNvPr id="5" name="Rectangle 3"/>
          <p:cNvSpPr txBox="1">
            <a:spLocks noChangeArrowheads="1"/>
          </p:cNvSpPr>
          <p:nvPr/>
        </p:nvSpPr>
        <p:spPr>
          <a:xfrm>
            <a:off x="142844" y="723900"/>
            <a:ext cx="4646642" cy="4419600"/>
          </a:xfrm>
          <a:prstGeom prst="rect">
            <a:avLst/>
          </a:prstGeom>
        </p:spPr>
        <p:txBody>
          <a:bodyPr vert="horz" lIns="91440" tIns="45720" rIns="91440" bIns="45720" rtlCol="0">
            <a:normAutofit fontScale="92500"/>
          </a:bodyPr>
          <a:lstStyle/>
          <a:p>
            <a:pPr marL="0" marR="0" lvl="0" indent="363538"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Такие электростанции строят в тех местах, где велик уклон реки.</a:t>
            </a:r>
            <a:br>
              <a:rPr kumimoji="0" lang="ru-RU" sz="3200" b="0" i="0" u="none" strike="noStrike" kern="1200" cap="none" spc="0" normalizeH="0" baseline="0" noProof="0" dirty="0" smtClean="0">
                <a:ln>
                  <a:noFill/>
                </a:ln>
                <a:solidFill>
                  <a:schemeClr val="bg1"/>
                </a:solidFill>
                <a:effectLst/>
                <a:uLnTx/>
                <a:uFillTx/>
                <a:latin typeface="+mn-lt"/>
                <a:ea typeface="+mn-ea"/>
                <a:cs typeface="+mn-cs"/>
              </a:rPr>
            </a:br>
            <a:r>
              <a:rPr kumimoji="0" lang="ru-RU" sz="3200" b="0" i="0" u="none" strike="noStrike" kern="1200" cap="none" spc="0" normalizeH="0" baseline="0" noProof="0" dirty="0" smtClean="0">
                <a:ln>
                  <a:noFill/>
                </a:ln>
                <a:solidFill>
                  <a:schemeClr val="bg1"/>
                </a:solidFill>
                <a:effectLst/>
                <a:uLnTx/>
                <a:uFillTx/>
                <a:latin typeface="+mn-lt"/>
                <a:ea typeface="+mn-ea"/>
                <a:cs typeface="+mn-cs"/>
              </a:rPr>
              <a:t>Вода отводится из речного русла через специальные водоотводы. </a:t>
            </a:r>
          </a:p>
          <a:p>
            <a:pPr marL="0" marR="0" lvl="0" indent="363538"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Вода подводится непосредственно к зданию ГЭС</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363538"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5" descr="Изображение “http://bse.sci-lib.com/pictures/19/20/261619007.jpg” не может быть показано, так как содержит ошибки."/>
          <p:cNvPicPr>
            <a:picLocks noChangeAspect="1" noChangeArrowheads="1"/>
          </p:cNvPicPr>
          <p:nvPr/>
        </p:nvPicPr>
        <p:blipFill>
          <a:blip r:embed="rId2"/>
          <a:srcRect/>
          <a:stretch>
            <a:fillRect/>
          </a:stretch>
        </p:blipFill>
        <p:spPr bwMode="auto">
          <a:xfrm>
            <a:off x="4857752" y="1142990"/>
            <a:ext cx="3841065" cy="3297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0034" y="142858"/>
            <a:ext cx="8015287" cy="914400"/>
          </a:xfrm>
        </p:spPr>
        <p:txBody>
          <a:bodyPr/>
          <a:lstStyle/>
          <a:p>
            <a:pPr algn="ctr"/>
            <a:r>
              <a:rPr lang="ru-RU" b="1" dirty="0">
                <a:solidFill>
                  <a:schemeClr val="bg1"/>
                </a:solidFill>
              </a:rPr>
              <a:t>Волновые электростанции</a:t>
            </a:r>
            <a:r>
              <a:rPr lang="ru-RU" dirty="0">
                <a:solidFill>
                  <a:schemeClr val="bg1"/>
                </a:solidFill>
              </a:rPr>
              <a:t> </a:t>
            </a:r>
          </a:p>
        </p:txBody>
      </p:sp>
      <p:sp>
        <p:nvSpPr>
          <p:cNvPr id="5" name="Rectangle 3"/>
          <p:cNvSpPr txBox="1">
            <a:spLocks noChangeArrowheads="1"/>
          </p:cNvSpPr>
          <p:nvPr/>
        </p:nvSpPr>
        <p:spPr>
          <a:xfrm>
            <a:off x="285720" y="1714494"/>
            <a:ext cx="8677308" cy="1643074"/>
          </a:xfrm>
          <a:prstGeom prst="rect">
            <a:avLst/>
          </a:prstGeom>
        </p:spPr>
        <p:txBody>
          <a:bodyPr vert="horz" lIns="91440" tIns="45720" rIns="91440" bIns="45720" rtlCol="0">
            <a:noAutofit/>
          </a:bodyPr>
          <a:lstStyle/>
          <a:p>
            <a:pPr marL="0" marR="0" lvl="0" indent="354013" defTabSz="914400" rtl="0" eaLnBrk="1" fontAlgn="auto" latinLnBrk="0" hangingPunct="1">
              <a:lnSpc>
                <a:spcPct val="100000"/>
              </a:lnSpc>
              <a:spcBef>
                <a:spcPct val="20000"/>
              </a:spcBef>
              <a:spcAft>
                <a:spcPts val="0"/>
              </a:spcAft>
              <a:buClrTx/>
              <a:buSzTx/>
              <a:buFont typeface="Wingdings" pitchFamily="2" charset="2"/>
              <a:buNone/>
              <a:tabLst/>
              <a:defRPr/>
            </a:pPr>
            <a:r>
              <a:rPr lang="ru-RU" sz="2800" dirty="0" smtClean="0">
                <a:solidFill>
                  <a:schemeClr val="bg1"/>
                </a:solidFill>
              </a:rPr>
              <a:t>Для производства электроэнергии используются </a:t>
            </a:r>
          </a:p>
          <a:p>
            <a:pPr marL="0" marR="0" lvl="0" indent="354013" defTabSz="914400" rtl="0" eaLnBrk="1" fontAlgn="auto" latinLnBrk="0" hangingPunct="1">
              <a:lnSpc>
                <a:spcPct val="100000"/>
              </a:lnSpc>
              <a:spcBef>
                <a:spcPct val="20000"/>
              </a:spcBef>
              <a:spcAft>
                <a:spcPts val="0"/>
              </a:spcAft>
              <a:buClrTx/>
              <a:buSzTx/>
              <a:buFont typeface="Wingdings" pitchFamily="2" charset="2"/>
              <a:buNone/>
              <a:tabLst/>
              <a:defRPr/>
            </a:pPr>
            <a:r>
              <a:rPr lang="ru-RU" sz="2800" dirty="0" smtClean="0">
                <a:solidFill>
                  <a:schemeClr val="bg1"/>
                </a:solidFill>
              </a:rPr>
              <a:t>две основные характеристики волн: </a:t>
            </a:r>
          </a:p>
          <a:p>
            <a:pPr marL="0" marR="0" lvl="0" indent="354013" defTabSz="914400" rtl="0" eaLnBrk="1" fontAlgn="auto" latinLnBrk="0" hangingPunct="1">
              <a:lnSpc>
                <a:spcPct val="100000"/>
              </a:lnSpc>
              <a:spcBef>
                <a:spcPct val="20000"/>
              </a:spcBef>
              <a:spcAft>
                <a:spcPts val="0"/>
              </a:spcAft>
              <a:buClrTx/>
              <a:buSzTx/>
              <a:buFont typeface="Wingdings" pitchFamily="2" charset="2"/>
              <a:buNone/>
              <a:tabLst/>
              <a:defRPr/>
            </a:pPr>
            <a:r>
              <a:rPr lang="ru-RU" sz="2800" dirty="0" smtClean="0">
                <a:solidFill>
                  <a:schemeClr val="bg1"/>
                </a:solidFill>
              </a:rPr>
              <a:t>кинетическая энергия и </a:t>
            </a:r>
          </a:p>
          <a:p>
            <a:pPr marL="0" marR="0" lvl="0" indent="354013" algn="l" defTabSz="914400" rtl="0" eaLnBrk="1" fontAlgn="auto" latinLnBrk="0" hangingPunct="1">
              <a:lnSpc>
                <a:spcPct val="100000"/>
              </a:lnSpc>
              <a:spcBef>
                <a:spcPct val="20000"/>
              </a:spcBef>
              <a:spcAft>
                <a:spcPts val="0"/>
              </a:spcAft>
              <a:buClrTx/>
              <a:buSzTx/>
              <a:buFont typeface="Wingdings" pitchFamily="2" charset="2"/>
              <a:buNone/>
              <a:tabLst/>
              <a:defRPr/>
            </a:pPr>
            <a:r>
              <a:rPr lang="ru-RU" sz="2800" dirty="0" smtClean="0">
                <a:solidFill>
                  <a:schemeClr val="bg1"/>
                </a:solidFill>
              </a:rPr>
              <a:t>энергия поверхностного качения. </a:t>
            </a:r>
            <a:endParaRPr lang="ru-RU" sz="2800" dirty="0">
              <a:solidFill>
                <a:schemeClr val="bg1"/>
              </a:solidFill>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14348" y="-142894"/>
            <a:ext cx="8015287" cy="914400"/>
          </a:xfrm>
        </p:spPr>
        <p:txBody>
          <a:bodyPr/>
          <a:lstStyle/>
          <a:p>
            <a:pPr algn="ctr"/>
            <a:r>
              <a:rPr lang="ru-RU" b="1" dirty="0">
                <a:solidFill>
                  <a:schemeClr val="bg1"/>
                </a:solidFill>
              </a:rPr>
              <a:t>Саяно-Шушенская ГЭС</a:t>
            </a:r>
          </a:p>
        </p:txBody>
      </p:sp>
      <p:pic>
        <p:nvPicPr>
          <p:cNvPr id="5" name="Picture 4" descr="http://upload.wikimedia.org/wikipedia/ru/archive/4/44/20060403100600%21Sshg.jpg"/>
          <p:cNvPicPr>
            <a:picLocks noChangeAspect="1" noChangeArrowheads="1"/>
          </p:cNvPicPr>
          <p:nvPr/>
        </p:nvPicPr>
        <p:blipFill>
          <a:blip r:embed="rId2"/>
          <a:srcRect b="4478"/>
          <a:stretch>
            <a:fillRect/>
          </a:stretch>
        </p:blipFill>
        <p:spPr>
          <a:xfrm>
            <a:off x="2143108" y="1285866"/>
            <a:ext cx="5172086" cy="34091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5263" y="228600"/>
            <a:ext cx="8015287" cy="914400"/>
          </a:xfrm>
        </p:spPr>
        <p:txBody>
          <a:bodyPr/>
          <a:lstStyle/>
          <a:p>
            <a:pPr algn="ctr"/>
            <a:r>
              <a:rPr lang="ru-RU" dirty="0">
                <a:solidFill>
                  <a:schemeClr val="bg1"/>
                </a:solidFill>
              </a:rPr>
              <a:t>Саяно-Шушенская ГЭС</a:t>
            </a:r>
          </a:p>
        </p:txBody>
      </p:sp>
      <p:sp>
        <p:nvSpPr>
          <p:cNvPr id="5" name="Rectangle 3"/>
          <p:cNvSpPr txBox="1">
            <a:spLocks noChangeArrowheads="1"/>
          </p:cNvSpPr>
          <p:nvPr/>
        </p:nvSpPr>
        <p:spPr>
          <a:xfrm>
            <a:off x="609600" y="1600200"/>
            <a:ext cx="7924800" cy="441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Мощность- 6,4 ГВт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Среднегодовая выработка электроэнергии- 23,5 млрд.кВтч.</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Географическое</a:t>
            </a:r>
            <a:r>
              <a:rPr kumimoji="0" lang="ru-RU" sz="3200" b="0" i="0" u="none" strike="noStrike" kern="1200" cap="none" spc="0" normalizeH="0" noProof="0" dirty="0" smtClean="0">
                <a:ln>
                  <a:noFill/>
                </a:ln>
                <a:solidFill>
                  <a:schemeClr val="bg1"/>
                </a:solidFill>
                <a:effectLst/>
                <a:uLnTx/>
                <a:uFillTx/>
                <a:latin typeface="+mn-lt"/>
                <a:ea typeface="+mn-ea"/>
                <a:cs typeface="+mn-cs"/>
              </a:rPr>
              <a:t> положение </a:t>
            </a:r>
            <a:r>
              <a:rPr kumimoji="0" lang="ru-RU" sz="3200" b="0" i="0" u="none" strike="noStrike" kern="1200" cap="none" spc="0" normalizeH="0" baseline="0" noProof="0" dirty="0" smtClean="0">
                <a:ln>
                  <a:noFill/>
                </a:ln>
                <a:solidFill>
                  <a:schemeClr val="bg1"/>
                </a:solidFill>
                <a:effectLst/>
                <a:uLnTx/>
                <a:uFillTx/>
                <a:latin typeface="+mn-lt"/>
                <a:ea typeface="+mn-ea"/>
                <a:cs typeface="+mn-cs"/>
              </a:rPr>
              <a:t>-                       р. Енисей, г. Саяногорск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642910" y="-128600"/>
            <a:ext cx="8015287" cy="914400"/>
          </a:xfrm>
        </p:spPr>
        <p:txBody>
          <a:bodyPr/>
          <a:lstStyle/>
          <a:p>
            <a:pPr algn="ctr"/>
            <a:r>
              <a:rPr lang="ru-RU" sz="3800" dirty="0">
                <a:solidFill>
                  <a:schemeClr val="bg1"/>
                </a:solidFill>
              </a:rPr>
              <a:t>Схема работы гидроэлектростанции</a:t>
            </a:r>
          </a:p>
        </p:txBody>
      </p:sp>
      <p:pic>
        <p:nvPicPr>
          <p:cNvPr id="6" name="Picture 22" descr="208635"/>
          <p:cNvPicPr>
            <a:picLocks noChangeAspect="1" noChangeArrowheads="1"/>
          </p:cNvPicPr>
          <p:nvPr/>
        </p:nvPicPr>
        <p:blipFill>
          <a:blip r:embed="rId2"/>
          <a:srcRect/>
          <a:stretch>
            <a:fillRect/>
          </a:stretch>
        </p:blipFill>
        <p:spPr bwMode="auto">
          <a:xfrm>
            <a:off x="3000364" y="936609"/>
            <a:ext cx="3539675" cy="3643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85803" y="-200038"/>
            <a:ext cx="8015287" cy="914400"/>
          </a:xfrm>
        </p:spPr>
        <p:txBody>
          <a:bodyPr/>
          <a:lstStyle/>
          <a:p>
            <a:pPr algn="ctr"/>
            <a:r>
              <a:rPr lang="ru-RU" sz="3800" dirty="0" err="1">
                <a:solidFill>
                  <a:schemeClr val="bg1"/>
                </a:solidFill>
              </a:rPr>
              <a:t>Саяно</a:t>
            </a:r>
            <a:r>
              <a:rPr lang="ru-RU" sz="3800" dirty="0">
                <a:solidFill>
                  <a:schemeClr val="bg1"/>
                </a:solidFill>
              </a:rPr>
              <a:t> – </a:t>
            </a:r>
            <a:r>
              <a:rPr lang="ru-RU" sz="3800" dirty="0" err="1">
                <a:solidFill>
                  <a:schemeClr val="bg1"/>
                </a:solidFill>
              </a:rPr>
              <a:t>Шушенская</a:t>
            </a:r>
            <a:r>
              <a:rPr lang="ru-RU" sz="3800" dirty="0">
                <a:solidFill>
                  <a:schemeClr val="bg1"/>
                </a:solidFill>
              </a:rPr>
              <a:t> ГЭС (2009)</a:t>
            </a:r>
          </a:p>
        </p:txBody>
      </p:sp>
      <p:sp>
        <p:nvSpPr>
          <p:cNvPr id="5" name="Rectangle 3"/>
          <p:cNvSpPr txBox="1">
            <a:spLocks noChangeArrowheads="1"/>
          </p:cNvSpPr>
          <p:nvPr/>
        </p:nvSpPr>
        <p:spPr>
          <a:xfrm>
            <a:off x="468313" y="892195"/>
            <a:ext cx="8135937" cy="45370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ru-RU" sz="2200" b="0" i="0" u="none" strike="noStrike" kern="1200" cap="none" spc="0" normalizeH="0" baseline="0" noProof="0" dirty="0" smtClean="0">
                <a:ln>
                  <a:noFill/>
                </a:ln>
                <a:solidFill>
                  <a:schemeClr val="bg1"/>
                </a:solidFill>
                <a:effectLst/>
                <a:uLnTx/>
                <a:uFillTx/>
                <a:latin typeface="+mn-lt"/>
                <a:ea typeface="+mn-ea"/>
                <a:cs typeface="+mn-cs"/>
              </a:rPr>
              <a:t>17 августа 2009 года</a:t>
            </a:r>
            <a:r>
              <a:rPr lang="ru-RU" sz="2200" dirty="0" smtClean="0">
                <a:solidFill>
                  <a:schemeClr val="bg1"/>
                </a:solidFill>
              </a:rPr>
              <a:t> </a:t>
            </a:r>
            <a:r>
              <a:rPr kumimoji="0" lang="ru-RU" sz="2200" b="0" i="0" u="none" strike="noStrike" kern="1200" cap="none" spc="0" normalizeH="0" baseline="0" noProof="0" dirty="0" smtClean="0">
                <a:ln>
                  <a:noFill/>
                </a:ln>
                <a:solidFill>
                  <a:schemeClr val="bg1"/>
                </a:solidFill>
                <a:effectLst/>
                <a:uLnTx/>
                <a:uFillTx/>
                <a:latin typeface="+mn-lt"/>
                <a:ea typeface="+mn-ea"/>
                <a:cs typeface="+mn-cs"/>
              </a:rPr>
              <a:t>на станции произошла авария на гидроагрегате № 2 с его разрушением и поступлением большого количества воды в помещение машинного зала. Также получили сильные повреждения агрегаты № 7 и 9, здание машинного зала частично обрушилось, его конструкции завалили агрегаты № 3, 4 и 5. В результате аварии погибло 75 человек. По оценкам главы МЧС России Сергея Шойгу, восстановление агрегатов Саяно-Шушенской ГЭС после произошедшей аварии может занять годы. По мнению исполняющего обязанности генерального директора </a:t>
            </a:r>
            <a:r>
              <a:rPr kumimoji="0" lang="ru-RU" sz="2200" b="0" i="0" u="none" strike="noStrike" kern="1200" cap="none" spc="0" normalizeH="0" baseline="0" noProof="0" dirty="0" err="1" smtClean="0">
                <a:ln>
                  <a:noFill/>
                </a:ln>
                <a:solidFill>
                  <a:schemeClr val="bg1"/>
                </a:solidFill>
                <a:effectLst/>
                <a:uLnTx/>
                <a:uFillTx/>
                <a:latin typeface="+mn-lt"/>
                <a:ea typeface="+mn-ea"/>
                <a:cs typeface="+mn-cs"/>
              </a:rPr>
              <a:t>РусГидро</a:t>
            </a:r>
            <a:r>
              <a:rPr kumimoji="0" lang="ru-RU" sz="2200" b="0" i="0" u="none" strike="noStrike" kern="1200" cap="none" spc="0" normalizeH="0" baseline="0" noProof="0" dirty="0" smtClean="0">
                <a:ln>
                  <a:noFill/>
                </a:ln>
                <a:solidFill>
                  <a:schemeClr val="bg1"/>
                </a:solidFill>
                <a:effectLst/>
                <a:uLnTx/>
                <a:uFillTx/>
                <a:latin typeface="+mn-lt"/>
                <a:ea typeface="+mn-ea"/>
                <a:cs typeface="+mn-cs"/>
              </a:rPr>
              <a:t>, на полное восстановление Саяно-Шушенской ГЭС может понадобиться порядка трёх лет и 10 млрд. рублей (сроки были установлены согласно срокам изготовления оборудования). </a:t>
            </a:r>
            <a:endParaRPr kumimoji="0" lang="ru-RU" sz="2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57241" y="71420"/>
            <a:ext cx="8586759" cy="914400"/>
          </a:xfrm>
        </p:spPr>
        <p:txBody>
          <a:bodyPr>
            <a:normAutofit fontScale="90000"/>
          </a:bodyPr>
          <a:lstStyle/>
          <a:p>
            <a:pPr algn="ctr"/>
            <a:r>
              <a:rPr lang="ru-RU" sz="3800" dirty="0">
                <a:solidFill>
                  <a:schemeClr val="bg1"/>
                </a:solidFill>
              </a:rPr>
              <a:t>Разрушения при аварии 17 августа 2009 </a:t>
            </a:r>
            <a:r>
              <a:rPr lang="ru-RU" sz="3800" dirty="0" smtClean="0">
                <a:solidFill>
                  <a:schemeClr val="bg1"/>
                </a:solidFill>
              </a:rPr>
              <a:t>года</a:t>
            </a:r>
            <a:endParaRPr lang="ru-RU" sz="3800" dirty="0">
              <a:solidFill>
                <a:schemeClr val="bg1"/>
              </a:solidFill>
            </a:endParaRPr>
          </a:p>
        </p:txBody>
      </p:sp>
      <p:pic>
        <p:nvPicPr>
          <p:cNvPr id="5" name="Picture 5" descr="i?id=28586645&amp;tov=5"/>
          <p:cNvPicPr>
            <a:picLocks noChangeAspect="1" noChangeArrowheads="1"/>
          </p:cNvPicPr>
          <p:nvPr/>
        </p:nvPicPr>
        <p:blipFill>
          <a:blip r:embed="rId2"/>
          <a:srcRect/>
          <a:stretch>
            <a:fillRect/>
          </a:stretch>
        </p:blipFill>
        <p:spPr bwMode="auto">
          <a:xfrm>
            <a:off x="1619423" y="928676"/>
            <a:ext cx="6106324" cy="40719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71604" y="53962"/>
            <a:ext cx="7416800" cy="731838"/>
          </a:xfrm>
          <a:prstGeom prst="rect">
            <a:avLst/>
          </a:prstGeom>
          <a:noFill/>
          <a:ln w="9525">
            <a:noFill/>
            <a:miter lim="800000"/>
            <a:headEnd/>
            <a:tailEnd/>
          </a:ln>
          <a:effectLst/>
        </p:spPr>
        <p:txBody>
          <a:bodyPr>
            <a:spAutoFit/>
          </a:bodyPr>
          <a:lstStyle/>
          <a:p>
            <a:pPr>
              <a:spcBef>
                <a:spcPct val="50000"/>
              </a:spcBef>
            </a:pPr>
            <a:r>
              <a:rPr lang="ru-RU" sz="4200" dirty="0" err="1">
                <a:solidFill>
                  <a:schemeClr val="bg1"/>
                </a:solidFill>
              </a:rPr>
              <a:t>Саяно</a:t>
            </a:r>
            <a:r>
              <a:rPr lang="ru-RU" sz="4200" dirty="0">
                <a:solidFill>
                  <a:schemeClr val="bg1"/>
                </a:solidFill>
              </a:rPr>
              <a:t> - </a:t>
            </a:r>
            <a:r>
              <a:rPr lang="ru-RU" sz="4200" dirty="0" err="1">
                <a:solidFill>
                  <a:schemeClr val="bg1"/>
                </a:solidFill>
              </a:rPr>
              <a:t>Шушенская</a:t>
            </a:r>
            <a:r>
              <a:rPr lang="ru-RU" sz="4200" dirty="0">
                <a:solidFill>
                  <a:schemeClr val="bg1"/>
                </a:solidFill>
              </a:rPr>
              <a:t> </a:t>
            </a:r>
            <a:r>
              <a:rPr lang="ru-RU" sz="4200" dirty="0" smtClean="0">
                <a:solidFill>
                  <a:schemeClr val="bg1"/>
                </a:solidFill>
              </a:rPr>
              <a:t>ГЭС</a:t>
            </a:r>
            <a:endParaRPr lang="ru-RU" sz="4200" dirty="0">
              <a:solidFill>
                <a:schemeClr val="bg1"/>
              </a:solidFill>
            </a:endParaRPr>
          </a:p>
        </p:txBody>
      </p:sp>
      <p:sp>
        <p:nvSpPr>
          <p:cNvPr id="5" name="Text Box 5"/>
          <p:cNvSpPr txBox="1">
            <a:spLocks noChangeArrowheads="1"/>
          </p:cNvSpPr>
          <p:nvPr/>
        </p:nvSpPr>
        <p:spPr bwMode="auto">
          <a:xfrm>
            <a:off x="1000100" y="865424"/>
            <a:ext cx="7273925" cy="4278094"/>
          </a:xfrm>
          <a:prstGeom prst="rect">
            <a:avLst/>
          </a:prstGeom>
          <a:noFill/>
          <a:ln w="9525">
            <a:noFill/>
            <a:miter lim="800000"/>
            <a:headEnd/>
            <a:tailEnd/>
          </a:ln>
          <a:effectLst/>
        </p:spPr>
        <p:txBody>
          <a:bodyPr>
            <a:spAutoFit/>
          </a:bodyPr>
          <a:lstStyle/>
          <a:p>
            <a:pPr algn="l">
              <a:spcBef>
                <a:spcPct val="50000"/>
              </a:spcBef>
            </a:pPr>
            <a:r>
              <a:rPr lang="ru-RU" sz="3200" dirty="0" err="1" smtClean="0">
                <a:solidFill>
                  <a:schemeClr val="bg1"/>
                </a:solidFill>
              </a:rPr>
              <a:t>Саяно</a:t>
            </a:r>
            <a:r>
              <a:rPr lang="ru-RU" sz="3200" dirty="0" smtClean="0">
                <a:solidFill>
                  <a:schemeClr val="bg1"/>
                </a:solidFill>
              </a:rPr>
              <a:t> </a:t>
            </a:r>
            <a:r>
              <a:rPr lang="ru-RU" sz="3200" dirty="0">
                <a:solidFill>
                  <a:schemeClr val="bg1"/>
                </a:solidFill>
              </a:rPr>
              <a:t>- </a:t>
            </a:r>
            <a:r>
              <a:rPr lang="ru-RU" sz="3200" dirty="0" err="1">
                <a:solidFill>
                  <a:schemeClr val="bg1"/>
                </a:solidFill>
              </a:rPr>
              <a:t>Шушенская</a:t>
            </a:r>
            <a:r>
              <a:rPr lang="ru-RU" sz="3200" dirty="0">
                <a:solidFill>
                  <a:schemeClr val="bg1"/>
                </a:solidFill>
              </a:rPr>
              <a:t> ГЭС </a:t>
            </a:r>
            <a:r>
              <a:rPr lang="ru-RU" sz="3200" dirty="0" smtClean="0">
                <a:solidFill>
                  <a:schemeClr val="bg1"/>
                </a:solidFill>
              </a:rPr>
              <a:t>восстанавливается </a:t>
            </a:r>
            <a:r>
              <a:rPr lang="ru-RU" sz="3200" dirty="0">
                <a:solidFill>
                  <a:schemeClr val="bg1"/>
                </a:solidFill>
              </a:rPr>
              <a:t>быстрыми темпами. Два гидроагрегата будут скоро запущены на холостом ходу. Восемь агрегатов </a:t>
            </a:r>
            <a:r>
              <a:rPr lang="ru-RU" sz="3200" dirty="0" smtClean="0">
                <a:solidFill>
                  <a:schemeClr val="bg1"/>
                </a:solidFill>
              </a:rPr>
              <a:t>будут полностью обновлены. </a:t>
            </a:r>
            <a:r>
              <a:rPr lang="ru-RU" sz="3200" dirty="0" err="1">
                <a:solidFill>
                  <a:schemeClr val="bg1"/>
                </a:solidFill>
              </a:rPr>
              <a:t>Саяно</a:t>
            </a:r>
            <a:r>
              <a:rPr lang="ru-RU" sz="3200" dirty="0">
                <a:solidFill>
                  <a:schemeClr val="bg1"/>
                </a:solidFill>
              </a:rPr>
              <a:t> - </a:t>
            </a:r>
            <a:r>
              <a:rPr lang="ru-RU" sz="3200" dirty="0" err="1">
                <a:solidFill>
                  <a:schemeClr val="bg1"/>
                </a:solidFill>
              </a:rPr>
              <a:t>Шушенская</a:t>
            </a:r>
            <a:r>
              <a:rPr lang="ru-RU" sz="3200" dirty="0">
                <a:solidFill>
                  <a:schemeClr val="bg1"/>
                </a:solidFill>
              </a:rPr>
              <a:t> ГЭС была и останется «жемчужиной» России.</a:t>
            </a:r>
          </a:p>
          <a:p>
            <a:pPr algn="l">
              <a:spcBef>
                <a:spcPct val="50000"/>
              </a:spcBef>
            </a:pPr>
            <a:r>
              <a:rPr lang="ru-RU" sz="3200" dirty="0" smtClean="0">
                <a:solidFill>
                  <a:schemeClr val="bg1"/>
                </a:solidFill>
              </a:rPr>
              <a:t>(Вести</a:t>
            </a:r>
            <a:r>
              <a:rPr lang="ru-RU" sz="3200" dirty="0">
                <a:solidFill>
                  <a:schemeClr val="bg1"/>
                </a:solidFill>
              </a:rPr>
              <a:t>. </a:t>
            </a:r>
            <a:r>
              <a:rPr lang="ru-RU" sz="3200" dirty="0" smtClean="0">
                <a:solidFill>
                  <a:schemeClr val="bg1"/>
                </a:solidFill>
              </a:rPr>
              <a:t> 6</a:t>
            </a:r>
            <a:r>
              <a:rPr lang="ru-RU" sz="3200" dirty="0">
                <a:solidFill>
                  <a:schemeClr val="bg1"/>
                </a:solidFill>
              </a:rPr>
              <a:t>. 12. 2009 </a:t>
            </a:r>
            <a:r>
              <a:rPr lang="ru-RU" sz="3200" dirty="0" smtClean="0">
                <a:solidFill>
                  <a:schemeClr val="bg1"/>
                </a:solidFill>
              </a:rPr>
              <a:t>года).</a:t>
            </a:r>
            <a:endParaRPr lang="ru-RU" sz="3200" dirty="0">
              <a:solidFill>
                <a:schemeClr val="bg1"/>
              </a:solidFill>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57238"/>
            <a:ext cx="9275296" cy="3416320"/>
          </a:xfrm>
          <a:prstGeom prst="rect">
            <a:avLst/>
          </a:prstGeom>
          <a:noFill/>
        </p:spPr>
        <p:txBody>
          <a:bodyPr wrap="none" rtlCol="0">
            <a:spAutoFit/>
          </a:bodyPr>
          <a:lstStyle/>
          <a:p>
            <a:pPr marL="514350" indent="-514350"/>
            <a:r>
              <a:rPr lang="ru-RU" sz="3600" dirty="0" smtClean="0">
                <a:solidFill>
                  <a:schemeClr val="bg1"/>
                </a:solidFill>
              </a:rPr>
              <a:t>1. Преимущества электрической энергии:</a:t>
            </a:r>
          </a:p>
          <a:p>
            <a:pPr marL="514350" indent="-514350"/>
            <a:endParaRPr lang="ru-RU" sz="3600" dirty="0" smtClean="0">
              <a:solidFill>
                <a:schemeClr val="bg1"/>
              </a:solidFill>
            </a:endParaRPr>
          </a:p>
          <a:p>
            <a:pPr marL="514350" indent="-514350">
              <a:buFont typeface="Wingdings" pitchFamily="2" charset="2"/>
              <a:buChar char="§"/>
            </a:pPr>
            <a:r>
              <a:rPr lang="ru-RU" sz="3600" dirty="0" smtClean="0">
                <a:solidFill>
                  <a:schemeClr val="bg1"/>
                </a:solidFill>
              </a:rPr>
              <a:t>можно передавать по проводам</a:t>
            </a:r>
          </a:p>
          <a:p>
            <a:pPr lvl="0">
              <a:buFont typeface="Wingdings" pitchFamily="2" charset="2"/>
              <a:buChar char="§"/>
            </a:pPr>
            <a:r>
              <a:rPr lang="ru-RU" sz="3600" dirty="0" smtClean="0">
                <a:solidFill>
                  <a:schemeClr val="bg1"/>
                </a:solidFill>
              </a:rPr>
              <a:t>   можно трансформировать (∆ </a:t>
            </a:r>
            <a:r>
              <a:rPr lang="en-US" sz="3600" dirty="0" smtClean="0">
                <a:solidFill>
                  <a:schemeClr val="bg1"/>
                </a:solidFill>
              </a:rPr>
              <a:t>u</a:t>
            </a:r>
            <a:r>
              <a:rPr lang="ru-RU" sz="3600" dirty="0" smtClean="0">
                <a:solidFill>
                  <a:schemeClr val="bg1"/>
                </a:solidFill>
              </a:rPr>
              <a:t>, ∆ </a:t>
            </a:r>
            <a:r>
              <a:rPr lang="en-US" sz="3600" dirty="0" err="1" smtClean="0">
                <a:solidFill>
                  <a:schemeClr val="bg1"/>
                </a:solidFill>
              </a:rPr>
              <a:t>i</a:t>
            </a:r>
            <a:r>
              <a:rPr lang="ru-RU" sz="3600" dirty="0" smtClean="0">
                <a:solidFill>
                  <a:schemeClr val="bg1"/>
                </a:solidFill>
              </a:rPr>
              <a:t>)</a:t>
            </a:r>
          </a:p>
          <a:p>
            <a:pPr lvl="0">
              <a:buFont typeface="Wingdings" pitchFamily="2" charset="2"/>
              <a:buChar char="§"/>
            </a:pPr>
            <a:r>
              <a:rPr lang="ru-RU" sz="3600" dirty="0" smtClean="0">
                <a:solidFill>
                  <a:schemeClr val="bg1"/>
                </a:solidFill>
              </a:rPr>
              <a:t>   легко превращается в другие виды энергии</a:t>
            </a:r>
          </a:p>
          <a:p>
            <a:pPr>
              <a:buFont typeface="Wingdings" pitchFamily="2" charset="2"/>
              <a:buChar char="§"/>
            </a:pPr>
            <a:endParaRPr lang="ru-RU" sz="3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04852" y="0"/>
            <a:ext cx="7924800" cy="51435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6000" b="0" i="0" u="none" strike="noStrike" kern="1200" cap="none" spc="0" normalizeH="0" baseline="0" noProof="0" dirty="0" smtClean="0">
                <a:ln>
                  <a:noFill/>
                </a:ln>
                <a:solidFill>
                  <a:schemeClr val="bg1"/>
                </a:solidFill>
                <a:effectLst/>
                <a:uLnTx/>
                <a:uFillTx/>
                <a:latin typeface="+mn-lt"/>
                <a:ea typeface="+mn-ea"/>
                <a:cs typeface="+mn-cs"/>
              </a:rPr>
              <a:t>  После 1991 года</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6000" b="0" i="0" u="none" strike="noStrike" kern="1200" cap="none" spc="0" normalizeH="0" baseline="0" noProof="0" dirty="0" smtClean="0">
                <a:ln>
                  <a:noFill/>
                </a:ln>
                <a:solidFill>
                  <a:schemeClr val="bg1"/>
                </a:solidFill>
                <a:effectLst/>
                <a:uLnTx/>
                <a:uFillTx/>
                <a:latin typeface="+mn-lt"/>
                <a:ea typeface="+mn-ea"/>
                <a:cs typeface="+mn-cs"/>
              </a:rPr>
              <a:t> не построено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6000" b="0" i="0" u="none" strike="noStrike" kern="1200" cap="none" spc="0" normalizeH="0" baseline="0" noProof="0" dirty="0" smtClean="0">
                <a:ln>
                  <a:noFill/>
                </a:ln>
                <a:solidFill>
                  <a:schemeClr val="bg1"/>
                </a:solidFill>
                <a:effectLst/>
                <a:uLnTx/>
                <a:uFillTx/>
                <a:latin typeface="+mn-lt"/>
                <a:ea typeface="+mn-ea"/>
                <a:cs typeface="+mn-cs"/>
              </a:rPr>
              <a:t>ни одной тепловой и гидравлической электростанции.</a:t>
            </a:r>
            <a:endParaRPr kumimoji="0" lang="ru-RU" sz="6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71420"/>
            <a:ext cx="5715040" cy="4967514"/>
          </a:xfrm>
          <a:prstGeom prst="rect">
            <a:avLst/>
          </a:prstGeom>
        </p:spPr>
        <p:txBody>
          <a:bodyPr wrap="square">
            <a:spAutoFit/>
          </a:bodyPr>
          <a:lstStyle/>
          <a:p>
            <a:pPr>
              <a:lnSpc>
                <a:spcPct val="90000"/>
              </a:lnSpc>
            </a:pPr>
            <a:r>
              <a:rPr lang="ru-RU" sz="3200" dirty="0" smtClean="0">
                <a:solidFill>
                  <a:schemeClr val="bg1"/>
                </a:solidFill>
              </a:rPr>
              <a:t>Достоинства переменного тока были оценены не сразу. Внедрение переменного тока в практику началось с работ русского электротехника </a:t>
            </a:r>
          </a:p>
          <a:p>
            <a:pPr>
              <a:lnSpc>
                <a:spcPct val="90000"/>
              </a:lnSpc>
            </a:pPr>
            <a:r>
              <a:rPr lang="ru-RU" sz="3200" dirty="0" smtClean="0">
                <a:solidFill>
                  <a:schemeClr val="bg1"/>
                </a:solidFill>
              </a:rPr>
              <a:t>П.Н. Яблочкова, который в </a:t>
            </a:r>
          </a:p>
          <a:p>
            <a:pPr>
              <a:lnSpc>
                <a:spcPct val="90000"/>
              </a:lnSpc>
            </a:pPr>
            <a:r>
              <a:rPr lang="ru-RU" sz="3200" dirty="0" smtClean="0">
                <a:solidFill>
                  <a:schemeClr val="bg1"/>
                </a:solidFill>
              </a:rPr>
              <a:t>1876 г. применил его для питания «электрических                свечей», изобретенных им             электрических источников света.</a:t>
            </a:r>
            <a:endParaRPr lang="ru-RU" sz="3200" dirty="0">
              <a:solidFill>
                <a:schemeClr val="bg1"/>
              </a:solidFill>
            </a:endParaRPr>
          </a:p>
        </p:txBody>
      </p:sp>
      <p:pic>
        <p:nvPicPr>
          <p:cNvPr id="5" name="Рисунок 4" descr="001.jpg"/>
          <p:cNvPicPr>
            <a:picLocks noChangeAspect="1"/>
          </p:cNvPicPr>
          <p:nvPr/>
        </p:nvPicPr>
        <p:blipFill>
          <a:blip r:embed="rId2"/>
          <a:stretch>
            <a:fillRect/>
          </a:stretch>
        </p:blipFill>
        <p:spPr>
          <a:xfrm>
            <a:off x="5934106" y="419113"/>
            <a:ext cx="3067050" cy="4010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00034" y="898545"/>
            <a:ext cx="8229600" cy="45307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Переменный ток подходил для этого лучше, чем постоянный, так как мог обеспечить равномерное выгорание обоих угольных электродов этих «свечей».</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Яблочков также был первым, кто применил в цепи переменного тока конденсатор.</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42908" y="571486"/>
            <a:ext cx="6000792" cy="488789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Борьба между сторонниками использования постоянного и переменного тока продолжалась до 1891года, когда на Всемирной электротехнической выставке во Франкфурт-на-Майне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М.О. </a:t>
            </a:r>
            <a:r>
              <a:rPr kumimoji="0" lang="ru-RU" sz="2800" b="0" i="0" u="none" strike="noStrike" kern="1200" cap="none" spc="0" normalizeH="0" baseline="0" noProof="0" dirty="0" err="1" smtClean="0">
                <a:ln>
                  <a:noFill/>
                </a:ln>
                <a:solidFill>
                  <a:schemeClr val="bg1"/>
                </a:solidFill>
                <a:effectLst/>
                <a:uLnTx/>
                <a:uFillTx/>
                <a:latin typeface="+mn-lt"/>
                <a:ea typeface="+mn-ea"/>
                <a:cs typeface="+mn-cs"/>
              </a:rPr>
              <a:t>Доливо-Добровольский</a:t>
            </a:r>
            <a:r>
              <a:rPr kumimoji="0" lang="ru-RU" sz="2800" b="0" i="0" u="none" strike="noStrike" kern="1200" cap="none" spc="0" normalizeH="0" noProof="0" dirty="0" smtClean="0">
                <a:ln>
                  <a:noFill/>
                </a:ln>
                <a:solidFill>
                  <a:schemeClr val="bg1"/>
                </a:solidFill>
                <a:effectLst/>
                <a:uLnTx/>
                <a:uFillTx/>
                <a:latin typeface="+mn-lt"/>
                <a:ea typeface="+mn-ea"/>
                <a:cs typeface="+mn-cs"/>
              </a:rPr>
              <a:t> </a:t>
            </a:r>
            <a:r>
              <a:rPr kumimoji="0" lang="ru-RU" sz="2800" b="0" i="0" u="none" strike="noStrike" kern="1200" cap="none" spc="0" normalizeH="0" baseline="0" noProof="0" dirty="0" smtClean="0">
                <a:ln>
                  <a:noFill/>
                </a:ln>
                <a:solidFill>
                  <a:schemeClr val="bg1"/>
                </a:solidFill>
                <a:effectLst/>
                <a:uLnTx/>
                <a:uFillTx/>
                <a:latin typeface="+mn-lt"/>
                <a:ea typeface="+mn-ea"/>
                <a:cs typeface="+mn-cs"/>
              </a:rPr>
              <a:t>продемонстрировал успешную передачу электроэнергии на расстояние 175 км с помощью переменного тока.         </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pic>
        <p:nvPicPr>
          <p:cNvPr id="5" name="Рисунок 4" descr="53239929_DolivoDobrovolskiy.jpg"/>
          <p:cNvPicPr>
            <a:picLocks noChangeAspect="1"/>
          </p:cNvPicPr>
          <p:nvPr/>
        </p:nvPicPr>
        <p:blipFill>
          <a:blip r:embed="rId2"/>
          <a:stretch>
            <a:fillRect/>
          </a:stretch>
        </p:blipFill>
        <p:spPr>
          <a:xfrm>
            <a:off x="5929322" y="571486"/>
            <a:ext cx="2768899" cy="35908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684" y="184165"/>
            <a:ext cx="6103952" cy="45307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Это </a:t>
            </a:r>
            <a:r>
              <a:rPr kumimoji="0" lang="ru-RU" sz="3200" b="0" i="0" strike="noStrike" kern="1200" cap="none" spc="0" normalizeH="0" baseline="0" noProof="0" dirty="0" smtClean="0">
                <a:ln>
                  <a:noFill/>
                </a:ln>
                <a:solidFill>
                  <a:schemeClr val="bg1"/>
                </a:solidFill>
                <a:effectLst/>
                <a:uLnTx/>
                <a:uFillTx/>
                <a:latin typeface="+mn-lt"/>
                <a:ea typeface="+mn-ea"/>
                <a:cs typeface="+mn-cs"/>
              </a:rPr>
              <a:t>научное  открытие </a:t>
            </a:r>
            <a:r>
              <a:rPr kumimoji="0" lang="ru-RU" sz="3200" b="0" i="0" u="none" strike="noStrike" kern="1200" cap="none" spc="0" normalizeH="0" baseline="0" noProof="0" dirty="0" smtClean="0">
                <a:ln>
                  <a:noFill/>
                </a:ln>
                <a:solidFill>
                  <a:schemeClr val="bg1"/>
                </a:solidFill>
                <a:effectLst/>
                <a:uLnTx/>
                <a:uFillTx/>
                <a:latin typeface="+mn-lt"/>
                <a:ea typeface="+mn-ea"/>
                <a:cs typeface="+mn-cs"/>
              </a:rPr>
              <a:t>получило высокую оценку комиссии,   возглавляемой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Г. Гельмгольцем, и преимущества переменного тока для передачи электрической энергии                                      стали очевидны.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5" name="Рисунок 4" descr="Helmholtz_13.jpeg"/>
          <p:cNvPicPr>
            <a:picLocks noChangeAspect="1"/>
          </p:cNvPicPr>
          <p:nvPr/>
        </p:nvPicPr>
        <p:blipFill>
          <a:blip r:embed="rId2">
            <a:lum bright="-10000" contrast="-20000"/>
          </a:blip>
          <a:stretch>
            <a:fillRect/>
          </a:stretch>
        </p:blipFill>
        <p:spPr>
          <a:xfrm>
            <a:off x="5857884" y="357172"/>
            <a:ext cx="2971794" cy="40990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14282" y="714362"/>
            <a:ext cx="2786082"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42844" y="214296"/>
            <a:ext cx="9006953" cy="477054"/>
          </a:xfrm>
          <a:prstGeom prst="rect">
            <a:avLst/>
          </a:prstGeom>
          <a:noFill/>
        </p:spPr>
        <p:txBody>
          <a:bodyPr wrap="none" rtlCol="0">
            <a:spAutoFit/>
          </a:bodyPr>
          <a:lstStyle/>
          <a:p>
            <a:r>
              <a:rPr lang="ru-RU" sz="2500" dirty="0" smtClean="0">
                <a:solidFill>
                  <a:schemeClr val="bg1"/>
                </a:solidFill>
              </a:rPr>
              <a:t>1.Тепловые потери можно определить по закону </a:t>
            </a:r>
            <a:r>
              <a:rPr lang="ru-RU" sz="2500" dirty="0" err="1" smtClean="0">
                <a:solidFill>
                  <a:schemeClr val="bg1"/>
                </a:solidFill>
              </a:rPr>
              <a:t>Джоуля-Ленца</a:t>
            </a:r>
            <a:r>
              <a:rPr lang="ru-RU" sz="2500" dirty="0" smtClean="0">
                <a:solidFill>
                  <a:schemeClr val="bg1"/>
                </a:solidFill>
              </a:rPr>
              <a:t>:</a:t>
            </a:r>
            <a:endParaRPr lang="ru-RU" sz="2500" dirty="0">
              <a:solidFill>
                <a:schemeClr val="bg1"/>
              </a:solidFill>
            </a:endParaRPr>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54" name="Object 6"/>
          <p:cNvGraphicFramePr>
            <a:graphicFrameLocks noChangeAspect="1"/>
          </p:cNvGraphicFramePr>
          <p:nvPr/>
        </p:nvGraphicFramePr>
        <p:xfrm>
          <a:off x="245422" y="928676"/>
          <a:ext cx="2754942" cy="1143008"/>
        </p:xfrm>
        <a:graphic>
          <a:graphicData uri="http://schemas.openxmlformats.org/presentationml/2006/ole">
            <p:oleObj spid="_x0000_s2054" name="Формула" r:id="rId3" imgW="583947" imgH="241195" progId="Equation.3">
              <p:embed/>
            </p:oleObj>
          </a:graphicData>
        </a:graphic>
      </p:graphicFrame>
      <p:sp>
        <p:nvSpPr>
          <p:cNvPr id="13" name="TextBox 12"/>
          <p:cNvSpPr txBox="1"/>
          <p:nvPr/>
        </p:nvSpPr>
        <p:spPr>
          <a:xfrm>
            <a:off x="3143240" y="968065"/>
            <a:ext cx="6214650" cy="1246495"/>
          </a:xfrm>
          <a:prstGeom prst="rect">
            <a:avLst/>
          </a:prstGeom>
          <a:noFill/>
        </p:spPr>
        <p:txBody>
          <a:bodyPr wrap="none" rtlCol="0">
            <a:spAutoFit/>
          </a:bodyPr>
          <a:lstStyle/>
          <a:p>
            <a:pPr marL="457200" indent="-457200">
              <a:buAutoNum type="arabicParenBoth"/>
            </a:pPr>
            <a:r>
              <a:rPr lang="ru-RU" sz="2500" dirty="0" smtClean="0">
                <a:solidFill>
                  <a:schemeClr val="bg1"/>
                </a:solidFill>
              </a:rPr>
              <a:t>где </a:t>
            </a:r>
            <a:r>
              <a:rPr lang="en-US" sz="2500" dirty="0" smtClean="0">
                <a:solidFill>
                  <a:schemeClr val="bg1"/>
                </a:solidFill>
              </a:rPr>
              <a:t>I</a:t>
            </a:r>
            <a:r>
              <a:rPr lang="ru-RU" sz="2500" baseline="-25000" dirty="0" err="1" smtClean="0">
                <a:solidFill>
                  <a:schemeClr val="bg1"/>
                </a:solidFill>
              </a:rPr>
              <a:t>д</a:t>
            </a:r>
            <a:r>
              <a:rPr lang="ru-RU" sz="2500" dirty="0" smtClean="0">
                <a:solidFill>
                  <a:schemeClr val="bg1"/>
                </a:solidFill>
              </a:rPr>
              <a:t> -действующее значение силы тока </a:t>
            </a:r>
          </a:p>
          <a:p>
            <a:pPr marL="457200" indent="-457200"/>
            <a:r>
              <a:rPr lang="ru-RU" sz="2500" dirty="0" smtClean="0">
                <a:solidFill>
                  <a:schemeClr val="bg1"/>
                </a:solidFill>
              </a:rPr>
              <a:t>       в линии.</a:t>
            </a:r>
          </a:p>
          <a:p>
            <a:endParaRPr lang="ru-RU" sz="2500" dirty="0">
              <a:solidFill>
                <a:schemeClr val="bg1"/>
              </a:solidFill>
            </a:endParaRPr>
          </a:p>
        </p:txBody>
      </p:sp>
      <p:sp>
        <p:nvSpPr>
          <p:cNvPr id="14" name="TextBox 13"/>
          <p:cNvSpPr txBox="1"/>
          <p:nvPr/>
        </p:nvSpPr>
        <p:spPr>
          <a:xfrm>
            <a:off x="142844" y="2309010"/>
            <a:ext cx="8377999" cy="477054"/>
          </a:xfrm>
          <a:prstGeom prst="rect">
            <a:avLst/>
          </a:prstGeom>
          <a:noFill/>
        </p:spPr>
        <p:txBody>
          <a:bodyPr wrap="none" rtlCol="0">
            <a:spAutoFit/>
          </a:bodyPr>
          <a:lstStyle/>
          <a:p>
            <a:r>
              <a:rPr lang="ru-RU" sz="2500" dirty="0" smtClean="0">
                <a:solidFill>
                  <a:schemeClr val="bg1"/>
                </a:solidFill>
              </a:rPr>
              <a:t>2.Сопротивление проводника можно посчитать по формуле</a:t>
            </a:r>
            <a:endParaRPr lang="ru-RU" sz="2500" dirty="0">
              <a:solidFill>
                <a:schemeClr val="bg1"/>
              </a:solidFill>
            </a:endParaRPr>
          </a:p>
        </p:txBody>
      </p:sp>
      <p:sp>
        <p:nvSpPr>
          <p:cNvPr id="15" name="Прямоугольник 14"/>
          <p:cNvSpPr/>
          <p:nvPr/>
        </p:nvSpPr>
        <p:spPr>
          <a:xfrm>
            <a:off x="214282" y="2857502"/>
            <a:ext cx="2786082"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056" name="Object 8"/>
          <p:cNvGraphicFramePr>
            <a:graphicFrameLocks noChangeAspect="1"/>
          </p:cNvGraphicFramePr>
          <p:nvPr/>
        </p:nvGraphicFramePr>
        <p:xfrm>
          <a:off x="642910" y="2896766"/>
          <a:ext cx="2000264" cy="1389496"/>
        </p:xfrm>
        <a:graphic>
          <a:graphicData uri="http://schemas.openxmlformats.org/presentationml/2006/ole">
            <p:oleObj spid="_x0000_s2056" name="Формула" r:id="rId4" imgW="545760" imgH="393480" progId="Equation.3">
              <p:embed/>
            </p:oleObj>
          </a:graphicData>
        </a:graphic>
      </p:graphicFrame>
      <p:sp>
        <p:nvSpPr>
          <p:cNvPr id="17" name="TextBox 16"/>
          <p:cNvSpPr txBox="1"/>
          <p:nvPr/>
        </p:nvSpPr>
        <p:spPr>
          <a:xfrm>
            <a:off x="3204608" y="2928940"/>
            <a:ext cx="5582234" cy="1246495"/>
          </a:xfrm>
          <a:prstGeom prst="rect">
            <a:avLst/>
          </a:prstGeom>
          <a:noFill/>
        </p:spPr>
        <p:txBody>
          <a:bodyPr wrap="none" rtlCol="0">
            <a:spAutoFit/>
          </a:bodyPr>
          <a:lstStyle/>
          <a:p>
            <a:r>
              <a:rPr lang="ru-RU" sz="2500" dirty="0" smtClean="0">
                <a:solidFill>
                  <a:schemeClr val="bg1"/>
                </a:solidFill>
              </a:rPr>
              <a:t>где  </a:t>
            </a:r>
            <a:r>
              <a:rPr lang="en-US" sz="2500" dirty="0" smtClean="0">
                <a:solidFill>
                  <a:schemeClr val="bg1"/>
                </a:solidFill>
              </a:rPr>
              <a:t>R</a:t>
            </a:r>
            <a:r>
              <a:rPr lang="ru-RU" sz="2500" dirty="0" smtClean="0">
                <a:solidFill>
                  <a:schemeClr val="bg1"/>
                </a:solidFill>
              </a:rPr>
              <a:t>- сопротивление линии, </a:t>
            </a:r>
            <a:r>
              <a:rPr lang="ru-RU" sz="2500" dirty="0" err="1" smtClean="0">
                <a:solidFill>
                  <a:schemeClr val="bg1"/>
                </a:solidFill>
              </a:rPr>
              <a:t>ℓ </a:t>
            </a:r>
            <a:r>
              <a:rPr lang="ru-RU" sz="2500" dirty="0" smtClean="0">
                <a:solidFill>
                  <a:schemeClr val="bg1"/>
                </a:solidFill>
              </a:rPr>
              <a:t>- длина </a:t>
            </a:r>
          </a:p>
          <a:p>
            <a:r>
              <a:rPr lang="ru-RU" sz="2500" dirty="0" smtClean="0">
                <a:solidFill>
                  <a:schemeClr val="bg1"/>
                </a:solidFill>
              </a:rPr>
              <a:t>проводов,</a:t>
            </a:r>
          </a:p>
          <a:p>
            <a:r>
              <a:rPr lang="ru-RU" sz="2500" dirty="0" smtClean="0">
                <a:solidFill>
                  <a:schemeClr val="bg1"/>
                </a:solidFill>
              </a:rPr>
              <a:t>Ѕ - площадь их поперечного сечения.</a:t>
            </a:r>
            <a:endParaRPr lang="ru-RU" sz="25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055"/>
                                        </p:tgtEl>
                                        <p:attrNameLst>
                                          <p:attrName>style.visibility</p:attrName>
                                        </p:attrNameLst>
                                      </p:cBhvr>
                                      <p:to>
                                        <p:strVal val="visible"/>
                                      </p:to>
                                    </p:set>
                                    <p:animEffect transition="in" filter="fade">
                                      <p:cBhvr>
                                        <p:cTn id="13" dur="1000"/>
                                        <p:tgtEl>
                                          <p:spTgt spid="2055"/>
                                        </p:tgtEl>
                                      </p:cBhvr>
                                    </p:animEffect>
                                  </p:childTnLst>
                                </p:cTn>
                              </p:par>
                              <p:par>
                                <p:cTn id="14" presetID="10"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1000"/>
                                        <p:tgtEl>
                                          <p:spTgt spid="20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1000"/>
                                        <p:tgtEl>
                                          <p:spTgt spid="20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055" grpId="0"/>
      <p:bldP spid="13" grpId="0"/>
      <p:bldP spid="14" grpId="0"/>
      <p:bldP spid="15" grpId="0" animBg="1"/>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33505"/>
            <a:ext cx="9237978" cy="4324261"/>
          </a:xfrm>
          <a:prstGeom prst="rect">
            <a:avLst/>
          </a:prstGeom>
          <a:noFill/>
        </p:spPr>
        <p:txBody>
          <a:bodyPr wrap="none" rtlCol="0">
            <a:spAutoFit/>
          </a:bodyPr>
          <a:lstStyle/>
          <a:p>
            <a:r>
              <a:rPr lang="ru-RU" sz="2500" dirty="0" smtClean="0">
                <a:solidFill>
                  <a:schemeClr val="bg1"/>
                </a:solidFill>
              </a:rPr>
              <a:t>3.  Уменьшить тепловые потери можно, уменьшив сопротивление</a:t>
            </a:r>
          </a:p>
          <a:p>
            <a:r>
              <a:rPr lang="ru-RU" sz="2500" dirty="0" smtClean="0">
                <a:solidFill>
                  <a:schemeClr val="bg1"/>
                </a:solidFill>
              </a:rPr>
              <a:t>проводника, для чего:</a:t>
            </a:r>
          </a:p>
          <a:p>
            <a:pPr lvl="0"/>
            <a:r>
              <a:rPr lang="ru-RU" sz="2500" dirty="0" smtClean="0">
                <a:solidFill>
                  <a:schemeClr val="bg1"/>
                </a:solidFill>
              </a:rPr>
              <a:t>изменить материал проводника,</a:t>
            </a:r>
          </a:p>
          <a:p>
            <a:pPr lvl="0"/>
            <a:r>
              <a:rPr lang="ru-RU" sz="2500" dirty="0" smtClean="0">
                <a:solidFill>
                  <a:schemeClr val="bg1"/>
                </a:solidFill>
              </a:rPr>
              <a:t>уменьшить длину,</a:t>
            </a:r>
          </a:p>
          <a:p>
            <a:pPr lvl="0"/>
            <a:r>
              <a:rPr lang="ru-RU" sz="2500" dirty="0" smtClean="0">
                <a:solidFill>
                  <a:schemeClr val="bg1"/>
                </a:solidFill>
              </a:rPr>
              <a:t>увеличить площадь поперечного сечения проводника.</a:t>
            </a:r>
          </a:p>
          <a:p>
            <a:endParaRPr lang="ru-RU" sz="2500" dirty="0" smtClean="0">
              <a:solidFill>
                <a:schemeClr val="bg1"/>
              </a:solidFill>
            </a:endParaRPr>
          </a:p>
          <a:p>
            <a:r>
              <a:rPr lang="ru-RU" sz="2500" dirty="0" smtClean="0">
                <a:solidFill>
                  <a:schemeClr val="bg1"/>
                </a:solidFill>
              </a:rPr>
              <a:t>4. Изменять материал проводника дорого,</a:t>
            </a:r>
          </a:p>
          <a:p>
            <a:pPr lvl="0"/>
            <a:r>
              <a:rPr lang="ru-RU" sz="2500" dirty="0" smtClean="0">
                <a:solidFill>
                  <a:schemeClr val="bg1"/>
                </a:solidFill>
              </a:rPr>
              <a:t>длина проводника фиксированная,</a:t>
            </a:r>
          </a:p>
          <a:p>
            <a:pPr lvl="0"/>
            <a:r>
              <a:rPr lang="ru-RU" sz="2500" dirty="0" smtClean="0">
                <a:solidFill>
                  <a:schemeClr val="bg1"/>
                </a:solidFill>
              </a:rPr>
              <a:t>нужно увеличивать площадь поперечного сечения, </a:t>
            </a:r>
          </a:p>
          <a:p>
            <a:pPr lvl="0"/>
            <a:r>
              <a:rPr lang="ru-RU" sz="2500" dirty="0" smtClean="0">
                <a:solidFill>
                  <a:schemeClr val="bg1"/>
                </a:solidFill>
              </a:rPr>
              <a:t>чтобы  уменьшить сопротивление проводника.</a:t>
            </a:r>
          </a:p>
          <a:p>
            <a:endParaRPr lang="ru-RU" sz="25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214282" y="2786064"/>
            <a:ext cx="2786082"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214282" y="714362"/>
            <a:ext cx="2786082"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69323" y="209778"/>
            <a:ext cx="7445949" cy="861774"/>
          </a:xfrm>
          <a:prstGeom prst="rect">
            <a:avLst/>
          </a:prstGeom>
          <a:noFill/>
        </p:spPr>
        <p:txBody>
          <a:bodyPr wrap="none" rtlCol="0">
            <a:spAutoFit/>
          </a:bodyPr>
          <a:lstStyle/>
          <a:p>
            <a:r>
              <a:rPr lang="ru-RU" sz="2500" dirty="0" smtClean="0">
                <a:solidFill>
                  <a:schemeClr val="bg1"/>
                </a:solidFill>
              </a:rPr>
              <a:t>5.Выразив силу тока через передаваемую мощность:</a:t>
            </a:r>
          </a:p>
          <a:p>
            <a:endParaRPr lang="ru-RU" sz="2500" dirty="0">
              <a:solidFill>
                <a:schemeClr val="bg1"/>
              </a:solidFill>
            </a:endParaRPr>
          </a:p>
        </p:txBody>
      </p:sp>
      <p:graphicFrame>
        <p:nvGraphicFramePr>
          <p:cNvPr id="70658" name="Object 2"/>
          <p:cNvGraphicFramePr>
            <a:graphicFrameLocks noChangeAspect="1"/>
          </p:cNvGraphicFramePr>
          <p:nvPr/>
        </p:nvGraphicFramePr>
        <p:xfrm>
          <a:off x="298799" y="571486"/>
          <a:ext cx="2415813" cy="1500198"/>
        </p:xfrm>
        <a:graphic>
          <a:graphicData uri="http://schemas.openxmlformats.org/presentationml/2006/ole">
            <p:oleObj spid="_x0000_s70658" name="Формула" r:id="rId3" imgW="965160" imgH="571320" progId="Equation.3">
              <p:embed/>
            </p:oleObj>
          </a:graphicData>
        </a:graphic>
      </p:graphicFrame>
      <p:sp>
        <p:nvSpPr>
          <p:cNvPr id="7" name="TextBox 6"/>
          <p:cNvSpPr txBox="1"/>
          <p:nvPr/>
        </p:nvSpPr>
        <p:spPr>
          <a:xfrm>
            <a:off x="154531" y="2237572"/>
            <a:ext cx="7973465" cy="477054"/>
          </a:xfrm>
          <a:prstGeom prst="rect">
            <a:avLst/>
          </a:prstGeom>
          <a:noFill/>
        </p:spPr>
        <p:txBody>
          <a:bodyPr wrap="none" rtlCol="0">
            <a:spAutoFit/>
          </a:bodyPr>
          <a:lstStyle/>
          <a:p>
            <a:r>
              <a:rPr lang="ru-RU" sz="2500" dirty="0" smtClean="0">
                <a:solidFill>
                  <a:schemeClr val="bg1"/>
                </a:solidFill>
              </a:rPr>
              <a:t>и подставив полученное значение в формулу 1, найдем:</a:t>
            </a:r>
            <a:endParaRPr lang="ru-RU" sz="2500" dirty="0">
              <a:solidFill>
                <a:schemeClr val="bg1"/>
              </a:solidFill>
            </a:endParaRPr>
          </a:p>
        </p:txBody>
      </p:sp>
      <p:sp>
        <p:nvSpPr>
          <p:cNvPr id="7066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0665" name="Object 9"/>
          <p:cNvGraphicFramePr>
            <a:graphicFrameLocks noChangeAspect="1"/>
          </p:cNvGraphicFramePr>
          <p:nvPr/>
        </p:nvGraphicFramePr>
        <p:xfrm>
          <a:off x="357158" y="2714626"/>
          <a:ext cx="2536048" cy="1357322"/>
        </p:xfrm>
        <a:graphic>
          <a:graphicData uri="http://schemas.openxmlformats.org/presentationml/2006/ole">
            <p:oleObj spid="_x0000_s70665" name="Формула" r:id="rId4" imgW="1193800" imgH="6096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0658"/>
                                        </p:tgtEl>
                                        <p:attrNameLst>
                                          <p:attrName>style.visibility</p:attrName>
                                        </p:attrNameLst>
                                      </p:cBhvr>
                                      <p:to>
                                        <p:strVal val="visible"/>
                                      </p:to>
                                    </p:set>
                                    <p:animEffect transition="in" filter="fade">
                                      <p:cBhvr>
                                        <p:cTn id="16" dur="1000"/>
                                        <p:tgtEl>
                                          <p:spTgt spid="706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70666"/>
                                        </p:tgtEl>
                                        <p:attrNameLst>
                                          <p:attrName>style.visibility</p:attrName>
                                        </p:attrNameLst>
                                      </p:cBhvr>
                                      <p:to>
                                        <p:strVal val="visible"/>
                                      </p:to>
                                    </p:set>
                                    <p:animEffect transition="in" filter="fade">
                                      <p:cBhvr>
                                        <p:cTn id="22" dur="1000"/>
                                        <p:tgtEl>
                                          <p:spTgt spid="70666"/>
                                        </p:tgtEl>
                                      </p:cBhvr>
                                    </p:animEffect>
                                  </p:childTnLst>
                                </p:cTn>
                              </p:par>
                              <p:par>
                                <p:cTn id="23" presetID="10" presetClass="entr" presetSubtype="0" fill="hold" nodeType="withEffect">
                                  <p:stCondLst>
                                    <p:cond delay="0"/>
                                  </p:stCondLst>
                                  <p:childTnLst>
                                    <p:set>
                                      <p:cBhvr>
                                        <p:cTn id="24" dur="1" fill="hold">
                                          <p:stCondLst>
                                            <p:cond delay="0"/>
                                          </p:stCondLst>
                                        </p:cTn>
                                        <p:tgtEl>
                                          <p:spTgt spid="70665"/>
                                        </p:tgtEl>
                                        <p:attrNameLst>
                                          <p:attrName>style.visibility</p:attrName>
                                        </p:attrNameLst>
                                      </p:cBhvr>
                                      <p:to>
                                        <p:strVal val="visible"/>
                                      </p:to>
                                    </p:set>
                                    <p:animEffect transition="in" filter="fade">
                                      <p:cBhvr>
                                        <p:cTn id="25" dur="10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4" grpId="0"/>
      <p:bldP spid="7" grpId="0"/>
      <p:bldP spid="7066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8"/>
            <a:ext cx="8715403" cy="5016758"/>
          </a:xfrm>
          <a:prstGeom prst="rect">
            <a:avLst/>
          </a:prstGeom>
          <a:noFill/>
        </p:spPr>
        <p:txBody>
          <a:bodyPr wrap="square" rtlCol="0">
            <a:spAutoFit/>
          </a:bodyPr>
          <a:lstStyle/>
          <a:p>
            <a:pPr algn="ctr"/>
            <a:r>
              <a:rPr lang="ru-RU" sz="4000" dirty="0" smtClean="0">
                <a:solidFill>
                  <a:schemeClr val="bg1"/>
                </a:solidFill>
              </a:rPr>
              <a:t>6. Вывод: </a:t>
            </a:r>
          </a:p>
          <a:p>
            <a:pPr algn="ctr">
              <a:buFont typeface="Wingdings" pitchFamily="2" charset="2"/>
              <a:buChar char="§"/>
            </a:pPr>
            <a:r>
              <a:rPr lang="ru-RU" sz="2500" dirty="0" smtClean="0">
                <a:solidFill>
                  <a:schemeClr val="bg1"/>
                </a:solidFill>
              </a:rPr>
              <a:t> </a:t>
            </a:r>
            <a:r>
              <a:rPr lang="ru-RU" sz="4000" u="sng" dirty="0" smtClean="0">
                <a:solidFill>
                  <a:schemeClr val="bg1"/>
                </a:solidFill>
              </a:rPr>
              <a:t>для уменьшения тепловых потерь электроэнергию следует передавать при повышенном напряжении и </a:t>
            </a:r>
          </a:p>
          <a:p>
            <a:pPr algn="ctr">
              <a:buFont typeface="Wingdings" pitchFamily="2" charset="2"/>
              <a:buChar char="§"/>
            </a:pPr>
            <a:r>
              <a:rPr lang="ru-RU" sz="4000" u="sng" dirty="0" smtClean="0">
                <a:solidFill>
                  <a:schemeClr val="bg1"/>
                </a:solidFill>
              </a:rPr>
              <a:t>как можно меньшем сопротивлении линии передачи.</a:t>
            </a:r>
          </a:p>
          <a:p>
            <a:pPr algn="ctr"/>
            <a:r>
              <a:rPr lang="ru-RU" sz="4000" u="sng" dirty="0" smtClean="0">
                <a:solidFill>
                  <a:schemeClr val="bg1"/>
                </a:solidFill>
              </a:rPr>
              <a:t> </a:t>
            </a:r>
          </a:p>
          <a:p>
            <a:pPr algn="ctr"/>
            <a:endParaRPr lang="ru-RU" sz="4000" u="sng"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631344"/>
            <a:ext cx="9072626" cy="4154984"/>
          </a:xfrm>
          <a:prstGeom prst="rect">
            <a:avLst/>
          </a:prstGeom>
          <a:noFill/>
        </p:spPr>
        <p:txBody>
          <a:bodyPr wrap="square" rtlCol="0">
            <a:spAutoFit/>
          </a:bodyPr>
          <a:lstStyle/>
          <a:p>
            <a:r>
              <a:rPr lang="ru-RU" sz="2400" dirty="0" smtClean="0">
                <a:solidFill>
                  <a:schemeClr val="bg1"/>
                </a:solidFill>
              </a:rPr>
              <a:t>Напряжение в линии передачи ограничивается возможностью надежной изоляции и стеканием заряда с проводов в атмосферу (коронным разрядом). </a:t>
            </a:r>
          </a:p>
          <a:p>
            <a:r>
              <a:rPr lang="ru-RU" sz="2400" dirty="0" smtClean="0">
                <a:solidFill>
                  <a:schemeClr val="bg1"/>
                </a:solidFill>
              </a:rPr>
              <a:t>Обычно это напряжение составляет сотни киловольт.</a:t>
            </a:r>
          </a:p>
          <a:p>
            <a:r>
              <a:rPr lang="ru-RU" sz="2400" dirty="0" smtClean="0">
                <a:solidFill>
                  <a:schemeClr val="bg1"/>
                </a:solidFill>
              </a:rPr>
              <a:t>Так как столь высокие напряжения не могут вырабатываться генераторами тока (у которых оно не превышает 20кВ) и не могут предлагаться потребителю, то необходимым элементом линии передачи становятся трансформаторы  -  аппараты, предназначенные для повышения и понижения переменного напряжения при неизменной частоте тока.</a:t>
            </a:r>
          </a:p>
          <a:p>
            <a:endParaRPr lang="ru-RU" sz="2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06" y="571486"/>
            <a:ext cx="9163919" cy="3970318"/>
          </a:xfrm>
          <a:prstGeom prst="rect">
            <a:avLst/>
          </a:prstGeom>
          <a:noFill/>
        </p:spPr>
        <p:txBody>
          <a:bodyPr wrap="none" rtlCol="0">
            <a:spAutoFit/>
          </a:bodyPr>
          <a:lstStyle/>
          <a:p>
            <a:pPr marL="742950" indent="-742950"/>
            <a:r>
              <a:rPr lang="ru-RU" sz="3600" dirty="0" smtClean="0">
                <a:solidFill>
                  <a:schemeClr val="bg1"/>
                </a:solidFill>
              </a:rPr>
              <a:t>2. Для получения электрического тока нужно:</a:t>
            </a:r>
          </a:p>
          <a:p>
            <a:pPr marL="742950" indent="-742950"/>
            <a:endParaRPr lang="ru-RU" sz="3600" dirty="0" smtClean="0">
              <a:solidFill>
                <a:schemeClr val="bg1"/>
              </a:solidFill>
            </a:endParaRPr>
          </a:p>
          <a:p>
            <a:pPr>
              <a:buFont typeface="Wingdings" pitchFamily="2" charset="2"/>
              <a:buChar char="§"/>
            </a:pPr>
            <a:r>
              <a:rPr lang="ru-RU" sz="3600" dirty="0" smtClean="0">
                <a:solidFill>
                  <a:schemeClr val="bg1"/>
                </a:solidFill>
              </a:rPr>
              <a:t>источник тока (генераторы)</a:t>
            </a:r>
          </a:p>
          <a:p>
            <a:pPr>
              <a:buFont typeface="Wingdings" pitchFamily="2" charset="2"/>
              <a:buChar char="§"/>
            </a:pPr>
            <a:r>
              <a:rPr lang="ru-RU" sz="3600" dirty="0" smtClean="0">
                <a:solidFill>
                  <a:schemeClr val="bg1"/>
                </a:solidFill>
              </a:rPr>
              <a:t>рубильники (выключатели)</a:t>
            </a:r>
          </a:p>
          <a:p>
            <a:pPr>
              <a:buFont typeface="Wingdings" pitchFamily="2" charset="2"/>
              <a:buChar char="§"/>
            </a:pPr>
            <a:r>
              <a:rPr lang="ru-RU" sz="3600" dirty="0" smtClean="0">
                <a:solidFill>
                  <a:schemeClr val="bg1"/>
                </a:solidFill>
              </a:rPr>
              <a:t>замкнутая цепь</a:t>
            </a:r>
          </a:p>
          <a:p>
            <a:pPr>
              <a:buFont typeface="Wingdings" pitchFamily="2" charset="2"/>
              <a:buChar char="§"/>
            </a:pPr>
            <a:r>
              <a:rPr lang="ru-RU" sz="3600" dirty="0" smtClean="0">
                <a:solidFill>
                  <a:schemeClr val="bg1"/>
                </a:solidFill>
              </a:rPr>
              <a:t>потребители</a:t>
            </a:r>
          </a:p>
          <a:p>
            <a:endParaRPr lang="ru-RU" sz="3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4414" y="139469"/>
            <a:ext cx="7338163" cy="646331"/>
          </a:xfrm>
          <a:prstGeom prst="rect">
            <a:avLst/>
          </a:prstGeom>
          <a:noFill/>
        </p:spPr>
        <p:txBody>
          <a:bodyPr wrap="none" rtlCol="0">
            <a:spAutoFit/>
          </a:bodyPr>
          <a:lstStyle/>
          <a:p>
            <a:r>
              <a:rPr lang="ru-RU" sz="3600" dirty="0" smtClean="0">
                <a:solidFill>
                  <a:schemeClr val="bg1"/>
                </a:solidFill>
              </a:rPr>
              <a:t>Устройство и схема трансформатора</a:t>
            </a:r>
            <a:endParaRPr lang="ru-RU" sz="3600" dirty="0">
              <a:solidFill>
                <a:schemeClr val="bg1"/>
              </a:solidFill>
            </a:endParaRPr>
          </a:p>
        </p:txBody>
      </p:sp>
      <p:pic>
        <p:nvPicPr>
          <p:cNvPr id="5" name="Рисунок 4" descr="04.jpg"/>
          <p:cNvPicPr>
            <a:picLocks noChangeAspect="1"/>
          </p:cNvPicPr>
          <p:nvPr/>
        </p:nvPicPr>
        <p:blipFill>
          <a:blip r:embed="rId2"/>
          <a:stretch>
            <a:fillRect/>
          </a:stretch>
        </p:blipFill>
        <p:spPr>
          <a:xfrm>
            <a:off x="428596" y="928676"/>
            <a:ext cx="2857520" cy="2881136"/>
          </a:xfrm>
          <a:prstGeom prst="rect">
            <a:avLst/>
          </a:prstGeom>
        </p:spPr>
      </p:pic>
      <p:pic>
        <p:nvPicPr>
          <p:cNvPr id="6" name="Рисунок 5" descr="05.jpg"/>
          <p:cNvPicPr>
            <a:picLocks noChangeAspect="1"/>
          </p:cNvPicPr>
          <p:nvPr/>
        </p:nvPicPr>
        <p:blipFill>
          <a:blip r:embed="rId3"/>
          <a:stretch>
            <a:fillRect/>
          </a:stretch>
        </p:blipFill>
        <p:spPr>
          <a:xfrm>
            <a:off x="5572132" y="1428742"/>
            <a:ext cx="2603915" cy="1928826"/>
          </a:xfrm>
          <a:prstGeom prst="rect">
            <a:avLst/>
          </a:prstGeom>
        </p:spPr>
      </p:pic>
      <p:sp>
        <p:nvSpPr>
          <p:cNvPr id="7" name="TextBox 6"/>
          <p:cNvSpPr txBox="1"/>
          <p:nvPr/>
        </p:nvSpPr>
        <p:spPr>
          <a:xfrm>
            <a:off x="500034" y="3786196"/>
            <a:ext cx="8572560" cy="1631216"/>
          </a:xfrm>
          <a:prstGeom prst="rect">
            <a:avLst/>
          </a:prstGeom>
          <a:noFill/>
        </p:spPr>
        <p:txBody>
          <a:bodyPr wrap="square" rtlCol="0">
            <a:spAutoFit/>
          </a:bodyPr>
          <a:lstStyle/>
          <a:p>
            <a:pPr algn="ctr"/>
            <a:r>
              <a:rPr lang="ru-RU" sz="2500" dirty="0" smtClean="0">
                <a:solidFill>
                  <a:schemeClr val="bg1"/>
                </a:solidFill>
              </a:rPr>
              <a:t>Две катушки с различным числом витков, сердечник из листов трансформаторной  стали, изолированных друг от друга, клеммы.</a:t>
            </a:r>
          </a:p>
          <a:p>
            <a:pPr algn="ctr"/>
            <a:endParaRPr lang="ru-RU" sz="25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7144" y="451622"/>
            <a:ext cx="7052508" cy="646331"/>
          </a:xfrm>
          <a:prstGeom prst="rect">
            <a:avLst/>
          </a:prstGeom>
          <a:noFill/>
        </p:spPr>
        <p:txBody>
          <a:bodyPr wrap="none" rtlCol="0">
            <a:spAutoFit/>
          </a:bodyPr>
          <a:lstStyle/>
          <a:p>
            <a:r>
              <a:rPr lang="ru-RU" sz="3600" dirty="0" smtClean="0">
                <a:solidFill>
                  <a:schemeClr val="bg1"/>
                </a:solidFill>
              </a:rPr>
              <a:t>Модель передачи электроэнергии</a:t>
            </a:r>
            <a:endParaRPr lang="ru-RU" sz="3600" dirty="0">
              <a:solidFill>
                <a:schemeClr val="bg1"/>
              </a:solidFill>
            </a:endParaRPr>
          </a:p>
        </p:txBody>
      </p:sp>
      <p:pic>
        <p:nvPicPr>
          <p:cNvPr id="72706" name="Picture 2" descr="100_0596"/>
          <p:cNvPicPr>
            <a:picLocks noChangeAspect="1" noChangeArrowheads="1"/>
          </p:cNvPicPr>
          <p:nvPr/>
        </p:nvPicPr>
        <p:blipFill>
          <a:blip r:embed="rId2"/>
          <a:srcRect/>
          <a:stretch>
            <a:fillRect/>
          </a:stretch>
        </p:blipFill>
        <p:spPr bwMode="auto">
          <a:xfrm>
            <a:off x="645218" y="1714494"/>
            <a:ext cx="8070186" cy="25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2706"/>
                                        </p:tgtEl>
                                        <p:attrNameLst>
                                          <p:attrName>style.visibility</p:attrName>
                                        </p:attrNameLst>
                                      </p:cBhvr>
                                      <p:to>
                                        <p:strVal val="visible"/>
                                      </p:to>
                                    </p:set>
                                    <p:animEffect transition="in" filter="fade">
                                      <p:cBhvr>
                                        <p:cTn id="10" dur="1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434537"/>
            <a:ext cx="8001056" cy="4878259"/>
          </a:xfrm>
          <a:prstGeom prst="rect">
            <a:avLst/>
          </a:prstGeom>
          <a:noFill/>
        </p:spPr>
        <p:txBody>
          <a:bodyPr wrap="square" rtlCol="0">
            <a:spAutoFit/>
          </a:bodyPr>
          <a:lstStyle/>
          <a:p>
            <a:r>
              <a:rPr lang="ru-RU" sz="3600" b="1" dirty="0" smtClean="0">
                <a:solidFill>
                  <a:schemeClr val="bg1"/>
                </a:solidFill>
              </a:rPr>
              <a:t>Задача – проект  - исследование </a:t>
            </a:r>
          </a:p>
          <a:p>
            <a:endParaRPr lang="ru-RU" sz="2500" dirty="0" smtClean="0">
              <a:solidFill>
                <a:schemeClr val="bg1"/>
              </a:solidFill>
            </a:endParaRPr>
          </a:p>
          <a:p>
            <a:r>
              <a:rPr lang="ru-RU" sz="2500" dirty="0" smtClean="0">
                <a:solidFill>
                  <a:schemeClr val="bg1"/>
                </a:solidFill>
              </a:rPr>
              <a:t>От электростанции к потребителю передается электрическая энергия мощностью 50 кВт.</a:t>
            </a:r>
          </a:p>
          <a:p>
            <a:r>
              <a:rPr lang="ru-RU" sz="2500" dirty="0" smtClean="0">
                <a:solidFill>
                  <a:schemeClr val="bg1"/>
                </a:solidFill>
              </a:rPr>
              <a:t>Сравните потери напряжения и мощности в линии передачи, если ее осуществить под напряжением </a:t>
            </a:r>
          </a:p>
          <a:p>
            <a:r>
              <a:rPr lang="ru-RU" sz="2500" dirty="0" smtClean="0">
                <a:solidFill>
                  <a:schemeClr val="bg1"/>
                </a:solidFill>
              </a:rPr>
              <a:t>500 и 2000 В. </a:t>
            </a:r>
          </a:p>
          <a:p>
            <a:r>
              <a:rPr lang="ru-RU" sz="2500" dirty="0" smtClean="0">
                <a:solidFill>
                  <a:schemeClr val="bg1"/>
                </a:solidFill>
              </a:rPr>
              <a:t>Каков КПД линии передачи при этих напряжениях? Каким путем можно снизить потерю электроэнергии при передаче и как это осуществить? </a:t>
            </a:r>
          </a:p>
          <a:p>
            <a:r>
              <a:rPr lang="ru-RU" sz="2500" dirty="0" smtClean="0">
                <a:solidFill>
                  <a:schemeClr val="bg1"/>
                </a:solidFill>
              </a:rPr>
              <a:t>Сопротивление линии 4О м. </a:t>
            </a:r>
          </a:p>
          <a:p>
            <a:endParaRPr lang="ru-RU" sz="25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722299" y="142858"/>
            <a:ext cx="7778791" cy="4860000"/>
            <a:chOff x="722299" y="142858"/>
            <a:chExt cx="7778791" cy="4860000"/>
          </a:xfrm>
        </p:grpSpPr>
        <p:pic>
          <p:nvPicPr>
            <p:cNvPr id="10" name="Рисунок 9" descr="Untitled-1.jpg"/>
            <p:cNvPicPr>
              <a:picLocks noChangeAspect="1"/>
            </p:cNvPicPr>
            <p:nvPr/>
          </p:nvPicPr>
          <p:blipFill>
            <a:blip r:embed="rId2"/>
            <a:stretch>
              <a:fillRect/>
            </a:stretch>
          </p:blipFill>
          <p:spPr>
            <a:xfrm>
              <a:off x="722299" y="142858"/>
              <a:ext cx="7778791" cy="486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7831" name="Picture 7"/>
            <p:cNvPicPr>
              <a:picLocks noChangeAspect="1" noChangeArrowheads="1"/>
            </p:cNvPicPr>
            <p:nvPr/>
          </p:nvPicPr>
          <p:blipFill>
            <a:blip r:embed="rId3"/>
            <a:srcRect/>
            <a:stretch>
              <a:fillRect/>
            </a:stretch>
          </p:blipFill>
          <p:spPr bwMode="auto">
            <a:xfrm>
              <a:off x="928662" y="485998"/>
              <a:ext cx="1015379" cy="1800000"/>
            </a:xfrm>
            <a:prstGeom prst="rect">
              <a:avLst/>
            </a:prstGeom>
            <a:noFill/>
            <a:ln w="9525">
              <a:noFill/>
              <a:miter lim="800000"/>
              <a:headEnd/>
              <a:tailEnd/>
            </a:ln>
            <a:effectLst/>
          </p:spPr>
        </p:pic>
      </p:grpSp>
      <p:pic>
        <p:nvPicPr>
          <p:cNvPr id="77832" name="Picture 8"/>
          <p:cNvPicPr>
            <a:picLocks noChangeAspect="1" noChangeArrowheads="1"/>
          </p:cNvPicPr>
          <p:nvPr/>
        </p:nvPicPr>
        <p:blipFill>
          <a:blip r:embed="rId4"/>
          <a:srcRect/>
          <a:stretch>
            <a:fillRect/>
          </a:stretch>
        </p:blipFill>
        <p:spPr bwMode="auto">
          <a:xfrm>
            <a:off x="899340" y="2357436"/>
            <a:ext cx="958016" cy="2520000"/>
          </a:xfrm>
          <a:prstGeom prst="rect">
            <a:avLst/>
          </a:prstGeom>
          <a:noFill/>
          <a:ln w="9525">
            <a:noFill/>
            <a:miter lim="800000"/>
            <a:headEnd/>
            <a:tailEnd/>
          </a:ln>
          <a:effectLst/>
        </p:spPr>
      </p:pic>
      <p:pic>
        <p:nvPicPr>
          <p:cNvPr id="77833" name="Picture 9"/>
          <p:cNvPicPr>
            <a:picLocks noChangeAspect="1" noChangeArrowheads="1"/>
          </p:cNvPicPr>
          <p:nvPr/>
        </p:nvPicPr>
        <p:blipFill>
          <a:blip r:embed="rId5"/>
          <a:srcRect/>
          <a:stretch>
            <a:fillRect/>
          </a:stretch>
        </p:blipFill>
        <p:spPr bwMode="auto">
          <a:xfrm>
            <a:off x="2037126" y="428610"/>
            <a:ext cx="1820494" cy="3420000"/>
          </a:xfrm>
          <a:prstGeom prst="rect">
            <a:avLst/>
          </a:prstGeom>
          <a:noFill/>
          <a:ln w="9525">
            <a:noFill/>
            <a:miter lim="800000"/>
            <a:headEnd/>
            <a:tailEnd/>
          </a:ln>
          <a:effectLst/>
        </p:spPr>
      </p:pic>
      <p:pic>
        <p:nvPicPr>
          <p:cNvPr id="77834" name="Picture 10"/>
          <p:cNvPicPr>
            <a:picLocks noChangeAspect="1" noChangeArrowheads="1"/>
          </p:cNvPicPr>
          <p:nvPr/>
        </p:nvPicPr>
        <p:blipFill>
          <a:blip r:embed="rId6"/>
          <a:srcRect/>
          <a:stretch>
            <a:fillRect/>
          </a:stretch>
        </p:blipFill>
        <p:spPr bwMode="auto">
          <a:xfrm>
            <a:off x="4071934" y="295288"/>
            <a:ext cx="4210050" cy="4133850"/>
          </a:xfrm>
          <a:prstGeom prst="rect">
            <a:avLst/>
          </a:prstGeom>
          <a:noFill/>
          <a:ln w="9525">
            <a:noFill/>
            <a:miter lim="800000"/>
            <a:headEnd/>
            <a:tailEnd/>
          </a:ln>
          <a:effectLst/>
        </p:spPr>
      </p:pic>
      <p:pic>
        <p:nvPicPr>
          <p:cNvPr id="77836" name="Picture 12"/>
          <p:cNvPicPr>
            <a:picLocks noChangeAspect="1" noChangeArrowheads="1"/>
          </p:cNvPicPr>
          <p:nvPr/>
        </p:nvPicPr>
        <p:blipFill>
          <a:blip r:embed="rId7"/>
          <a:srcRect/>
          <a:stretch>
            <a:fillRect/>
          </a:stretch>
        </p:blipFill>
        <p:spPr bwMode="auto">
          <a:xfrm>
            <a:off x="1685552" y="4357700"/>
            <a:ext cx="6458348" cy="540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fade">
                                      <p:cBhvr>
                                        <p:cTn id="12" dur="1000"/>
                                        <p:tgtEl>
                                          <p:spTgt spid="778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33"/>
                                        </p:tgtEl>
                                        <p:attrNameLst>
                                          <p:attrName>style.visibility</p:attrName>
                                        </p:attrNameLst>
                                      </p:cBhvr>
                                      <p:to>
                                        <p:strVal val="visible"/>
                                      </p:to>
                                    </p:set>
                                    <p:animEffect transition="in" filter="fade">
                                      <p:cBhvr>
                                        <p:cTn id="17" dur="1000"/>
                                        <p:tgtEl>
                                          <p:spTgt spid="778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834"/>
                                        </p:tgtEl>
                                        <p:attrNameLst>
                                          <p:attrName>style.visibility</p:attrName>
                                        </p:attrNameLst>
                                      </p:cBhvr>
                                      <p:to>
                                        <p:strVal val="visible"/>
                                      </p:to>
                                    </p:set>
                                    <p:animEffect transition="in" filter="fade">
                                      <p:cBhvr>
                                        <p:cTn id="22" dur="1000"/>
                                        <p:tgtEl>
                                          <p:spTgt spid="778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836"/>
                                        </p:tgtEl>
                                        <p:attrNameLst>
                                          <p:attrName>style.visibility</p:attrName>
                                        </p:attrNameLst>
                                      </p:cBhvr>
                                      <p:to>
                                        <p:strVal val="visible"/>
                                      </p:to>
                                    </p:set>
                                    <p:animEffect transition="in" filter="fade">
                                      <p:cBhvr>
                                        <p:cTn id="27" dur="1000"/>
                                        <p:tgtEl>
                                          <p:spTgt spid="77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3939" y="2214560"/>
            <a:ext cx="8414483" cy="1477328"/>
          </a:xfrm>
          <a:prstGeom prst="rect">
            <a:avLst/>
          </a:prstGeom>
          <a:noFill/>
        </p:spPr>
        <p:txBody>
          <a:bodyPr wrap="none" rtlCol="0">
            <a:spAutoFit/>
          </a:bodyPr>
          <a:lstStyle/>
          <a:p>
            <a:r>
              <a:rPr lang="ru-RU" sz="4500" dirty="0" smtClean="0">
                <a:solidFill>
                  <a:schemeClr val="bg1"/>
                </a:solidFill>
              </a:rPr>
              <a:t>Задание: найди ошибку в задаче.</a:t>
            </a:r>
          </a:p>
          <a:p>
            <a:endParaRPr lang="ru-RU" sz="45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димуля"/>
          <p:cNvPicPr>
            <a:picLocks noChangeAspect="1" noChangeArrowheads="1"/>
          </p:cNvPicPr>
          <p:nvPr/>
        </p:nvPicPr>
        <p:blipFill>
          <a:blip r:embed="rId2"/>
          <a:srcRect b="58904"/>
          <a:stretch>
            <a:fillRect/>
          </a:stretch>
        </p:blipFill>
        <p:spPr bwMode="auto">
          <a:xfrm>
            <a:off x="1271612" y="757239"/>
            <a:ext cx="6800850" cy="2028825"/>
          </a:xfrm>
          <a:prstGeom prst="rect">
            <a:avLst/>
          </a:prstGeom>
          <a:noFill/>
        </p:spPr>
      </p:pic>
      <p:sp>
        <p:nvSpPr>
          <p:cNvPr id="5" name="TextBox 4"/>
          <p:cNvSpPr txBox="1"/>
          <p:nvPr/>
        </p:nvSpPr>
        <p:spPr>
          <a:xfrm>
            <a:off x="730366" y="3120100"/>
            <a:ext cx="8017066" cy="954107"/>
          </a:xfrm>
          <a:prstGeom prst="rect">
            <a:avLst/>
          </a:prstGeom>
          <a:noFill/>
        </p:spPr>
        <p:txBody>
          <a:bodyPr wrap="none" rtlCol="0">
            <a:spAutoFit/>
          </a:bodyPr>
          <a:lstStyle/>
          <a:p>
            <a:r>
              <a:rPr lang="ru-RU" sz="2800" dirty="0" smtClean="0">
                <a:solidFill>
                  <a:schemeClr val="bg1"/>
                </a:solidFill>
              </a:rPr>
              <a:t>Вывод: меньшие потери  и высокий КПД передачи </a:t>
            </a:r>
          </a:p>
          <a:p>
            <a:r>
              <a:rPr lang="ru-RU" sz="2800" dirty="0" smtClean="0">
                <a:solidFill>
                  <a:schemeClr val="bg1"/>
                </a:solidFill>
              </a:rPr>
              <a:t>при высоком напряжении</a:t>
            </a:r>
            <a:endParaRPr lang="ru-RU"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1000"/>
                                        <p:tgtEl>
                                          <p:spTgt spid="757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24" name="Rectangle 24"/>
          <p:cNvSpPr>
            <a:spLocks noChangeArrowheads="1"/>
          </p:cNvSpPr>
          <p:nvPr/>
        </p:nvSpPr>
        <p:spPr bwMode="auto">
          <a:xfrm>
            <a:off x="-32" y="0"/>
            <a:ext cx="9202327" cy="12311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bg1"/>
                </a:solidFill>
                <a:effectLst/>
                <a:latin typeface="Arial" pitchFamily="34" charset="0"/>
                <a:ea typeface="Times New Roman" pitchFamily="18" charset="0"/>
              </a:rPr>
              <a:t>Передача электроэнергии на большие расстояния</a:t>
            </a:r>
            <a:endParaRPr kumimoji="0" lang="ru-RU" sz="2800" b="0"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bg1"/>
                </a:solidFill>
                <a:effectLst/>
                <a:latin typeface="Arial" pitchFamily="34" charset="0"/>
                <a:ea typeface="Times New Roman" pitchFamily="18" charset="0"/>
              </a:rPr>
              <a:t>ЛЭП  переменного тока</a:t>
            </a:r>
            <a:endParaRPr kumimoji="0" lang="ru-RU" sz="28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bg1"/>
              </a:solidFill>
              <a:effectLst/>
              <a:latin typeface="Arial" pitchFamily="34" charset="0"/>
            </a:endParaRPr>
          </a:p>
        </p:txBody>
      </p:sp>
      <p:sp>
        <p:nvSpPr>
          <p:cNvPr id="76825" name="Rectangle 2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52" name="Группа 51"/>
          <p:cNvGrpSpPr/>
          <p:nvPr/>
        </p:nvGrpSpPr>
        <p:grpSpPr>
          <a:xfrm>
            <a:off x="-142908" y="1060465"/>
            <a:ext cx="9144000" cy="5011747"/>
            <a:chOff x="0" y="884228"/>
            <a:chExt cx="9144000" cy="5011747"/>
          </a:xfrm>
        </p:grpSpPr>
        <p:sp>
          <p:nvSpPr>
            <p:cNvPr id="76833" name="Rectangle 33"/>
            <p:cNvSpPr>
              <a:spLocks noChangeArrowheads="1"/>
            </p:cNvSpPr>
            <p:nvPr/>
          </p:nvSpPr>
          <p:spPr bwMode="auto">
            <a:xfrm>
              <a:off x="0" y="589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76834" name="Rectangle 34"/>
            <p:cNvSpPr>
              <a:spLocks noChangeArrowheads="1"/>
            </p:cNvSpPr>
            <p:nvPr/>
          </p:nvSpPr>
          <p:spPr bwMode="auto">
            <a:xfrm>
              <a:off x="403216" y="884228"/>
              <a:ext cx="2882900" cy="4016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rgbClr val="000000"/>
                  </a:solidFill>
                  <a:effectLst/>
                  <a:latin typeface="Arial" pitchFamily="34" charset="0"/>
                </a:rPr>
                <a:t>Генератор-11кВ</a:t>
              </a:r>
              <a:endParaRPr kumimoji="0" lang="ru-RU" sz="1800" b="0" i="0" u="none" strike="noStrike" cap="none" normalizeH="0" baseline="0" dirty="0" smtClean="0">
                <a:ln>
                  <a:noFill/>
                </a:ln>
                <a:solidFill>
                  <a:schemeClr val="tx1"/>
                </a:solidFill>
                <a:effectLst/>
                <a:latin typeface="Arial" pitchFamily="34" charset="0"/>
              </a:endParaRPr>
            </a:p>
          </p:txBody>
        </p:sp>
        <p:sp>
          <p:nvSpPr>
            <p:cNvPr id="76836" name="Rectangle 36"/>
            <p:cNvSpPr>
              <a:spLocks noChangeArrowheads="1"/>
            </p:cNvSpPr>
            <p:nvPr/>
          </p:nvSpPr>
          <p:spPr bwMode="auto">
            <a:xfrm>
              <a:off x="877902" y="1285866"/>
              <a:ext cx="2882900" cy="695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rgbClr val="000000"/>
                  </a:solidFill>
                  <a:effectLst/>
                  <a:latin typeface="Arial" pitchFamily="34" charset="0"/>
                </a:rPr>
                <a:t>Повышающий трансформатор-110кВ</a:t>
              </a:r>
              <a:endParaRPr kumimoji="0" lang="ru-RU" sz="1800" b="0" i="0" u="none" strike="noStrike" cap="none" normalizeH="0" baseline="0" dirty="0" smtClean="0">
                <a:ln>
                  <a:noFill/>
                </a:ln>
                <a:solidFill>
                  <a:schemeClr val="tx1"/>
                </a:solidFill>
                <a:effectLst/>
                <a:latin typeface="Arial" pitchFamily="34" charset="0"/>
              </a:endParaRPr>
            </a:p>
          </p:txBody>
        </p:sp>
        <p:sp>
          <p:nvSpPr>
            <p:cNvPr id="76837" name="Rectangle 37"/>
            <p:cNvSpPr>
              <a:spLocks noChangeArrowheads="1"/>
            </p:cNvSpPr>
            <p:nvPr/>
          </p:nvSpPr>
          <p:spPr bwMode="auto">
            <a:xfrm>
              <a:off x="1331910" y="1928808"/>
              <a:ext cx="2882900" cy="39687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rgbClr val="000000"/>
                  </a:solidFill>
                  <a:effectLst/>
                  <a:latin typeface="Arial" pitchFamily="34" charset="0"/>
                </a:rPr>
                <a:t>конденсаторы</a:t>
              </a:r>
              <a:endParaRPr kumimoji="0" lang="ru-RU" sz="1800" b="0" i="0" u="none" strike="noStrike" cap="none" normalizeH="0" baseline="0" dirty="0" smtClean="0">
                <a:ln>
                  <a:noFill/>
                </a:ln>
                <a:solidFill>
                  <a:schemeClr val="tx1"/>
                </a:solidFill>
                <a:effectLst/>
                <a:latin typeface="Arial" pitchFamily="34" charset="0"/>
              </a:endParaRPr>
            </a:p>
          </p:txBody>
        </p:sp>
        <p:sp>
          <p:nvSpPr>
            <p:cNvPr id="76838" name="Text Box 38"/>
            <p:cNvSpPr txBox="1">
              <a:spLocks noChangeArrowheads="1"/>
            </p:cNvSpPr>
            <p:nvPr/>
          </p:nvSpPr>
          <p:spPr bwMode="auto">
            <a:xfrm>
              <a:off x="1903414" y="2285998"/>
              <a:ext cx="2857520" cy="3619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ЛЭП  </a:t>
              </a:r>
              <a:r>
                <a:rPr kumimoji="0" lang="en-US" sz="1800" b="1" i="0" u="none" strike="noStrike" cap="none" normalizeH="0" baseline="0" dirty="0" smtClean="0">
                  <a:ln>
                    <a:noFill/>
                  </a:ln>
                  <a:solidFill>
                    <a:schemeClr val="tx1"/>
                  </a:solidFill>
                  <a:effectLst/>
                  <a:latin typeface="Calibri" pitchFamily="34" charset="0"/>
                </a:rPr>
                <a:t>~</a:t>
              </a:r>
              <a:r>
                <a:rPr kumimoji="0" lang="ru-RU" sz="1800" b="1" i="0" u="none" strike="noStrike" cap="none" normalizeH="0" baseline="0" dirty="0" smtClean="0">
                  <a:ln>
                    <a:noFill/>
                  </a:ln>
                  <a:solidFill>
                    <a:schemeClr val="tx1"/>
                  </a:solidFill>
                  <a:effectLst/>
                  <a:latin typeface="Calibri" pitchFamily="34" charset="0"/>
                </a:rPr>
                <a:t> тока 110 кВ</a:t>
              </a:r>
              <a:endParaRPr kumimoji="0" lang="ru-RU" sz="1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6839" name="Rectangle 39"/>
            <p:cNvSpPr>
              <a:spLocks noChangeArrowheads="1"/>
            </p:cNvSpPr>
            <p:nvPr/>
          </p:nvSpPr>
          <p:spPr bwMode="auto">
            <a:xfrm>
              <a:off x="2617794" y="2624142"/>
              <a:ext cx="2882900" cy="590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rgbClr val="000000"/>
                  </a:solidFill>
                  <a:effectLst/>
                  <a:latin typeface="Arial" pitchFamily="34" charset="0"/>
                </a:rPr>
                <a:t>Понижающий трансформатор-35кВ</a:t>
              </a:r>
              <a:endParaRPr kumimoji="0" lang="ru-RU" sz="1800" b="0" i="0" u="none" strike="noStrike" cap="none" normalizeH="0" baseline="0" dirty="0" smtClean="0">
                <a:ln>
                  <a:noFill/>
                </a:ln>
                <a:solidFill>
                  <a:schemeClr val="tx1"/>
                </a:solidFill>
                <a:effectLst/>
                <a:latin typeface="Arial" pitchFamily="34" charset="0"/>
              </a:endParaRPr>
            </a:p>
          </p:txBody>
        </p:sp>
        <p:grpSp>
          <p:nvGrpSpPr>
            <p:cNvPr id="76848" name="Group 48"/>
            <p:cNvGrpSpPr>
              <a:grpSpLocks/>
            </p:cNvGrpSpPr>
            <p:nvPr/>
          </p:nvGrpSpPr>
          <p:grpSpPr bwMode="auto">
            <a:xfrm>
              <a:off x="4047309" y="3214695"/>
              <a:ext cx="4765131" cy="1613323"/>
              <a:chOff x="5359" y="3086"/>
              <a:chExt cx="3000" cy="1017"/>
            </a:xfrm>
          </p:grpSpPr>
          <p:sp>
            <p:nvSpPr>
              <p:cNvPr id="76849" name="Rectangle 49"/>
              <p:cNvSpPr>
                <a:spLocks noChangeArrowheads="1"/>
              </p:cNvSpPr>
              <p:nvPr/>
            </p:nvSpPr>
            <p:spPr bwMode="auto">
              <a:xfrm>
                <a:off x="5359" y="3086"/>
                <a:ext cx="1815" cy="3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rgbClr val="000000"/>
                    </a:solidFill>
                    <a:effectLst/>
                    <a:latin typeface="Arial" pitchFamily="34" charset="0"/>
                  </a:rPr>
                  <a:t>Понижающий трансформатор-6кВ</a:t>
                </a:r>
                <a:endParaRPr kumimoji="0" lang="ru-RU" sz="1800" b="0" i="0" u="none" strike="noStrike" cap="none" normalizeH="0" baseline="0" dirty="0" smtClean="0">
                  <a:ln>
                    <a:noFill/>
                  </a:ln>
                  <a:solidFill>
                    <a:schemeClr val="tx1"/>
                  </a:solidFill>
                  <a:effectLst/>
                  <a:latin typeface="Arial" pitchFamily="34" charset="0"/>
                </a:endParaRPr>
              </a:p>
            </p:txBody>
          </p:sp>
          <p:sp>
            <p:nvSpPr>
              <p:cNvPr id="76850" name="Rectangle 50"/>
              <p:cNvSpPr>
                <a:spLocks noChangeArrowheads="1"/>
              </p:cNvSpPr>
              <p:nvPr/>
            </p:nvSpPr>
            <p:spPr bwMode="auto">
              <a:xfrm>
                <a:off x="6004" y="3420"/>
                <a:ext cx="1815" cy="3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rgbClr val="000000"/>
                    </a:solidFill>
                    <a:effectLst/>
                    <a:latin typeface="Arial" pitchFamily="34" charset="0"/>
                  </a:rPr>
                  <a:t>Понижающий трансформатор-220В</a:t>
                </a:r>
                <a:endParaRPr kumimoji="0" lang="ru-RU" sz="1800" b="0" i="0" u="none" strike="noStrike" cap="none" normalizeH="0" baseline="0" dirty="0" smtClean="0">
                  <a:ln>
                    <a:noFill/>
                  </a:ln>
                  <a:solidFill>
                    <a:schemeClr val="tx1"/>
                  </a:solidFill>
                  <a:effectLst/>
                  <a:latin typeface="Arial" pitchFamily="34" charset="0"/>
                </a:endParaRPr>
              </a:p>
            </p:txBody>
          </p:sp>
          <p:sp>
            <p:nvSpPr>
              <p:cNvPr id="76851" name="Rectangle 51"/>
              <p:cNvSpPr>
                <a:spLocks noChangeArrowheads="1"/>
              </p:cNvSpPr>
              <p:nvPr/>
            </p:nvSpPr>
            <p:spPr bwMode="auto">
              <a:xfrm>
                <a:off x="6544" y="3761"/>
                <a:ext cx="1815" cy="3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smtClean="0">
                    <a:ln>
                      <a:noFill/>
                    </a:ln>
                    <a:solidFill>
                      <a:srgbClr val="000000"/>
                    </a:solidFill>
                    <a:effectLst/>
                    <a:latin typeface="Arial" pitchFamily="34" charset="0"/>
                  </a:rPr>
                  <a:t>Потребители</a:t>
                </a:r>
                <a:endParaRPr kumimoji="0" lang="ru-RU" sz="1800" b="0" i="0" u="none" strike="noStrike" cap="none" normalizeH="0" baseline="0" smtClean="0">
                  <a:ln>
                    <a:noFill/>
                  </a:ln>
                  <a:solidFill>
                    <a:schemeClr val="tx1"/>
                  </a:solidFill>
                  <a:effectLst/>
                  <a:latin typeface="Arial" pitchFamily="34" charset="0"/>
                </a:endParaRPr>
              </a:p>
            </p:txBody>
          </p:sp>
        </p:grpSp>
      </p:gr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24"/>
                                        </p:tgtEl>
                                        <p:attrNameLst>
                                          <p:attrName>style.visibility</p:attrName>
                                        </p:attrNameLst>
                                      </p:cBhvr>
                                      <p:to>
                                        <p:strVal val="visible"/>
                                      </p:to>
                                    </p:set>
                                    <p:animEffect transition="in" filter="fade">
                                      <p:cBhvr>
                                        <p:cTn id="7" dur="1000"/>
                                        <p:tgtEl>
                                          <p:spTgt spid="7682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76825"/>
                                        </p:tgtEl>
                                        <p:attrNameLst>
                                          <p:attrName>style.visibility</p:attrName>
                                        </p:attrNameLst>
                                      </p:cBhvr>
                                      <p:to>
                                        <p:strVal val="visible"/>
                                      </p:to>
                                    </p:set>
                                    <p:animEffect transition="in" filter="fade">
                                      <p:cBhvr>
                                        <p:cTn id="10" dur="1000"/>
                                        <p:tgtEl>
                                          <p:spTgt spid="76825"/>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4" grpId="0"/>
      <p:bldP spid="7682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0"/>
            <a:ext cx="9001188" cy="5432256"/>
          </a:xfrm>
          <a:prstGeom prst="rect">
            <a:avLst/>
          </a:prstGeom>
          <a:noFill/>
        </p:spPr>
        <p:txBody>
          <a:bodyPr wrap="square" rtlCol="0">
            <a:spAutoFit/>
          </a:bodyPr>
          <a:lstStyle/>
          <a:p>
            <a:pPr lvl="0"/>
            <a:r>
              <a:rPr lang="ru-RU" sz="2400" b="1" dirty="0" smtClean="0">
                <a:solidFill>
                  <a:schemeClr val="bg1"/>
                </a:solidFill>
              </a:rPr>
              <a:t>Недостатки ЛЭП: </a:t>
            </a:r>
          </a:p>
          <a:p>
            <a:pPr lvl="0"/>
            <a:r>
              <a:rPr lang="ru-RU" sz="2400" dirty="0" smtClean="0">
                <a:solidFill>
                  <a:schemeClr val="bg1"/>
                </a:solidFill>
              </a:rPr>
              <a:t>наличие индуктивного сопротивления линии, </a:t>
            </a:r>
          </a:p>
          <a:p>
            <a:pPr lvl="0"/>
            <a:r>
              <a:rPr lang="ru-RU" sz="2400" dirty="0" smtClean="0">
                <a:solidFill>
                  <a:schemeClr val="bg1"/>
                </a:solidFill>
              </a:rPr>
              <a:t>которое связано с  явлением электромагнитной индукции. </a:t>
            </a:r>
          </a:p>
          <a:p>
            <a:pPr lvl="0"/>
            <a:r>
              <a:rPr lang="ru-RU" sz="2500" u="sng" dirty="0" smtClean="0">
                <a:solidFill>
                  <a:schemeClr val="bg1"/>
                </a:solidFill>
              </a:rPr>
              <a:t>Индуктивное сопротивление</a:t>
            </a:r>
            <a:r>
              <a:rPr lang="ru-RU" sz="2500" dirty="0" smtClean="0">
                <a:solidFill>
                  <a:schemeClr val="bg1"/>
                </a:solidFill>
              </a:rPr>
              <a:t>: 	</a:t>
            </a:r>
          </a:p>
          <a:p>
            <a:pPr lvl="0">
              <a:buFont typeface="Wingdings" pitchFamily="2" charset="2"/>
              <a:buChar char="§"/>
            </a:pPr>
            <a:r>
              <a:rPr lang="ru-RU" sz="2500" dirty="0" smtClean="0">
                <a:solidFill>
                  <a:schemeClr val="bg1"/>
                </a:solidFill>
              </a:rPr>
              <a:t>ухудшает передачу электроэнергии в линии, что приводит к уменьшению напряжения на пути от источника к потребителю;</a:t>
            </a:r>
          </a:p>
          <a:p>
            <a:pPr lvl="0">
              <a:buFont typeface="Wingdings" pitchFamily="2" charset="2"/>
              <a:buChar char="§"/>
            </a:pPr>
            <a:r>
              <a:rPr lang="ru-RU" sz="2500" dirty="0" smtClean="0">
                <a:solidFill>
                  <a:schemeClr val="bg1"/>
                </a:solidFill>
              </a:rPr>
              <a:t>вызывает сдвиг по фазе между колебаниями тока и напряжением.</a:t>
            </a:r>
          </a:p>
          <a:p>
            <a:pPr lvl="0"/>
            <a:r>
              <a:rPr lang="ru-RU" sz="2500" u="sng" dirty="0" smtClean="0">
                <a:solidFill>
                  <a:schemeClr val="bg1"/>
                </a:solidFill>
              </a:rPr>
              <a:t>Методы</a:t>
            </a:r>
            <a:r>
              <a:rPr lang="ru-RU" sz="2500" dirty="0" smtClean="0">
                <a:solidFill>
                  <a:schemeClr val="bg1"/>
                </a:solidFill>
              </a:rPr>
              <a:t>  для уменьшения индуктивного сопротивления :</a:t>
            </a:r>
          </a:p>
          <a:p>
            <a:pPr lvl="0">
              <a:buFont typeface="Wingdings" pitchFamily="2" charset="2"/>
              <a:buChar char="§"/>
            </a:pPr>
            <a:r>
              <a:rPr lang="ru-RU" sz="2500" dirty="0" smtClean="0">
                <a:solidFill>
                  <a:schemeClr val="bg1"/>
                </a:solidFill>
              </a:rPr>
              <a:t>включение в линию батареи конденсаторов;</a:t>
            </a:r>
          </a:p>
          <a:p>
            <a:pPr lvl="0">
              <a:buFont typeface="Wingdings" pitchFamily="2" charset="2"/>
              <a:buChar char="§"/>
            </a:pPr>
            <a:r>
              <a:rPr lang="ru-RU" sz="2500" dirty="0" smtClean="0">
                <a:solidFill>
                  <a:schemeClr val="bg1"/>
                </a:solidFill>
              </a:rPr>
              <a:t>расчленение одного провода, что приводит к уменьшению индуктивного сопротивления, уменьшению потерь на коронный разряд при высоких напряжениях (500-750кВ).</a:t>
            </a:r>
          </a:p>
          <a:p>
            <a:pPr>
              <a:buFont typeface="Wingdings" pitchFamily="2" charset="2"/>
              <a:buChar char="§"/>
            </a:pPr>
            <a:endParaRPr lang="ru-RU" sz="2500" dirty="0">
              <a:solidFill>
                <a:schemeClr val="bg1"/>
              </a:solidFill>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39371"/>
            <a:ext cx="7270132" cy="1246495"/>
          </a:xfrm>
          <a:prstGeom prst="rect">
            <a:avLst/>
          </a:prstGeom>
          <a:noFill/>
        </p:spPr>
        <p:txBody>
          <a:bodyPr wrap="none" rtlCol="0">
            <a:spAutoFit/>
          </a:bodyPr>
          <a:lstStyle/>
          <a:p>
            <a:r>
              <a:rPr lang="ru-RU" sz="2500" b="1" dirty="0" smtClean="0">
                <a:solidFill>
                  <a:schemeClr val="bg1"/>
                </a:solidFill>
              </a:rPr>
              <a:t>Электроэнергия может передаваться и по линиям </a:t>
            </a:r>
          </a:p>
          <a:p>
            <a:pPr algn="ctr"/>
            <a:r>
              <a:rPr lang="ru-RU" sz="2500" b="1" dirty="0" smtClean="0">
                <a:solidFill>
                  <a:schemeClr val="bg1"/>
                </a:solidFill>
              </a:rPr>
              <a:t>электропередач постоянного тока</a:t>
            </a:r>
            <a:endParaRPr lang="ru-RU" sz="2500" dirty="0" smtClean="0">
              <a:solidFill>
                <a:schemeClr val="bg1"/>
              </a:solidFill>
            </a:endParaRPr>
          </a:p>
          <a:p>
            <a:endParaRPr lang="ru-RU" sz="2500" dirty="0">
              <a:solidFill>
                <a:schemeClr val="bg1"/>
              </a:solidFill>
            </a:endParaRPr>
          </a:p>
        </p:txBody>
      </p:sp>
      <p:grpSp>
        <p:nvGrpSpPr>
          <p:cNvPr id="27" name="Группа 26"/>
          <p:cNvGrpSpPr/>
          <p:nvPr/>
        </p:nvGrpSpPr>
        <p:grpSpPr>
          <a:xfrm>
            <a:off x="1970062" y="857216"/>
            <a:ext cx="4560678" cy="3929112"/>
            <a:chOff x="1970062" y="857216"/>
            <a:chExt cx="4560678" cy="3929112"/>
          </a:xfrm>
        </p:grpSpPr>
        <p:grpSp>
          <p:nvGrpSpPr>
            <p:cNvPr id="82945" name="Group 1"/>
            <p:cNvGrpSpPr>
              <a:grpSpLocks noChangeAspect="1"/>
            </p:cNvGrpSpPr>
            <p:nvPr/>
          </p:nvGrpSpPr>
          <p:grpSpPr bwMode="auto">
            <a:xfrm>
              <a:off x="1970062" y="857216"/>
              <a:ext cx="4560678" cy="3929112"/>
              <a:chOff x="6176" y="647"/>
              <a:chExt cx="5518" cy="4785"/>
            </a:xfrm>
          </p:grpSpPr>
          <p:sp>
            <p:nvSpPr>
              <p:cNvPr id="82961" name="Rectangle 17"/>
              <p:cNvSpPr>
                <a:spLocks noChangeArrowheads="1"/>
              </p:cNvSpPr>
              <p:nvPr/>
            </p:nvSpPr>
            <p:spPr bwMode="auto">
              <a:xfrm>
                <a:off x="7163" y="647"/>
                <a:ext cx="4531" cy="571"/>
              </a:xfrm>
              <a:prstGeom prst="rect">
                <a:avLst/>
              </a:prstGeom>
              <a:solidFill>
                <a:schemeClr val="bg1"/>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генератор</a:t>
                </a:r>
                <a:endParaRPr kumimoji="0" lang="ru-RU" sz="1800" b="0" i="0" u="none" strike="noStrike" cap="none" normalizeH="0" baseline="0" dirty="0" smtClean="0">
                  <a:ln>
                    <a:noFill/>
                  </a:ln>
                  <a:solidFill>
                    <a:schemeClr val="tx1"/>
                  </a:solidFill>
                  <a:effectLst/>
                  <a:latin typeface="Arial" pitchFamily="34" charset="0"/>
                </a:endParaRPr>
              </a:p>
            </p:txBody>
          </p:sp>
          <p:sp>
            <p:nvSpPr>
              <p:cNvPr id="82960" name="Rectangle 16"/>
              <p:cNvSpPr>
                <a:spLocks noChangeArrowheads="1"/>
              </p:cNvSpPr>
              <p:nvPr/>
            </p:nvSpPr>
            <p:spPr bwMode="auto">
              <a:xfrm>
                <a:off x="6176" y="1343"/>
                <a:ext cx="4531" cy="615"/>
              </a:xfrm>
              <a:prstGeom prst="rect">
                <a:avLst/>
              </a:prstGeom>
              <a:solidFill>
                <a:schemeClr val="bg1"/>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Повышающие трансформаторы</a:t>
                </a:r>
                <a:endParaRPr kumimoji="0" lang="ru-RU" sz="1800" b="0" i="0" u="none" strike="noStrike" cap="none" normalizeH="0" baseline="0" smtClean="0">
                  <a:ln>
                    <a:noFill/>
                  </a:ln>
                  <a:solidFill>
                    <a:schemeClr val="tx1"/>
                  </a:solidFill>
                  <a:effectLst/>
                  <a:latin typeface="Arial" pitchFamily="34" charset="0"/>
                </a:endParaRPr>
              </a:p>
            </p:txBody>
          </p:sp>
          <p:sp>
            <p:nvSpPr>
              <p:cNvPr id="82959" name="Rectangle 15"/>
              <p:cNvSpPr>
                <a:spLocks noChangeArrowheads="1"/>
              </p:cNvSpPr>
              <p:nvPr/>
            </p:nvSpPr>
            <p:spPr bwMode="auto">
              <a:xfrm>
                <a:off x="7163" y="2120"/>
                <a:ext cx="4531" cy="615"/>
              </a:xfrm>
              <a:prstGeom prst="rect">
                <a:avLst/>
              </a:prstGeom>
              <a:solidFill>
                <a:schemeClr val="bg1"/>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выпрямитель</a:t>
                </a:r>
                <a:endParaRPr kumimoji="0" lang="ru-RU" sz="1800" b="0" i="0" u="none" strike="noStrike" cap="none" normalizeH="0" baseline="0" smtClean="0">
                  <a:ln>
                    <a:noFill/>
                  </a:ln>
                  <a:solidFill>
                    <a:schemeClr val="tx1"/>
                  </a:solidFill>
                  <a:effectLst/>
                  <a:latin typeface="Arial" pitchFamily="34" charset="0"/>
                </a:endParaRPr>
              </a:p>
            </p:txBody>
          </p:sp>
          <p:sp>
            <p:nvSpPr>
              <p:cNvPr id="82958" name="Rectangle 14"/>
              <p:cNvSpPr>
                <a:spLocks noChangeArrowheads="1"/>
              </p:cNvSpPr>
              <p:nvPr/>
            </p:nvSpPr>
            <p:spPr bwMode="auto">
              <a:xfrm>
                <a:off x="7163" y="3431"/>
                <a:ext cx="4531" cy="615"/>
              </a:xfrm>
              <a:prstGeom prst="rect">
                <a:avLst/>
              </a:prstGeom>
              <a:solidFill>
                <a:schemeClr val="bg1"/>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инверторы</a:t>
                </a:r>
                <a:endParaRPr kumimoji="0" lang="ru-RU" sz="1800" b="0" i="0" u="none" strike="noStrike" cap="none" normalizeH="0" baseline="0" smtClean="0">
                  <a:ln>
                    <a:noFill/>
                  </a:ln>
                  <a:solidFill>
                    <a:schemeClr val="tx1"/>
                  </a:solidFill>
                  <a:effectLst/>
                  <a:latin typeface="Arial" pitchFamily="34" charset="0"/>
                </a:endParaRPr>
              </a:p>
            </p:txBody>
          </p:sp>
          <p:sp>
            <p:nvSpPr>
              <p:cNvPr id="82957" name="Rectangle 13"/>
              <p:cNvSpPr>
                <a:spLocks noChangeArrowheads="1"/>
              </p:cNvSpPr>
              <p:nvPr/>
            </p:nvSpPr>
            <p:spPr bwMode="auto">
              <a:xfrm>
                <a:off x="6262" y="4165"/>
                <a:ext cx="4531" cy="571"/>
              </a:xfrm>
              <a:prstGeom prst="rect">
                <a:avLst/>
              </a:prstGeom>
              <a:solidFill>
                <a:schemeClr val="bg1"/>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Понижающие трансформаторы</a:t>
                </a:r>
                <a:endParaRPr kumimoji="0" lang="ru-RU" sz="1800" b="0" i="0" u="none" strike="noStrike" cap="none" normalizeH="0" baseline="0" dirty="0" smtClean="0">
                  <a:ln>
                    <a:noFill/>
                  </a:ln>
                  <a:solidFill>
                    <a:schemeClr val="tx1"/>
                  </a:solidFill>
                  <a:effectLst/>
                  <a:latin typeface="Arial" pitchFamily="34" charset="0"/>
                </a:endParaRPr>
              </a:p>
            </p:txBody>
          </p:sp>
          <p:sp>
            <p:nvSpPr>
              <p:cNvPr id="82956" name="Rectangle 12"/>
              <p:cNvSpPr>
                <a:spLocks noChangeArrowheads="1"/>
              </p:cNvSpPr>
              <p:nvPr/>
            </p:nvSpPr>
            <p:spPr bwMode="auto">
              <a:xfrm>
                <a:off x="7163" y="4861"/>
                <a:ext cx="4531" cy="571"/>
              </a:xfrm>
              <a:prstGeom prst="rect">
                <a:avLst/>
              </a:prstGeom>
              <a:solidFill>
                <a:schemeClr val="bg1"/>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потребители</a:t>
                </a:r>
                <a:endParaRPr kumimoji="0" lang="ru-RU" sz="1800" b="0" i="0" u="none" strike="noStrike" cap="none" normalizeH="0" baseline="0" smtClean="0">
                  <a:ln>
                    <a:noFill/>
                  </a:ln>
                  <a:solidFill>
                    <a:schemeClr val="tx1"/>
                  </a:solidFill>
                  <a:effectLst/>
                  <a:latin typeface="Arial" pitchFamily="34" charset="0"/>
                </a:endParaRPr>
              </a:p>
            </p:txBody>
          </p:sp>
        </p:grpSp>
        <p:sp>
          <p:nvSpPr>
            <p:cNvPr id="82963" name="Text Box 19"/>
            <p:cNvSpPr txBox="1">
              <a:spLocks noChangeArrowheads="1"/>
            </p:cNvSpPr>
            <p:nvPr/>
          </p:nvSpPr>
          <p:spPr bwMode="auto">
            <a:xfrm>
              <a:off x="2000233" y="2636841"/>
              <a:ext cx="3786214" cy="434975"/>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ea typeface="Times New Roman" pitchFamily="18" charset="0"/>
                </a:rPr>
                <a:t>ЛЭП постоянного тока</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grpSp>
      <p:sp>
        <p:nvSpPr>
          <p:cNvPr id="829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2965" name="Rectangle 2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2972" name="Rectangle 28"/>
          <p:cNvSpPr>
            <a:spLocks noChangeArrowheads="1"/>
          </p:cNvSpPr>
          <p:nvPr/>
        </p:nvSpPr>
        <p:spPr bwMode="auto">
          <a:xfrm>
            <a:off x="0" y="4813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82964"/>
                                        </p:tgtEl>
                                        <p:attrNameLst>
                                          <p:attrName>style.visibility</p:attrName>
                                        </p:attrNameLst>
                                      </p:cBhvr>
                                      <p:to>
                                        <p:strVal val="visible"/>
                                      </p:to>
                                    </p:set>
                                    <p:animEffect transition="in" filter="fade">
                                      <p:cBhvr>
                                        <p:cTn id="13" dur="1000"/>
                                        <p:tgtEl>
                                          <p:spTgt spid="82964"/>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82965"/>
                                        </p:tgtEl>
                                        <p:attrNameLst>
                                          <p:attrName>style.visibility</p:attrName>
                                        </p:attrNameLst>
                                      </p:cBhvr>
                                      <p:to>
                                        <p:strVal val="visible"/>
                                      </p:to>
                                    </p:set>
                                    <p:animEffect transition="in" filter="fade">
                                      <p:cBhvr>
                                        <p:cTn id="16" dur="1000"/>
                                        <p:tgtEl>
                                          <p:spTgt spid="82965"/>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2972"/>
                                        </p:tgtEl>
                                        <p:attrNameLst>
                                          <p:attrName>style.visibility</p:attrName>
                                        </p:attrNameLst>
                                      </p:cBhvr>
                                      <p:to>
                                        <p:strVal val="visible"/>
                                      </p:to>
                                    </p:set>
                                    <p:animEffect transition="in" filter="fade">
                                      <p:cBhvr>
                                        <p:cTn id="19" dur="1000"/>
                                        <p:tgtEl>
                                          <p:spTgt spid="82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2964" grpId="0"/>
      <p:bldP spid="82965" grpId="0"/>
      <p:bldP spid="8297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14282" y="1428742"/>
            <a:ext cx="8786874" cy="38877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ru-RU" sz="2300" b="0" i="0" u="none" strike="noStrike" kern="1200" cap="none" spc="0" normalizeH="0" baseline="0" noProof="0" dirty="0" smtClean="0">
                <a:ln>
                  <a:noFill/>
                </a:ln>
                <a:solidFill>
                  <a:schemeClr val="bg1"/>
                </a:solidFill>
                <a:effectLst/>
                <a:uLnTx/>
                <a:uFillTx/>
                <a:latin typeface="+mn-lt"/>
                <a:ea typeface="+mn-ea"/>
                <a:cs typeface="+mn-cs"/>
              </a:rPr>
              <a:t>нет индуктивного сопротивления;</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ru-RU" sz="2300" b="0" i="0" u="none" strike="noStrike" kern="1200" cap="none" spc="0" normalizeH="0" baseline="0" noProof="0" dirty="0" smtClean="0">
                <a:ln>
                  <a:noFill/>
                </a:ln>
                <a:solidFill>
                  <a:schemeClr val="bg1"/>
                </a:solidFill>
                <a:effectLst/>
                <a:uLnTx/>
                <a:uFillTx/>
                <a:latin typeface="+mn-lt"/>
                <a:ea typeface="+mn-ea"/>
                <a:cs typeface="+mn-cs"/>
              </a:rPr>
              <a:t>меняется металлоемкость проводов (используется два провода вместо трех в линиях трехфазного тока); </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ru-RU" sz="2300" b="0" i="0" u="none" strike="noStrike" kern="1200" cap="none" spc="0" normalizeH="0" baseline="0" noProof="0" dirty="0" smtClean="0">
                <a:ln>
                  <a:noFill/>
                </a:ln>
                <a:solidFill>
                  <a:schemeClr val="bg1"/>
                </a:solidFill>
                <a:effectLst/>
                <a:uLnTx/>
                <a:uFillTx/>
                <a:latin typeface="+mn-lt"/>
                <a:ea typeface="+mn-ea"/>
                <a:cs typeface="+mn-cs"/>
              </a:rPr>
              <a:t>меньше потерь на коронный разряд, отсюда и меньше радиопомех;</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ru-RU" sz="2300" b="0" i="0" u="none" strike="noStrike" kern="1200" cap="none" spc="0" normalizeH="0" baseline="0" noProof="0" dirty="0" smtClean="0">
                <a:ln>
                  <a:noFill/>
                </a:ln>
                <a:solidFill>
                  <a:schemeClr val="bg1"/>
                </a:solidFill>
                <a:effectLst/>
                <a:uLnTx/>
                <a:uFillTx/>
                <a:latin typeface="+mn-lt"/>
                <a:ea typeface="+mn-ea"/>
                <a:cs typeface="+mn-cs"/>
              </a:rPr>
              <a:t>повышается</a:t>
            </a:r>
            <a:r>
              <a:rPr kumimoji="0" lang="ru-RU" sz="2300" b="0" i="0" u="none" strike="noStrike" kern="1200" cap="none" spc="0" normalizeH="0" noProof="0" dirty="0" smtClean="0">
                <a:ln>
                  <a:noFill/>
                </a:ln>
                <a:solidFill>
                  <a:schemeClr val="bg1"/>
                </a:solidFill>
                <a:effectLst/>
                <a:uLnTx/>
                <a:uFillTx/>
                <a:latin typeface="+mn-lt"/>
                <a:ea typeface="+mn-ea"/>
                <a:cs typeface="+mn-cs"/>
              </a:rPr>
              <a:t> </a:t>
            </a:r>
            <a:r>
              <a:rPr kumimoji="0" lang="ru-RU" sz="2300" b="0" i="0" u="none" strike="noStrike" kern="1200" cap="none" spc="0" normalizeH="0" baseline="0" noProof="0" dirty="0" smtClean="0">
                <a:ln>
                  <a:noFill/>
                </a:ln>
                <a:solidFill>
                  <a:schemeClr val="bg1"/>
                </a:solidFill>
                <a:effectLst/>
                <a:uLnTx/>
                <a:uFillTx/>
                <a:latin typeface="+mn-lt"/>
                <a:ea typeface="+mn-ea"/>
                <a:cs typeface="+mn-cs"/>
              </a:rPr>
              <a:t>устойчивость энергосистем, которые в случае переменного тока требуют строгой синхронности, постоянства частоты всех генераторов, входящих в  общую  систему. </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ru-RU" sz="23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p:cNvSpPr txBox="1"/>
          <p:nvPr/>
        </p:nvSpPr>
        <p:spPr>
          <a:xfrm>
            <a:off x="857224" y="-103505"/>
            <a:ext cx="7386702" cy="1631216"/>
          </a:xfrm>
          <a:prstGeom prst="rect">
            <a:avLst/>
          </a:prstGeom>
          <a:noFill/>
        </p:spPr>
        <p:txBody>
          <a:bodyPr wrap="none" rtlCol="0">
            <a:spAutoFit/>
          </a:bodyPr>
          <a:lstStyle/>
          <a:p>
            <a:pPr lvl="0"/>
            <a:endParaRPr lang="ru-RU" sz="2500" dirty="0" smtClean="0">
              <a:solidFill>
                <a:schemeClr val="bg1"/>
              </a:solidFill>
            </a:endParaRPr>
          </a:p>
          <a:p>
            <a:pPr lvl="0"/>
            <a:r>
              <a:rPr lang="ru-RU" sz="2500" dirty="0" smtClean="0">
                <a:solidFill>
                  <a:schemeClr val="bg1"/>
                </a:solidFill>
              </a:rPr>
              <a:t>ЛЭП постоянного тока обладает преимуществами по</a:t>
            </a:r>
          </a:p>
          <a:p>
            <a:pPr lvl="0" algn="ctr"/>
            <a:r>
              <a:rPr lang="ru-RU" sz="2500" dirty="0" smtClean="0">
                <a:solidFill>
                  <a:schemeClr val="bg1"/>
                </a:solidFill>
              </a:rPr>
              <a:t> сравнению с линиями переменного тока:</a:t>
            </a:r>
          </a:p>
          <a:p>
            <a:endParaRPr lang="ru-RU" sz="2500" dirty="0"/>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7713" y="0"/>
            <a:ext cx="7023269" cy="646331"/>
          </a:xfrm>
          <a:prstGeom prst="rect">
            <a:avLst/>
          </a:prstGeom>
          <a:noFill/>
        </p:spPr>
        <p:txBody>
          <a:bodyPr wrap="none" rtlCol="0">
            <a:spAutoFit/>
          </a:bodyPr>
          <a:lstStyle/>
          <a:p>
            <a:r>
              <a:rPr lang="ru-RU" sz="3600" dirty="0" smtClean="0">
                <a:solidFill>
                  <a:schemeClr val="bg1"/>
                </a:solidFill>
              </a:rPr>
              <a:t>3. Генераторы электрического тока</a:t>
            </a:r>
            <a:endParaRPr lang="ru-RU" sz="3600" dirty="0">
              <a:solidFill>
                <a:schemeClr val="bg1"/>
              </a:solidFill>
            </a:endParaRPr>
          </a:p>
        </p:txBody>
      </p:sp>
      <p:pic>
        <p:nvPicPr>
          <p:cNvPr id="6" name="Рисунок 5" descr="12.png"/>
          <p:cNvPicPr>
            <a:picLocks noChangeAspect="1"/>
          </p:cNvPicPr>
          <p:nvPr/>
        </p:nvPicPr>
        <p:blipFill>
          <a:blip r:embed="rId2"/>
          <a:stretch>
            <a:fillRect/>
          </a:stretch>
        </p:blipFill>
        <p:spPr>
          <a:xfrm>
            <a:off x="271490" y="357172"/>
            <a:ext cx="8229600" cy="5143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84213" y="157188"/>
            <a:ext cx="8023225" cy="61293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     Главный путь уменьшения потерь мощности  в проводах  ЛЭП - это повышение напряжения в линии передачи.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     Чем длиннее линия электропередачи, тем выгоднее использовать более высокое  напряжение.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     При передаче энергии от мощных электростанций электрический ток по шинам поступает  на трансформаторные повышающие подстанции, которые состоят из силовых трансформаторов. </a:t>
            </a:r>
          </a:p>
          <a:p>
            <a:pPr marL="342900" marR="0" lvl="0" indent="-342900" algn="l" defTabSz="914400" rtl="0" eaLnBrk="1" fontAlgn="auto" latinLnBrk="0" hangingPunct="1">
              <a:lnSpc>
                <a:spcPct val="100000"/>
              </a:lnSpc>
              <a:spcBef>
                <a:spcPct val="20000"/>
              </a:spcBef>
              <a:spcAft>
                <a:spcPts val="0"/>
              </a:spcAft>
              <a:buClrTx/>
              <a:buSzTx/>
              <a:tabLst/>
              <a:defRPr/>
            </a:pPr>
            <a:r>
              <a:rPr lang="ru-RU" sz="2400" dirty="0" smtClean="0">
                <a:solidFill>
                  <a:schemeClr val="bg1"/>
                </a:solidFill>
              </a:rPr>
              <a:t>     По</a:t>
            </a:r>
            <a:r>
              <a:rPr kumimoji="0" lang="ru-RU" sz="2400" b="0" i="0" u="none" strike="noStrike" kern="1200" cap="none" spc="0" normalizeH="0" baseline="0" noProof="0" dirty="0" err="1" smtClean="0">
                <a:ln>
                  <a:noFill/>
                </a:ln>
                <a:solidFill>
                  <a:schemeClr val="bg1"/>
                </a:solidFill>
                <a:effectLst/>
                <a:uLnTx/>
                <a:uFillTx/>
                <a:latin typeface="+mn-lt"/>
                <a:ea typeface="+mn-ea"/>
                <a:cs typeface="+mn-cs"/>
              </a:rPr>
              <a:t>сле</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 повышения напряжения на подстанции до 35, </a:t>
            </a:r>
          </a:p>
          <a:p>
            <a:pPr marL="342900" marR="0" lvl="0" indent="-342900" algn="l" defTabSz="914400" rtl="0" eaLnBrk="1" fontAlgn="auto" latinLnBrk="0" hangingPunct="1">
              <a:lnSpc>
                <a:spcPct val="100000"/>
              </a:lnSpc>
              <a:spcBef>
                <a:spcPct val="20000"/>
              </a:spcBef>
              <a:spcAft>
                <a:spcPts val="0"/>
              </a:spcAft>
              <a:buClrTx/>
              <a:buSzTx/>
              <a:tabLst/>
              <a:defRPr/>
            </a:pPr>
            <a:r>
              <a:rPr lang="ru-RU" sz="2400" dirty="0" smtClean="0">
                <a:solidFill>
                  <a:schemeClr val="bg1"/>
                </a:solidFill>
              </a:rPr>
              <a:t>     </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110, 220, 500, 750 кВ  энергия направляется в район потребителя на понижающие подстанции, </a:t>
            </a:r>
          </a:p>
          <a:p>
            <a:pPr marL="342900" marR="0" lvl="0" indent="-342900" algn="l" defTabSz="914400" rtl="0" eaLnBrk="1" fontAlgn="auto" latinLnBrk="0" hangingPunct="1">
              <a:lnSpc>
                <a:spcPct val="100000"/>
              </a:lnSpc>
              <a:spcBef>
                <a:spcPct val="20000"/>
              </a:spcBef>
              <a:spcAft>
                <a:spcPts val="0"/>
              </a:spcAft>
              <a:buClrTx/>
              <a:buSzTx/>
              <a:tabLst/>
              <a:defRPr/>
            </a:pPr>
            <a:r>
              <a:rPr lang="ru-RU" sz="2400" dirty="0" smtClean="0">
                <a:solidFill>
                  <a:schemeClr val="bg1"/>
                </a:solidFill>
              </a:rPr>
              <a:t>     </a:t>
            </a:r>
            <a:r>
              <a:rPr kumimoji="0" lang="ru-RU" sz="2400" b="0" i="0" u="none" strike="noStrike" kern="1200" cap="none" spc="0" normalizeH="0" baseline="0" noProof="0" dirty="0" smtClean="0">
                <a:ln>
                  <a:noFill/>
                </a:ln>
                <a:solidFill>
                  <a:schemeClr val="bg1"/>
                </a:solidFill>
                <a:effectLst/>
                <a:uLnTx/>
                <a:uFillTx/>
                <a:latin typeface="+mn-lt"/>
                <a:ea typeface="+mn-ea"/>
                <a:cs typeface="+mn-cs"/>
              </a:rPr>
              <a:t>где напряжение понижается до 6-10 кВ.</a:t>
            </a:r>
            <a:endParaRPr kumimoji="0" lang="ru-RU"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76263" y="-18"/>
            <a:ext cx="8110537" cy="529275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000" b="0" i="0" u="none" strike="noStrike" kern="1200" cap="none" spc="0" normalizeH="0" baseline="0" noProof="0" dirty="0" smtClean="0">
                <a:ln>
                  <a:noFill/>
                </a:ln>
                <a:solidFill>
                  <a:schemeClr val="bg1"/>
                </a:solidFill>
                <a:effectLst/>
                <a:uLnTx/>
                <a:uFillTx/>
                <a:latin typeface="+mn-lt"/>
                <a:ea typeface="+mn-ea"/>
                <a:cs typeface="+mn-cs"/>
              </a:rPr>
              <a:t>Высоковольтные линии электропередачи (ЛЭП) -</a:t>
            </a:r>
            <a:r>
              <a:rPr kumimoji="0" lang="ru-RU" sz="2000" b="0" i="0" u="none" strike="noStrike" kern="1200" cap="none" spc="0" normalizeH="0" noProof="0" dirty="0" smtClean="0">
                <a:ln>
                  <a:noFill/>
                </a:ln>
                <a:solidFill>
                  <a:schemeClr val="bg1"/>
                </a:solidFill>
                <a:effectLst/>
                <a:uLnTx/>
                <a:uFillTx/>
                <a:latin typeface="+mn-lt"/>
                <a:ea typeface="+mn-ea"/>
                <a:cs typeface="+mn-cs"/>
              </a:rPr>
              <a:t> </a:t>
            </a:r>
            <a:r>
              <a:rPr kumimoji="0" lang="ru-RU" sz="2000" b="0" i="0" u="none" strike="noStrike" kern="1200" cap="none" spc="0" normalizeH="0" baseline="0" noProof="0" dirty="0" smtClean="0">
                <a:ln>
                  <a:noFill/>
                </a:ln>
                <a:solidFill>
                  <a:schemeClr val="bg1"/>
                </a:solidFill>
                <a:effectLst/>
                <a:uLnTx/>
                <a:uFillTx/>
                <a:latin typeface="+mn-lt"/>
                <a:ea typeface="+mn-ea"/>
                <a:cs typeface="+mn-cs"/>
              </a:rPr>
              <a:t>воздушные линии. Их делают из алюминиевых, сталеалюминевых или медных проводов, укрепленных на гирляндах изоляторов, которые подвешиваются на металлических и железобетонных опорах.</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000" b="0" i="0" u="none" strike="noStrike" kern="1200" cap="none" spc="0" normalizeH="0" baseline="0" noProof="0" dirty="0" smtClean="0">
                <a:ln>
                  <a:noFill/>
                </a:ln>
                <a:solidFill>
                  <a:schemeClr val="bg1"/>
                </a:solidFill>
                <a:effectLst/>
                <a:uLnTx/>
                <a:uFillTx/>
                <a:latin typeface="+mn-lt"/>
                <a:ea typeface="+mn-ea"/>
                <a:cs typeface="+mn-cs"/>
              </a:rPr>
              <a:t> Расстояние между проводами делается с таким расчетом, чтобы была исключена возможность пробоя воздушного промежутка между проводами при раскачивании их ветром. По вершинам опор прокладываются стальные оцинкованные тросы. Они предназначены для предохранения линии от  атмосферного электричества. Трос, расположенный над проводами, принимает на себя атмосферные электрические разряды и отводит электрические заряды в землю.</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000" b="0" i="0" u="none" strike="noStrike" kern="1200" cap="none" spc="0" normalizeH="0" baseline="0" noProof="0" dirty="0" smtClean="0">
                <a:ln>
                  <a:noFill/>
                </a:ln>
                <a:solidFill>
                  <a:schemeClr val="bg1"/>
                </a:solidFill>
                <a:effectLst/>
                <a:uLnTx/>
                <a:uFillTx/>
                <a:latin typeface="+mn-lt"/>
                <a:ea typeface="+mn-ea"/>
                <a:cs typeface="+mn-cs"/>
              </a:rPr>
              <a:t>С понижающих подстанций по сети с напряжением 6-10 кВ энергия частично направляется к высоковольтным потребителям, частично на понижающие подстанции, где напряжение понижается до 220 В –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000" b="0" i="0" u="none" strike="noStrike" kern="1200" cap="none" spc="0" normalizeH="0" baseline="0" noProof="0" dirty="0" smtClean="0">
                <a:ln>
                  <a:noFill/>
                </a:ln>
                <a:solidFill>
                  <a:schemeClr val="bg1"/>
                </a:solidFill>
                <a:effectLst/>
                <a:uLnTx/>
                <a:uFillTx/>
                <a:latin typeface="+mn-lt"/>
                <a:ea typeface="+mn-ea"/>
                <a:cs typeface="+mn-cs"/>
              </a:rPr>
              <a:t>380 В, далее по сети с напряжением 220 В и 380 В оно подводится к потребителям.</a:t>
            </a:r>
            <a:endParaRPr kumimoji="0" lang="ru-RU" sz="2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00113" y="-214324"/>
            <a:ext cx="7772400" cy="1143000"/>
          </a:xfrm>
        </p:spPr>
        <p:txBody>
          <a:bodyPr/>
          <a:lstStyle/>
          <a:p>
            <a:pPr algn="ctr"/>
            <a:r>
              <a:rPr lang="ru-RU" b="1" dirty="0">
                <a:solidFill>
                  <a:schemeClr val="bg1"/>
                </a:solidFill>
              </a:rPr>
              <a:t>Энергосистемы</a:t>
            </a:r>
          </a:p>
        </p:txBody>
      </p:sp>
      <p:sp>
        <p:nvSpPr>
          <p:cNvPr id="5" name="Rectangle 3"/>
          <p:cNvSpPr txBox="1">
            <a:spLocks noChangeArrowheads="1"/>
          </p:cNvSpPr>
          <p:nvPr/>
        </p:nvSpPr>
        <p:spPr>
          <a:xfrm>
            <a:off x="900113" y="603272"/>
            <a:ext cx="7772400" cy="51117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r>
              <a:rPr kumimoji="0" lang="ru-RU" sz="2400" i="0" u="none" strike="noStrike" kern="1200" cap="none" spc="0" normalizeH="0" baseline="0" noProof="0" dirty="0" smtClean="0">
                <a:ln>
                  <a:noFill/>
                </a:ln>
                <a:solidFill>
                  <a:schemeClr val="bg1"/>
                </a:solidFill>
                <a:effectLst/>
                <a:uLnTx/>
                <a:uFillTx/>
                <a:latin typeface="+mn-lt"/>
                <a:ea typeface="+mn-ea"/>
                <a:cs typeface="+mn-cs"/>
              </a:rPr>
              <a:t>     Электрические станции ряда районов страны объединены высоковольтными линиями передач, образуя общую энергетическую сеть, к которой присоединены потребители. </a:t>
            </a:r>
          </a:p>
          <a:p>
            <a:pPr marL="342900" marR="0" lvl="0" indent="-342900" algn="l" defTabSz="914400" rtl="0" eaLnBrk="1" fontAlgn="auto" latinLnBrk="0" hangingPunct="1">
              <a:lnSpc>
                <a:spcPct val="90000"/>
              </a:lnSpc>
              <a:spcBef>
                <a:spcPct val="20000"/>
              </a:spcBef>
              <a:spcAft>
                <a:spcPts val="0"/>
              </a:spcAft>
              <a:buClrTx/>
              <a:buSzTx/>
              <a:tabLst/>
              <a:defRPr/>
            </a:pPr>
            <a:r>
              <a:rPr kumimoji="0" lang="ru-RU" sz="2400" i="0" u="none" strike="noStrike" kern="1200" cap="none" spc="0" normalizeH="0" baseline="0" noProof="0" dirty="0" smtClean="0">
                <a:ln>
                  <a:noFill/>
                </a:ln>
                <a:solidFill>
                  <a:schemeClr val="bg1"/>
                </a:solidFill>
                <a:effectLst/>
                <a:uLnTx/>
                <a:uFillTx/>
                <a:latin typeface="+mn-lt"/>
                <a:ea typeface="+mn-ea"/>
                <a:cs typeface="+mn-cs"/>
              </a:rPr>
              <a:t>     Такое объединение, называемое энергосистемой, </a:t>
            </a:r>
          </a:p>
          <a:p>
            <a:pPr marL="342900" marR="0" lvl="0" indent="-342900" algn="l" defTabSz="914400" rtl="0" eaLnBrk="1" fontAlgn="auto" latinLnBrk="0" hangingPunct="1">
              <a:lnSpc>
                <a:spcPct val="90000"/>
              </a:lnSpc>
              <a:spcBef>
                <a:spcPct val="20000"/>
              </a:spcBef>
              <a:spcAft>
                <a:spcPts val="0"/>
              </a:spcAft>
              <a:buClrTx/>
              <a:buSzTx/>
              <a:tabLst/>
              <a:defRPr/>
            </a:pPr>
            <a:r>
              <a:rPr lang="ru-RU" sz="2400" dirty="0" smtClean="0">
                <a:solidFill>
                  <a:schemeClr val="bg1"/>
                </a:solidFill>
              </a:rPr>
              <a:t>     </a:t>
            </a:r>
            <a:r>
              <a:rPr kumimoji="0" lang="ru-RU" sz="2400" i="0" u="none" strike="noStrike" kern="1200" cap="none" spc="0" normalizeH="0" baseline="0" noProof="0" dirty="0" smtClean="0">
                <a:ln>
                  <a:noFill/>
                </a:ln>
                <a:solidFill>
                  <a:schemeClr val="bg1"/>
                </a:solidFill>
                <a:effectLst/>
                <a:uLnTx/>
                <a:uFillTx/>
                <a:latin typeface="+mn-lt"/>
                <a:ea typeface="+mn-ea"/>
                <a:cs typeface="+mn-cs"/>
              </a:rPr>
              <a:t>дает возможность сгладить «пиковые» нагрузки потребления энергии в утренние и вечерние часы. Энергосистема обеспечивает  бесперебойность подачи энергии потребителям вне зависимости от места их расположения.</a:t>
            </a:r>
          </a:p>
          <a:p>
            <a:pPr marL="342900" marR="0" lvl="0" indent="-342900" algn="l" defTabSz="914400" rtl="0" eaLnBrk="1" fontAlgn="auto" latinLnBrk="0" hangingPunct="1">
              <a:lnSpc>
                <a:spcPct val="90000"/>
              </a:lnSpc>
              <a:spcBef>
                <a:spcPct val="20000"/>
              </a:spcBef>
              <a:spcAft>
                <a:spcPts val="0"/>
              </a:spcAft>
              <a:buClrTx/>
              <a:buSzTx/>
              <a:tabLst/>
              <a:defRPr/>
            </a:pPr>
            <a:r>
              <a:rPr kumimoji="0" lang="ru-RU" sz="2400" i="0" u="none" strike="noStrike" kern="1200" cap="none" spc="0" normalizeH="0" baseline="0" noProof="0" dirty="0" smtClean="0">
                <a:ln>
                  <a:noFill/>
                </a:ln>
                <a:solidFill>
                  <a:schemeClr val="bg1"/>
                </a:solidFill>
                <a:effectLst/>
                <a:uLnTx/>
                <a:uFillTx/>
                <a:latin typeface="+mn-lt"/>
                <a:ea typeface="+mn-ea"/>
                <a:cs typeface="+mn-cs"/>
              </a:rPr>
              <a:t>     Сейчас, почти все территории России обеспечиваются электроэнергией объединенными энергетическими системами.</a:t>
            </a:r>
            <a:endParaRPr kumimoji="0" lang="ru-RU" sz="240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71420"/>
            <a:ext cx="9286940" cy="5478423"/>
          </a:xfrm>
          <a:prstGeom prst="rect">
            <a:avLst/>
          </a:prstGeom>
          <a:noFill/>
        </p:spPr>
        <p:txBody>
          <a:bodyPr wrap="square" rtlCol="0">
            <a:spAutoFit/>
          </a:bodyPr>
          <a:lstStyle/>
          <a:p>
            <a:pPr marL="457200" indent="-457200" algn="ctr"/>
            <a:r>
              <a:rPr lang="ru-RU" sz="2500" b="1" dirty="0" smtClean="0">
                <a:solidFill>
                  <a:schemeClr val="bg1"/>
                </a:solidFill>
              </a:rPr>
              <a:t>Домашнее задание:</a:t>
            </a:r>
          </a:p>
          <a:p>
            <a:pPr marL="457200" indent="-457200"/>
            <a:endParaRPr lang="ru-RU" sz="2500" dirty="0" smtClean="0">
              <a:solidFill>
                <a:schemeClr val="bg1"/>
              </a:solidFill>
            </a:endParaRPr>
          </a:p>
          <a:p>
            <a:pPr marL="457200" indent="-457200"/>
            <a:r>
              <a:rPr lang="ru-RU" sz="2500" dirty="0" smtClean="0">
                <a:solidFill>
                  <a:schemeClr val="bg1"/>
                </a:solidFill>
              </a:rPr>
              <a:t>1) Учебник Г.Я. </a:t>
            </a:r>
            <a:r>
              <a:rPr lang="ru-RU" sz="2500" dirty="0" err="1" smtClean="0">
                <a:solidFill>
                  <a:schemeClr val="bg1"/>
                </a:solidFill>
              </a:rPr>
              <a:t>Мякишев</a:t>
            </a:r>
            <a:r>
              <a:rPr lang="ru-RU" sz="2500" dirty="0" smtClean="0">
                <a:solidFill>
                  <a:schemeClr val="bg1"/>
                </a:solidFill>
              </a:rPr>
              <a:t>, </a:t>
            </a:r>
            <a:r>
              <a:rPr lang="ru-RU" sz="2500" dirty="0" err="1" smtClean="0">
                <a:solidFill>
                  <a:schemeClr val="bg1"/>
                </a:solidFill>
              </a:rPr>
              <a:t>Б.Б.Буховцев</a:t>
            </a:r>
            <a:r>
              <a:rPr lang="ru-RU" sz="2500" dirty="0" smtClean="0">
                <a:solidFill>
                  <a:schemeClr val="bg1"/>
                </a:solidFill>
              </a:rPr>
              <a:t>. Физика. 11 класс.</a:t>
            </a:r>
          </a:p>
          <a:p>
            <a:pPr marL="457200" indent="-457200"/>
            <a:r>
              <a:rPr lang="ru-RU" sz="2500" dirty="0" smtClean="0">
                <a:solidFill>
                  <a:schemeClr val="bg1"/>
                </a:solidFill>
              </a:rPr>
              <a:t>       § 39,40 (уровень А ) - ответы на вопросы параграфов. </a:t>
            </a:r>
          </a:p>
          <a:p>
            <a:r>
              <a:rPr lang="ru-RU" sz="2500" dirty="0" smtClean="0">
                <a:solidFill>
                  <a:schemeClr val="bg1"/>
                </a:solidFill>
              </a:rPr>
              <a:t>2)  А.П. </a:t>
            </a:r>
            <a:r>
              <a:rPr lang="ru-RU" sz="2500" dirty="0" err="1" smtClean="0">
                <a:solidFill>
                  <a:schemeClr val="bg1"/>
                </a:solidFill>
              </a:rPr>
              <a:t>Рымкевич</a:t>
            </a:r>
            <a:r>
              <a:rPr lang="ru-RU" sz="2500" dirty="0" smtClean="0">
                <a:solidFill>
                  <a:schemeClr val="bg1"/>
                </a:solidFill>
              </a:rPr>
              <a:t>. Сборник  задач. </a:t>
            </a:r>
          </a:p>
          <a:p>
            <a:r>
              <a:rPr lang="ru-RU" sz="2500" dirty="0" smtClean="0">
                <a:solidFill>
                  <a:schemeClr val="bg1"/>
                </a:solidFill>
              </a:rPr>
              <a:t>      № 989 (979) (Б),  № 990 (980)  (Б).</a:t>
            </a:r>
          </a:p>
          <a:p>
            <a:pPr algn="ctr"/>
            <a:r>
              <a:rPr lang="ru-RU" sz="2500" b="1" dirty="0" smtClean="0">
                <a:solidFill>
                  <a:schemeClr val="bg1"/>
                </a:solidFill>
              </a:rPr>
              <a:t>План семинара. </a:t>
            </a:r>
            <a:endParaRPr lang="ru-RU" sz="2500" dirty="0" smtClean="0">
              <a:solidFill>
                <a:schemeClr val="bg1"/>
              </a:solidFill>
            </a:endParaRPr>
          </a:p>
          <a:p>
            <a:pPr marL="914400" lvl="1" indent="-457200">
              <a:buFont typeface="+mj-lt"/>
              <a:buAutoNum type="arabicPeriod"/>
            </a:pPr>
            <a:r>
              <a:rPr lang="ru-RU" sz="2500" dirty="0" smtClean="0">
                <a:solidFill>
                  <a:schemeClr val="bg1"/>
                </a:solidFill>
              </a:rPr>
              <a:t>Использование электроэнергии в промышленности.</a:t>
            </a:r>
          </a:p>
          <a:p>
            <a:pPr marL="914400" lvl="1" indent="-457200">
              <a:buFont typeface="+mj-lt"/>
              <a:buAutoNum type="arabicPeriod"/>
            </a:pPr>
            <a:r>
              <a:rPr lang="ru-RU" sz="2500" dirty="0" smtClean="0">
                <a:solidFill>
                  <a:schemeClr val="bg1"/>
                </a:solidFill>
              </a:rPr>
              <a:t>Использование электроэнергии  на транспорте.</a:t>
            </a:r>
          </a:p>
          <a:p>
            <a:pPr marL="914400" lvl="1" indent="-457200">
              <a:buFont typeface="+mj-lt"/>
              <a:buAutoNum type="arabicPeriod"/>
            </a:pPr>
            <a:r>
              <a:rPr lang="ru-RU" sz="2500" dirty="0" smtClean="0">
                <a:solidFill>
                  <a:schemeClr val="bg1"/>
                </a:solidFill>
              </a:rPr>
              <a:t>Использование электроэнергии в сельском хозяйстве.</a:t>
            </a:r>
          </a:p>
          <a:p>
            <a:pPr marL="914400" lvl="1" indent="-457200">
              <a:buFont typeface="+mj-lt"/>
              <a:buAutoNum type="arabicPeriod"/>
            </a:pPr>
            <a:r>
              <a:rPr lang="ru-RU" sz="2500" dirty="0" smtClean="0">
                <a:solidFill>
                  <a:schemeClr val="bg1"/>
                </a:solidFill>
              </a:rPr>
              <a:t>Энергетика и охрана окружающей среды.</a:t>
            </a:r>
          </a:p>
          <a:p>
            <a:endParaRPr lang="ru-RU" sz="2500" dirty="0" smtClean="0">
              <a:solidFill>
                <a:schemeClr val="bg1"/>
              </a:solidFill>
            </a:endParaRPr>
          </a:p>
          <a:p>
            <a:r>
              <a:rPr lang="ru-RU" sz="2500" dirty="0" smtClean="0">
                <a:solidFill>
                  <a:schemeClr val="bg1"/>
                </a:solidFill>
              </a:rPr>
              <a:t> </a:t>
            </a:r>
          </a:p>
          <a:p>
            <a:endParaRPr lang="ru-RU" sz="25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7755" y="0"/>
            <a:ext cx="7646196" cy="646331"/>
          </a:xfrm>
          <a:prstGeom prst="rect">
            <a:avLst/>
          </a:prstGeom>
          <a:noFill/>
        </p:spPr>
        <p:txBody>
          <a:bodyPr wrap="none" rtlCol="0">
            <a:spAutoFit/>
          </a:bodyPr>
          <a:lstStyle/>
          <a:p>
            <a:r>
              <a:rPr lang="ru-RU" sz="3600" dirty="0" smtClean="0">
                <a:solidFill>
                  <a:schemeClr val="bg1"/>
                </a:solidFill>
              </a:rPr>
              <a:t>4(а). Модель простейшего генератора</a:t>
            </a:r>
            <a:endParaRPr lang="ru-RU" sz="3600" dirty="0">
              <a:solidFill>
                <a:schemeClr val="bg1"/>
              </a:solidFill>
            </a:endParaRPr>
          </a:p>
        </p:txBody>
      </p:sp>
      <p:pic>
        <p:nvPicPr>
          <p:cNvPr id="1026" name="Picture 2" descr="100_0567"/>
          <p:cNvPicPr>
            <a:picLocks noChangeAspect="1" noChangeArrowheads="1"/>
          </p:cNvPicPr>
          <p:nvPr/>
        </p:nvPicPr>
        <p:blipFill>
          <a:blip r:embed="rId2"/>
          <a:srcRect/>
          <a:stretch>
            <a:fillRect/>
          </a:stretch>
        </p:blipFill>
        <p:spPr bwMode="auto">
          <a:xfrm>
            <a:off x="1836328" y="1000114"/>
            <a:ext cx="5664630" cy="32147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0"/>
            <a:ext cx="7208961" cy="1200329"/>
          </a:xfrm>
          <a:prstGeom prst="rect">
            <a:avLst/>
          </a:prstGeom>
          <a:noFill/>
        </p:spPr>
        <p:txBody>
          <a:bodyPr wrap="none" rtlCol="0">
            <a:spAutoFit/>
          </a:bodyPr>
          <a:lstStyle/>
          <a:p>
            <a:r>
              <a:rPr lang="ru-RU" sz="3600" dirty="0" smtClean="0">
                <a:solidFill>
                  <a:schemeClr val="bg1"/>
                </a:solidFill>
              </a:rPr>
              <a:t>4(б). Основные части генератора на</a:t>
            </a:r>
          </a:p>
          <a:p>
            <a:pPr algn="ctr"/>
            <a:r>
              <a:rPr lang="ru-RU" sz="3600" dirty="0" smtClean="0">
                <a:solidFill>
                  <a:schemeClr val="bg1"/>
                </a:solidFill>
              </a:rPr>
              <a:t>электростанции</a:t>
            </a:r>
            <a:endParaRPr lang="ru-RU" sz="3600" dirty="0">
              <a:solidFill>
                <a:schemeClr val="bg1"/>
              </a:solidFill>
            </a:endParaRPr>
          </a:p>
        </p:txBody>
      </p:sp>
      <p:pic>
        <p:nvPicPr>
          <p:cNvPr id="4" name="Рисунок 3" descr="Generator_03.png"/>
          <p:cNvPicPr>
            <a:picLocks noChangeAspect="1"/>
          </p:cNvPicPr>
          <p:nvPr/>
        </p:nvPicPr>
        <p:blipFill>
          <a:blip r:embed="rId2"/>
          <a:stretch>
            <a:fillRect/>
          </a:stretch>
        </p:blipFill>
        <p:spPr>
          <a:xfrm>
            <a:off x="428596" y="571486"/>
            <a:ext cx="8229659" cy="5143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2305</Words>
  <Application>Microsoft Office PowerPoint</Application>
  <PresentationFormat>Экран (16:9)</PresentationFormat>
  <Paragraphs>335</Paragraphs>
  <Slides>73</Slides>
  <Notes>2</Notes>
  <HiddenSlides>0</HiddenSlides>
  <MMClips>2</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73</vt:i4>
      </vt:variant>
    </vt:vector>
  </HeadingPairs>
  <TitlesOfParts>
    <vt:vector size="75" baseType="lpstr">
      <vt:lpstr>Тема Office</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Карта электростанций</vt:lpstr>
      <vt:lpstr>Преимущества ТЭС</vt:lpstr>
      <vt:lpstr>Недостатки ТЭС</vt:lpstr>
      <vt:lpstr>Нетрадиционные виды электростанций</vt:lpstr>
      <vt:lpstr>Выводы</vt:lpstr>
      <vt:lpstr>Слайд 26</vt:lpstr>
      <vt:lpstr>Слайд 27</vt:lpstr>
      <vt:lpstr>Слайд 28</vt:lpstr>
      <vt:lpstr>Слайд 29</vt:lpstr>
      <vt:lpstr>Слайд 30</vt:lpstr>
      <vt:lpstr>Слайд 31</vt:lpstr>
      <vt:lpstr>Слайд 32</vt:lpstr>
      <vt:lpstr>Гидроэлектростанция (ГЭС)</vt:lpstr>
      <vt:lpstr>Принцип работы ГЭС</vt:lpstr>
      <vt:lpstr>Схема  ГЭС</vt:lpstr>
      <vt:lpstr>Слайд 36</vt:lpstr>
      <vt:lpstr>Типы ГЭС</vt:lpstr>
      <vt:lpstr> Крупнейшие гидроэлектростанции России</vt:lpstr>
      <vt:lpstr>Карта России</vt:lpstr>
      <vt:lpstr>Гидроаккумулирующие электростанции (ГАЭС)</vt:lpstr>
      <vt:lpstr>Русловая гидроэлектростанция (РусГЭС)</vt:lpstr>
      <vt:lpstr>Деривационные гидроэлектростанции</vt:lpstr>
      <vt:lpstr>Волновые электростанции </vt:lpstr>
      <vt:lpstr>Саяно-Шушенская ГЭС</vt:lpstr>
      <vt:lpstr>Саяно-Шушенская ГЭС</vt:lpstr>
      <vt:lpstr>Схема работы гидроэлектростанции</vt:lpstr>
      <vt:lpstr>Саяно – Шушенская ГЭС (2009)</vt:lpstr>
      <vt:lpstr>Разрушения при аварии 17 августа 2009 года</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Энергосистемы</vt:lpstr>
      <vt:lpstr>Слайд 73</vt:lpstr>
    </vt:vector>
  </TitlesOfParts>
  <Company>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user1</dc:creator>
  <cp:lastModifiedBy>user1</cp:lastModifiedBy>
  <cp:revision>198</cp:revision>
  <dcterms:created xsi:type="dcterms:W3CDTF">2010-11-23T11:45:03Z</dcterms:created>
  <dcterms:modified xsi:type="dcterms:W3CDTF">2010-11-30T11:12:20Z</dcterms:modified>
</cp:coreProperties>
</file>