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7" r:id="rId3"/>
    <p:sldId id="279" r:id="rId4"/>
    <p:sldId id="278" r:id="rId5"/>
    <p:sldId id="260" r:id="rId6"/>
    <p:sldId id="259" r:id="rId7"/>
    <p:sldId id="264" r:id="rId8"/>
    <p:sldId id="262" r:id="rId9"/>
    <p:sldId id="261" r:id="rId10"/>
    <p:sldId id="263" r:id="rId11"/>
    <p:sldId id="265" r:id="rId12"/>
    <p:sldId id="266" r:id="rId13"/>
    <p:sldId id="267" r:id="rId14"/>
    <p:sldId id="282" r:id="rId15"/>
    <p:sldId id="269" r:id="rId16"/>
    <p:sldId id="283" r:id="rId17"/>
    <p:sldId id="271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19A242-BBFA-4353-9D1C-D0DE7B76BCE2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8C804C6-75B0-494B-8E61-BC4AE5794095}">
      <dgm:prSet phldrT="[Текст]" custT="1"/>
      <dgm:spPr>
        <a:solidFill>
          <a:srgbClr val="00B050">
            <a:alpha val="50000"/>
          </a:srgbClr>
        </a:solidFill>
      </dgm:spPr>
      <dgm:t>
        <a:bodyPr/>
        <a:lstStyle/>
        <a:p>
          <a:r>
            <a:rPr lang="ru-RU" sz="5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Размах</a:t>
          </a:r>
          <a:endParaRPr lang="ru-RU" sz="5400" b="1" dirty="0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FEE5F442-E020-4B80-9D4C-49FEDE1919C4}" type="parTrans" cxnId="{D5A6318C-BB97-4646-AB9A-C25D340D840A}">
      <dgm:prSet/>
      <dgm:spPr/>
      <dgm:t>
        <a:bodyPr/>
        <a:lstStyle/>
        <a:p>
          <a:endParaRPr lang="ru-RU"/>
        </a:p>
      </dgm:t>
    </dgm:pt>
    <dgm:pt modelId="{3412C0B7-95F1-409A-B899-9737188440B5}" type="sibTrans" cxnId="{D5A6318C-BB97-4646-AB9A-C25D340D840A}">
      <dgm:prSet/>
      <dgm:spPr/>
      <dgm:t>
        <a:bodyPr/>
        <a:lstStyle/>
        <a:p>
          <a:endParaRPr lang="ru-RU"/>
        </a:p>
      </dgm:t>
    </dgm:pt>
    <dgm:pt modelId="{16828DA7-3E2E-4F42-8629-FD18638E56F0}">
      <dgm:prSet phldrT="[Текст]" custT="1"/>
      <dgm:spPr/>
      <dgm:t>
        <a:bodyPr/>
        <a:lstStyle/>
        <a:p>
          <a:r>
            <a:rPr lang="ru-RU" sz="5400" b="1" dirty="0" smtClean="0">
              <a:latin typeface="Times New Roman" pitchFamily="18" charset="0"/>
              <a:cs typeface="Times New Roman" pitchFamily="18" charset="0"/>
            </a:rPr>
            <a:t>Мода</a:t>
          </a:r>
          <a:endParaRPr lang="ru-RU" sz="5400" b="1" dirty="0">
            <a:latin typeface="Times New Roman" pitchFamily="18" charset="0"/>
            <a:cs typeface="Times New Roman" pitchFamily="18" charset="0"/>
          </a:endParaRPr>
        </a:p>
      </dgm:t>
    </dgm:pt>
    <dgm:pt modelId="{932123AD-47CB-40A4-8C68-3D4E6AC668A3}" type="parTrans" cxnId="{31D0CDB4-5BED-4985-B2EF-522DB8FE666F}">
      <dgm:prSet/>
      <dgm:spPr/>
      <dgm:t>
        <a:bodyPr/>
        <a:lstStyle/>
        <a:p>
          <a:endParaRPr lang="ru-RU"/>
        </a:p>
      </dgm:t>
    </dgm:pt>
    <dgm:pt modelId="{ACE77E50-1CE5-4919-9FA9-120D3CB9329D}" type="sibTrans" cxnId="{31D0CDB4-5BED-4985-B2EF-522DB8FE666F}">
      <dgm:prSet/>
      <dgm:spPr/>
      <dgm:t>
        <a:bodyPr/>
        <a:lstStyle/>
        <a:p>
          <a:endParaRPr lang="ru-RU"/>
        </a:p>
      </dgm:t>
    </dgm:pt>
    <dgm:pt modelId="{6504EEF7-1A6E-4AD9-96E6-741DA49AD52C}">
      <dgm:prSet phldrT="[Текст]" custT="1"/>
      <dgm:spPr>
        <a:solidFill>
          <a:srgbClr val="7030A0"/>
        </a:solidFill>
      </dgm:spPr>
      <dgm:t>
        <a:bodyPr/>
        <a:lstStyle/>
        <a:p>
          <a:r>
            <a:rPr lang="ru-RU" sz="5400" dirty="0" smtClean="0">
              <a:latin typeface="Times New Roman" pitchFamily="18" charset="0"/>
              <a:cs typeface="Times New Roman" pitchFamily="18" charset="0"/>
            </a:rPr>
            <a:t>Медиана</a:t>
          </a:r>
          <a:endParaRPr lang="ru-RU" sz="5400" dirty="0">
            <a:latin typeface="Times New Roman" pitchFamily="18" charset="0"/>
            <a:cs typeface="Times New Roman" pitchFamily="18" charset="0"/>
          </a:endParaRPr>
        </a:p>
      </dgm:t>
    </dgm:pt>
    <dgm:pt modelId="{304CA33F-78BF-4300-BF38-171DB7811F42}" type="parTrans" cxnId="{8D3283C0-DF28-49F2-A3DB-D7E45C04992E}">
      <dgm:prSet/>
      <dgm:spPr/>
      <dgm:t>
        <a:bodyPr/>
        <a:lstStyle/>
        <a:p>
          <a:endParaRPr lang="ru-RU"/>
        </a:p>
      </dgm:t>
    </dgm:pt>
    <dgm:pt modelId="{663E0A66-596D-48E3-9F56-BFE5E0DC9961}" type="sibTrans" cxnId="{8D3283C0-DF28-49F2-A3DB-D7E45C04992E}">
      <dgm:prSet/>
      <dgm:spPr/>
      <dgm:t>
        <a:bodyPr/>
        <a:lstStyle/>
        <a:p>
          <a:endParaRPr lang="ru-RU"/>
        </a:p>
      </dgm:t>
    </dgm:pt>
    <dgm:pt modelId="{1AE6067E-7A82-470B-B3B8-614AF7A74B80}">
      <dgm:prSet phldrT="[Текст]" custT="1"/>
      <dgm:spPr>
        <a:solidFill>
          <a:srgbClr val="FF0066"/>
        </a:solidFill>
      </dgm:spPr>
      <dgm:t>
        <a:bodyPr/>
        <a:lstStyle/>
        <a:p>
          <a:r>
            <a:rPr lang="ru-RU" sz="3400" b="1" dirty="0" smtClean="0">
              <a:latin typeface="Times New Roman" pitchFamily="18" charset="0"/>
              <a:cs typeface="Times New Roman" pitchFamily="18" charset="0"/>
            </a:rPr>
            <a:t>Среднее</a:t>
          </a:r>
        </a:p>
        <a:p>
          <a:r>
            <a:rPr lang="ru-RU" sz="3400" b="1" dirty="0" smtClean="0">
              <a:latin typeface="Times New Roman" pitchFamily="18" charset="0"/>
              <a:cs typeface="Times New Roman" pitchFamily="18" charset="0"/>
            </a:rPr>
            <a:t>арифметическое</a:t>
          </a:r>
          <a:endParaRPr lang="ru-RU" sz="3400" b="1" dirty="0">
            <a:latin typeface="Times New Roman" pitchFamily="18" charset="0"/>
            <a:cs typeface="Times New Roman" pitchFamily="18" charset="0"/>
          </a:endParaRPr>
        </a:p>
      </dgm:t>
    </dgm:pt>
    <dgm:pt modelId="{B71B6465-EDBD-4918-A2BC-BBAD93224909}" type="parTrans" cxnId="{F24061B6-CCEA-4627-8D53-11AFAEFB24C4}">
      <dgm:prSet/>
      <dgm:spPr/>
      <dgm:t>
        <a:bodyPr/>
        <a:lstStyle/>
        <a:p>
          <a:endParaRPr lang="ru-RU"/>
        </a:p>
      </dgm:t>
    </dgm:pt>
    <dgm:pt modelId="{6A5B772F-D696-44BC-B58D-7E71429C9FFB}" type="sibTrans" cxnId="{F24061B6-CCEA-4627-8D53-11AFAEFB24C4}">
      <dgm:prSet/>
      <dgm:spPr/>
      <dgm:t>
        <a:bodyPr/>
        <a:lstStyle/>
        <a:p>
          <a:endParaRPr lang="ru-RU"/>
        </a:p>
      </dgm:t>
    </dgm:pt>
    <dgm:pt modelId="{EC23F0BA-BEA5-4F7A-809F-444548826789}">
      <dgm:prSet phldrT="[Текст]" custT="1"/>
      <dgm:spPr/>
      <dgm:t>
        <a:bodyPr/>
        <a:lstStyle/>
        <a:p>
          <a:r>
            <a:rPr lang="ru-RU" sz="4400" b="1" dirty="0" smtClean="0">
              <a:solidFill>
                <a:srgbClr val="FF0000"/>
              </a:solidFill>
              <a:latin typeface="Comic Sans MS" pitchFamily="66" charset="0"/>
              <a:cs typeface="Times New Roman" pitchFamily="18" charset="0"/>
            </a:rPr>
            <a:t> </a:t>
          </a:r>
          <a:endParaRPr lang="ru-RU" sz="4400" b="1" dirty="0">
            <a:solidFill>
              <a:srgbClr val="FF0000"/>
            </a:solidFill>
            <a:latin typeface="Comic Sans MS" pitchFamily="66" charset="0"/>
            <a:cs typeface="Times New Roman" pitchFamily="18" charset="0"/>
          </a:endParaRPr>
        </a:p>
      </dgm:t>
    </dgm:pt>
    <dgm:pt modelId="{A24FACAA-6D1D-466C-9020-003DAD762E2E}" type="sibTrans" cxnId="{48CF58FD-E905-49CF-B61B-1812D3DC8F3E}">
      <dgm:prSet/>
      <dgm:spPr/>
      <dgm:t>
        <a:bodyPr/>
        <a:lstStyle/>
        <a:p>
          <a:endParaRPr lang="ru-RU"/>
        </a:p>
      </dgm:t>
    </dgm:pt>
    <dgm:pt modelId="{6F50BE67-D3DD-4A8F-A495-848B3AE18DFA}" type="parTrans" cxnId="{48CF58FD-E905-49CF-B61B-1812D3DC8F3E}">
      <dgm:prSet/>
      <dgm:spPr/>
      <dgm:t>
        <a:bodyPr/>
        <a:lstStyle/>
        <a:p>
          <a:endParaRPr lang="ru-RU"/>
        </a:p>
      </dgm:t>
    </dgm:pt>
    <dgm:pt modelId="{4BAC55DB-EBD1-442B-8161-593BD0D294E9}" type="pres">
      <dgm:prSet presAssocID="{1C19A242-BBFA-4353-9D1C-D0DE7B76BCE2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86CA990-01DE-48BC-A2ED-B06B34ED5CF7}" type="pres">
      <dgm:prSet presAssocID="{1C19A242-BBFA-4353-9D1C-D0DE7B76BCE2}" presName="matrix" presStyleCnt="0"/>
      <dgm:spPr/>
    </dgm:pt>
    <dgm:pt modelId="{C5D9B372-567F-4DCA-BCF6-70E968C80DCF}" type="pres">
      <dgm:prSet presAssocID="{1C19A242-BBFA-4353-9D1C-D0DE7B76BCE2}" presName="tile1" presStyleLbl="node1" presStyleIdx="0" presStyleCnt="4" custLinFactNeighborX="0"/>
      <dgm:spPr/>
      <dgm:t>
        <a:bodyPr/>
        <a:lstStyle/>
        <a:p>
          <a:endParaRPr lang="ru-RU"/>
        </a:p>
      </dgm:t>
    </dgm:pt>
    <dgm:pt modelId="{EBB0E8F3-BA36-46F0-BBC6-8425579CD78A}" type="pres">
      <dgm:prSet presAssocID="{1C19A242-BBFA-4353-9D1C-D0DE7B76BCE2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CBCD3F-F439-4D1D-B4FD-C478F5CA2A10}" type="pres">
      <dgm:prSet presAssocID="{1C19A242-BBFA-4353-9D1C-D0DE7B76BCE2}" presName="tile2" presStyleLbl="node1" presStyleIdx="1" presStyleCnt="4"/>
      <dgm:spPr/>
      <dgm:t>
        <a:bodyPr/>
        <a:lstStyle/>
        <a:p>
          <a:endParaRPr lang="ru-RU"/>
        </a:p>
      </dgm:t>
    </dgm:pt>
    <dgm:pt modelId="{D54BBCF9-D0D7-49EE-B20F-53EC84164073}" type="pres">
      <dgm:prSet presAssocID="{1C19A242-BBFA-4353-9D1C-D0DE7B76BCE2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9D93CE-C17C-4B8B-ADA2-253B58B9CA55}" type="pres">
      <dgm:prSet presAssocID="{1C19A242-BBFA-4353-9D1C-D0DE7B76BCE2}" presName="tile3" presStyleLbl="node1" presStyleIdx="2" presStyleCnt="4" custLinFactNeighborY="0"/>
      <dgm:spPr/>
      <dgm:t>
        <a:bodyPr/>
        <a:lstStyle/>
        <a:p>
          <a:endParaRPr lang="ru-RU"/>
        </a:p>
      </dgm:t>
    </dgm:pt>
    <dgm:pt modelId="{E8DFB476-5500-417F-A5E0-D63E2F78B40B}" type="pres">
      <dgm:prSet presAssocID="{1C19A242-BBFA-4353-9D1C-D0DE7B76BCE2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8197B9-80FF-4241-A05C-79089EA0C56D}" type="pres">
      <dgm:prSet presAssocID="{1C19A242-BBFA-4353-9D1C-D0DE7B76BCE2}" presName="tile4" presStyleLbl="node1" presStyleIdx="3" presStyleCnt="4"/>
      <dgm:spPr/>
      <dgm:t>
        <a:bodyPr/>
        <a:lstStyle/>
        <a:p>
          <a:endParaRPr lang="ru-RU"/>
        </a:p>
      </dgm:t>
    </dgm:pt>
    <dgm:pt modelId="{3FDFA148-BA45-4915-83FD-9AA4A24001DE}" type="pres">
      <dgm:prSet presAssocID="{1C19A242-BBFA-4353-9D1C-D0DE7B76BCE2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5ABF0A-1581-469E-8D3C-4ABDAF2E407B}" type="pres">
      <dgm:prSet presAssocID="{1C19A242-BBFA-4353-9D1C-D0DE7B76BCE2}" presName="centerTile" presStyleLbl="fgShp" presStyleIdx="0" presStyleCnt="1" custScaleX="220126" custScaleY="130232" custLinFactNeighborX="3145" custLinFactNeighborY="-761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48CF58FD-E905-49CF-B61B-1812D3DC8F3E}" srcId="{1C19A242-BBFA-4353-9D1C-D0DE7B76BCE2}" destId="{EC23F0BA-BEA5-4F7A-809F-444548826789}" srcOrd="0" destOrd="0" parTransId="{6F50BE67-D3DD-4A8F-A495-848B3AE18DFA}" sibTransId="{A24FACAA-6D1D-466C-9020-003DAD762E2E}"/>
    <dgm:cxn modelId="{D2EDB269-4CD6-469C-A8D6-DDB5204BFE66}" type="presOf" srcId="{EC23F0BA-BEA5-4F7A-809F-444548826789}" destId="{685ABF0A-1581-469E-8D3C-4ABDAF2E407B}" srcOrd="0" destOrd="0" presId="urn:microsoft.com/office/officeart/2005/8/layout/matrix1"/>
    <dgm:cxn modelId="{E34E1AB1-DD0C-47FC-B8D0-F67579CC8F2B}" type="presOf" srcId="{6504EEF7-1A6E-4AD9-96E6-741DA49AD52C}" destId="{C59D93CE-C17C-4B8B-ADA2-253B58B9CA55}" srcOrd="0" destOrd="0" presId="urn:microsoft.com/office/officeart/2005/8/layout/matrix1"/>
    <dgm:cxn modelId="{9F1C38A7-BED1-427D-8C12-4277CD662117}" type="presOf" srcId="{1C19A242-BBFA-4353-9D1C-D0DE7B76BCE2}" destId="{4BAC55DB-EBD1-442B-8161-593BD0D294E9}" srcOrd="0" destOrd="0" presId="urn:microsoft.com/office/officeart/2005/8/layout/matrix1"/>
    <dgm:cxn modelId="{3AD3D5F9-8AF4-4A86-B0BA-FC8F90B415B7}" type="presOf" srcId="{6504EEF7-1A6E-4AD9-96E6-741DA49AD52C}" destId="{E8DFB476-5500-417F-A5E0-D63E2F78B40B}" srcOrd="1" destOrd="0" presId="urn:microsoft.com/office/officeart/2005/8/layout/matrix1"/>
    <dgm:cxn modelId="{D5A6318C-BB97-4646-AB9A-C25D340D840A}" srcId="{EC23F0BA-BEA5-4F7A-809F-444548826789}" destId="{48C804C6-75B0-494B-8E61-BC4AE5794095}" srcOrd="0" destOrd="0" parTransId="{FEE5F442-E020-4B80-9D4C-49FEDE1919C4}" sibTransId="{3412C0B7-95F1-409A-B899-9737188440B5}"/>
    <dgm:cxn modelId="{31D0CDB4-5BED-4985-B2EF-522DB8FE666F}" srcId="{EC23F0BA-BEA5-4F7A-809F-444548826789}" destId="{16828DA7-3E2E-4F42-8629-FD18638E56F0}" srcOrd="1" destOrd="0" parTransId="{932123AD-47CB-40A4-8C68-3D4E6AC668A3}" sibTransId="{ACE77E50-1CE5-4919-9FA9-120D3CB9329D}"/>
    <dgm:cxn modelId="{8D3283C0-DF28-49F2-A3DB-D7E45C04992E}" srcId="{EC23F0BA-BEA5-4F7A-809F-444548826789}" destId="{6504EEF7-1A6E-4AD9-96E6-741DA49AD52C}" srcOrd="2" destOrd="0" parTransId="{304CA33F-78BF-4300-BF38-171DB7811F42}" sibTransId="{663E0A66-596D-48E3-9F56-BFE5E0DC9961}"/>
    <dgm:cxn modelId="{2ADAED8A-7223-4A6A-A331-58F07E842C28}" type="presOf" srcId="{1AE6067E-7A82-470B-B3B8-614AF7A74B80}" destId="{3FDFA148-BA45-4915-83FD-9AA4A24001DE}" srcOrd="1" destOrd="0" presId="urn:microsoft.com/office/officeart/2005/8/layout/matrix1"/>
    <dgm:cxn modelId="{1932B644-CEA2-4B95-9D43-5C3F51507D0F}" type="presOf" srcId="{16828DA7-3E2E-4F42-8629-FD18638E56F0}" destId="{D54BBCF9-D0D7-49EE-B20F-53EC84164073}" srcOrd="1" destOrd="0" presId="urn:microsoft.com/office/officeart/2005/8/layout/matrix1"/>
    <dgm:cxn modelId="{F24061B6-CCEA-4627-8D53-11AFAEFB24C4}" srcId="{EC23F0BA-BEA5-4F7A-809F-444548826789}" destId="{1AE6067E-7A82-470B-B3B8-614AF7A74B80}" srcOrd="3" destOrd="0" parTransId="{B71B6465-EDBD-4918-A2BC-BBAD93224909}" sibTransId="{6A5B772F-D696-44BC-B58D-7E71429C9FFB}"/>
    <dgm:cxn modelId="{8E991F48-7120-4A72-B8F3-654170F9A9A7}" type="presOf" srcId="{16828DA7-3E2E-4F42-8629-FD18638E56F0}" destId="{E7CBCD3F-F439-4D1D-B4FD-C478F5CA2A10}" srcOrd="0" destOrd="0" presId="urn:microsoft.com/office/officeart/2005/8/layout/matrix1"/>
    <dgm:cxn modelId="{2D06F49C-876F-4573-9958-CCE3C680DFAC}" type="presOf" srcId="{48C804C6-75B0-494B-8E61-BC4AE5794095}" destId="{EBB0E8F3-BA36-46F0-BBC6-8425579CD78A}" srcOrd="1" destOrd="0" presId="urn:microsoft.com/office/officeart/2005/8/layout/matrix1"/>
    <dgm:cxn modelId="{B89ECE1B-CFDF-44EA-AD71-72ED6752CAA6}" type="presOf" srcId="{1AE6067E-7A82-470B-B3B8-614AF7A74B80}" destId="{4E8197B9-80FF-4241-A05C-79089EA0C56D}" srcOrd="0" destOrd="0" presId="urn:microsoft.com/office/officeart/2005/8/layout/matrix1"/>
    <dgm:cxn modelId="{D693F3DB-61FD-4D1A-A842-88D271F87F56}" type="presOf" srcId="{48C804C6-75B0-494B-8E61-BC4AE5794095}" destId="{C5D9B372-567F-4DCA-BCF6-70E968C80DCF}" srcOrd="0" destOrd="0" presId="urn:microsoft.com/office/officeart/2005/8/layout/matrix1"/>
    <dgm:cxn modelId="{C36C999C-1DB4-4EF3-8D7A-E9329E342C14}" type="presParOf" srcId="{4BAC55DB-EBD1-442B-8161-593BD0D294E9}" destId="{E86CA990-01DE-48BC-A2ED-B06B34ED5CF7}" srcOrd="0" destOrd="0" presId="urn:microsoft.com/office/officeart/2005/8/layout/matrix1"/>
    <dgm:cxn modelId="{73C1EDE7-E4E1-4284-AFA2-9BE3E37A46E0}" type="presParOf" srcId="{E86CA990-01DE-48BC-A2ED-B06B34ED5CF7}" destId="{C5D9B372-567F-4DCA-BCF6-70E968C80DCF}" srcOrd="0" destOrd="0" presId="urn:microsoft.com/office/officeart/2005/8/layout/matrix1"/>
    <dgm:cxn modelId="{72837B2B-9486-44E5-852A-7AAE2CEC14BF}" type="presParOf" srcId="{E86CA990-01DE-48BC-A2ED-B06B34ED5CF7}" destId="{EBB0E8F3-BA36-46F0-BBC6-8425579CD78A}" srcOrd="1" destOrd="0" presId="urn:microsoft.com/office/officeart/2005/8/layout/matrix1"/>
    <dgm:cxn modelId="{7844932D-18E8-475D-BEDF-BAEF2AC22172}" type="presParOf" srcId="{E86CA990-01DE-48BC-A2ED-B06B34ED5CF7}" destId="{E7CBCD3F-F439-4D1D-B4FD-C478F5CA2A10}" srcOrd="2" destOrd="0" presId="urn:microsoft.com/office/officeart/2005/8/layout/matrix1"/>
    <dgm:cxn modelId="{1171912A-30AF-403A-8E3C-742731E32C95}" type="presParOf" srcId="{E86CA990-01DE-48BC-A2ED-B06B34ED5CF7}" destId="{D54BBCF9-D0D7-49EE-B20F-53EC84164073}" srcOrd="3" destOrd="0" presId="urn:microsoft.com/office/officeart/2005/8/layout/matrix1"/>
    <dgm:cxn modelId="{326664E1-53D0-46F8-B87A-24B64F57CB16}" type="presParOf" srcId="{E86CA990-01DE-48BC-A2ED-B06B34ED5CF7}" destId="{C59D93CE-C17C-4B8B-ADA2-253B58B9CA55}" srcOrd="4" destOrd="0" presId="urn:microsoft.com/office/officeart/2005/8/layout/matrix1"/>
    <dgm:cxn modelId="{1E22CC17-7F39-4421-BB89-61EDA0848475}" type="presParOf" srcId="{E86CA990-01DE-48BC-A2ED-B06B34ED5CF7}" destId="{E8DFB476-5500-417F-A5E0-D63E2F78B40B}" srcOrd="5" destOrd="0" presId="urn:microsoft.com/office/officeart/2005/8/layout/matrix1"/>
    <dgm:cxn modelId="{EC9A2F89-95F8-4055-BCA5-D417D4FE8BBF}" type="presParOf" srcId="{E86CA990-01DE-48BC-A2ED-B06B34ED5CF7}" destId="{4E8197B9-80FF-4241-A05C-79089EA0C56D}" srcOrd="6" destOrd="0" presId="urn:microsoft.com/office/officeart/2005/8/layout/matrix1"/>
    <dgm:cxn modelId="{D2BDB418-20F4-4D0A-B859-380B4E1FEAAB}" type="presParOf" srcId="{E86CA990-01DE-48BC-A2ED-B06B34ED5CF7}" destId="{3FDFA148-BA45-4915-83FD-9AA4A24001DE}" srcOrd="7" destOrd="0" presId="urn:microsoft.com/office/officeart/2005/8/layout/matrix1"/>
    <dgm:cxn modelId="{D551631A-6709-4635-9E20-C70E66FE15E4}" type="presParOf" srcId="{4BAC55DB-EBD1-442B-8161-593BD0D294E9}" destId="{685ABF0A-1581-469E-8D3C-4ABDAF2E407B}" srcOrd="1" destOrd="0" presId="urn:microsoft.com/office/officeart/2005/8/layout/matrix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10" y="1571612"/>
            <a:ext cx="7772400" cy="1470025"/>
          </a:xfrm>
        </p:spPr>
        <p:txBody>
          <a:bodyPr/>
          <a:lstStyle/>
          <a:p>
            <a:pPr eaLnBrk="1" hangingPunct="1"/>
            <a:r>
              <a:rPr lang="ru-RU" dirty="0" smtClean="0"/>
              <a:t>Теория вероятностей и статистика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24" y="3214686"/>
            <a:ext cx="7286676" cy="242889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ru-RU" sz="2400" dirty="0" smtClean="0">
                <a:solidFill>
                  <a:srgbClr val="000099"/>
                </a:solidFill>
              </a:rPr>
              <a:t>Тренировочные задачи «Статистика»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>
                <a:solidFill>
                  <a:srgbClr val="000099"/>
                </a:solidFill>
              </a:rPr>
              <a:t>№17,18,19 (второй части)</a:t>
            </a:r>
          </a:p>
          <a:p>
            <a:pPr>
              <a:lnSpc>
                <a:spcPct val="90000"/>
              </a:lnSpc>
            </a:pPr>
            <a:r>
              <a:rPr lang="ru-RU" sz="2400" b="1" i="1" dirty="0" smtClean="0">
                <a:solidFill>
                  <a:srgbClr val="000099"/>
                </a:solidFill>
              </a:rPr>
              <a:t>«Алгебра. Сборник заданий для подготовки к итоговой аттестации в 9 классе» Кузнецова Л. В. «Просвещение» Москва 20</a:t>
            </a:r>
            <a:r>
              <a:rPr lang="en-US" sz="2400" b="1" i="1" dirty="0" smtClean="0">
                <a:solidFill>
                  <a:srgbClr val="000099"/>
                </a:solidFill>
              </a:rPr>
              <a:t>11</a:t>
            </a:r>
            <a:r>
              <a:rPr lang="ru-RU" sz="2400" b="1" i="1" dirty="0" smtClean="0">
                <a:solidFill>
                  <a:srgbClr val="000099"/>
                </a:solidFill>
              </a:rPr>
              <a:t>. </a:t>
            </a:r>
            <a:r>
              <a:rPr lang="ru-RU" sz="2400" dirty="0" smtClean="0">
                <a:solidFill>
                  <a:srgbClr val="000099"/>
                </a:solidFill>
              </a:rPr>
              <a:t> </a:t>
            </a:r>
          </a:p>
        </p:txBody>
      </p:sp>
      <p:pic>
        <p:nvPicPr>
          <p:cNvPr id="4100" name="Picture 4" descr="owa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0" y="0"/>
            <a:ext cx="228600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профессор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11525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3733800" y="0"/>
            <a:ext cx="5715000" cy="1143000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ru-RU" dirty="0" smtClean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ru-RU" b="1" dirty="0" smtClean="0">
                <a:solidFill>
                  <a:schemeClr val="accent2"/>
                </a:solidFill>
                <a:latin typeface="Comic Sans MS" pitchFamily="66" charset="0"/>
              </a:rPr>
              <a:t>Вспомним</a:t>
            </a:r>
            <a:r>
              <a:rPr lang="ru-RU" sz="2800" b="1" dirty="0" smtClean="0">
                <a:solidFill>
                  <a:schemeClr val="accent2"/>
                </a:solidFill>
                <a:latin typeface="Comic Sans MS" pitchFamily="66" charset="0"/>
              </a:rPr>
              <a:t>:</a:t>
            </a:r>
            <a:r>
              <a:rPr lang="ru-RU" sz="4000" b="1" dirty="0" smtClean="0"/>
              <a:t> 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372600" cy="5124472"/>
          </a:xfrm>
        </p:spPr>
        <p:txBody>
          <a:bodyPr>
            <a:normAutofit/>
          </a:bodyPr>
          <a:lstStyle/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endParaRPr lang="ru-RU" dirty="0" smtClean="0">
              <a:solidFill>
                <a:schemeClr val="accent2"/>
              </a:solidFill>
              <a:latin typeface="Times New Roman" pitchFamily="18" charset="0"/>
            </a:endParaRPr>
          </a:p>
          <a:p>
            <a:pPr eaLnBrk="1" hangingPunct="1">
              <a:lnSpc>
                <a:spcPct val="70000"/>
              </a:lnSpc>
            </a:pPr>
            <a:r>
              <a:rPr lang="ru-RU" b="1" dirty="0" smtClean="0">
                <a:latin typeface="Comic Sans MS" pitchFamily="66" charset="0"/>
              </a:rPr>
              <a:t>Мода числового набора?</a:t>
            </a:r>
          </a:p>
          <a:p>
            <a:pPr lvl="0">
              <a:lnSpc>
                <a:spcPct val="70000"/>
              </a:lnSpc>
              <a:buNone/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lang="ru-RU" sz="2800" u="sng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Модой</a:t>
            </a:r>
            <a:r>
              <a:rPr lang="ru-RU" sz="2800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числового ряда называется число, которое встречается в ряду чаще других.  </a:t>
            </a:r>
          </a:p>
          <a:p>
            <a:pPr lvl="0">
              <a:lnSpc>
                <a:spcPct val="70000"/>
              </a:lnSpc>
              <a:buNone/>
            </a:pPr>
            <a:r>
              <a:rPr lang="ru-RU" sz="2800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Мода характеризует чаще других встречающийся результат, это типичный результат для измерения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4000" dirty="0" smtClean="0">
              <a:solidFill>
                <a:srgbClr val="FF0000"/>
              </a:solidFill>
              <a:latin typeface="Arial" pitchFamily="34" charset="0"/>
            </a:endParaRPr>
          </a:p>
          <a:p>
            <a:pPr>
              <a:lnSpc>
                <a:spcPct val="70000"/>
              </a:lnSpc>
            </a:pPr>
            <a:r>
              <a:rPr lang="ru-RU" b="1" dirty="0" smtClean="0">
                <a:latin typeface="Comic Sans MS" pitchFamily="66" charset="0"/>
                <a:ea typeface="Times New Roman" pitchFamily="18" charset="0"/>
              </a:rPr>
              <a:t>Сколько мод может иметь числовой ряд? </a:t>
            </a:r>
            <a:endParaRPr lang="ru-RU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>
              <a:lnSpc>
                <a:spcPct val="70000"/>
              </a:lnSpc>
              <a:buNone/>
            </a:pP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Одну, несколько, ни одной</a:t>
            </a:r>
          </a:p>
          <a:p>
            <a:pPr>
              <a:lnSpc>
                <a:spcPct val="70000"/>
              </a:lnSpc>
              <a:buNone/>
            </a:pPr>
            <a:endParaRPr lang="ru-RU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70000"/>
              </a:lnSpc>
              <a:buNone/>
            </a:pPr>
            <a:endParaRPr lang="ru-RU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70000"/>
              </a:lnSpc>
              <a:buNone/>
            </a:pPr>
            <a:endParaRPr lang="ru-RU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70000"/>
              </a:lnSpc>
              <a:buNone/>
            </a:pPr>
            <a:r>
              <a:rPr lang="ru-RU" b="1" dirty="0" smtClean="0">
                <a:latin typeface="Comic Sans MS" pitchFamily="66" charset="0"/>
              </a:rPr>
              <a:t>           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Мо = 6</a:t>
            </a:r>
            <a:endParaRPr lang="ru-RU" sz="3600" i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70000"/>
              </a:lnSpc>
            </a:pPr>
            <a:endParaRPr lang="ru-RU" dirty="0" smtClean="0"/>
          </a:p>
        </p:txBody>
      </p:sp>
      <p:pic>
        <p:nvPicPr>
          <p:cNvPr id="12293" name="Picture 5" descr="antn02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30" y="5354638"/>
            <a:ext cx="1800225" cy="1503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40" name="Picture 8" descr="сканирование0002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BFBFD"/>
              </a:clrFrom>
              <a:clrTo>
                <a:srgbClr val="FBFBFD">
                  <a:alpha val="0"/>
                </a:srgbClr>
              </a:clrTo>
            </a:clrChange>
            <a:lum bright="-30000"/>
          </a:blip>
          <a:srcRect/>
          <a:stretch>
            <a:fillRect/>
          </a:stretch>
        </p:blipFill>
        <p:spPr bwMode="auto">
          <a:xfrm>
            <a:off x="914400" y="174625"/>
            <a:ext cx="3733800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5" name="AutoShape 9"/>
          <p:cNvSpPr>
            <a:spLocks noChangeArrowheads="1"/>
          </p:cNvSpPr>
          <p:nvPr/>
        </p:nvSpPr>
        <p:spPr bwMode="auto">
          <a:xfrm>
            <a:off x="1142976" y="4500570"/>
            <a:ext cx="5867400" cy="13716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6" name="Text Box 10"/>
          <p:cNvSpPr txBox="1">
            <a:spLocks noChangeArrowheads="1"/>
          </p:cNvSpPr>
          <p:nvPr/>
        </p:nvSpPr>
        <p:spPr bwMode="auto">
          <a:xfrm>
            <a:off x="1500166" y="4786322"/>
            <a:ext cx="5562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 dirty="0"/>
              <a:t>1, 2, 4, 5, 6, 6, 8,17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 flipV="1">
            <a:off x="3929058" y="5572140"/>
            <a:ext cx="428628" cy="1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10800000">
            <a:off x="4572000" y="5572140"/>
            <a:ext cx="357190" cy="158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22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22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12295" grpId="0" animBg="1"/>
      <p:bldP spid="1229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786874" cy="1571612"/>
          </a:xfrm>
        </p:spPr>
        <p:txBody>
          <a:bodyPr>
            <a:noAutofit/>
          </a:bodyPr>
          <a:lstStyle/>
          <a:p>
            <a:pPr algn="just"/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№17.1 (1)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 городе пять школ. В таблице приведен средний  балл, полученный выпускниками каждой из этих школ за экзамен по математике. Найдите средний балл выпускного экзамена по математике по всему городу?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282" y="1500174"/>
            <a:ext cx="8072494" cy="1281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Содержимое 2"/>
          <p:cNvSpPr txBox="1">
            <a:spLocks/>
          </p:cNvSpPr>
          <p:nvPr/>
        </p:nvSpPr>
        <p:spPr>
          <a:xfrm>
            <a:off x="357126" y="3000372"/>
            <a:ext cx="8786874" cy="385762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</a:t>
            </a:r>
            <a:r>
              <a:rPr kumimoji="0" lang="ru-RU" sz="3200" b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Чтобы найти средний балл выпускного экзамена по математике по всему городу, нужно сложить баллы всех выпускников и поделить на общее количество выпускников.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Общее количество выпускников  равно</a:t>
            </a:r>
          </a:p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60+70+30+50+70=280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2.    Если умножить количество учеников в школе на средний балл по школе , то получиться сумма баллов в этой школе, а если сложить все такие произведения , то сумма  всех баллов по городу  равна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60   60+70   54+30</a:t>
            </a:r>
            <a:r>
              <a:rPr kumimoji="0" lang="ru-RU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68+50   72+70   54=3600+3780+2040+3600+3780=</a:t>
            </a:r>
          </a:p>
          <a:p>
            <a:pPr marL="514350" lvl="0" indent="-514350">
              <a:spcBef>
                <a:spcPct val="20000"/>
              </a:spcBef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= 16800</a:t>
            </a:r>
          </a:p>
          <a:p>
            <a:pPr marL="514350" lvl="0" indent="-514350">
              <a:spcBef>
                <a:spcPct val="20000"/>
              </a:spcBef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3.    Средний </a:t>
            </a: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балл по городу равен 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16800:280=60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Ответ: 60</a:t>
            </a:r>
            <a:endParaRPr kumimoji="0" lang="ru-RU" sz="3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785786" y="5500702"/>
            <a:ext cx="71438" cy="714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714480" y="5500702"/>
            <a:ext cx="71438" cy="714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2643174" y="5500702"/>
            <a:ext cx="71438" cy="714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3571868" y="5500702"/>
            <a:ext cx="71438" cy="714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4500562" y="5500702"/>
            <a:ext cx="71438" cy="714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5" descr="antn02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15272" y="5770729"/>
            <a:ext cx="1301968" cy="1087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5" descr="antn0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2032" y="3286124"/>
            <a:ext cx="1301968" cy="1087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858280" cy="1582726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№17.2 (2)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 городе пять школ. В таблице приведен средний  балл, полученный выпускниками каждой из этих школ за экзамен по математике. Найдите средний балл выпускного экзамена по математике по всему городу?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000372"/>
            <a:ext cx="9144000" cy="3857628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Чтобы найти средний балл выпускного экзамена по математике по всему городу, нужно сложить баллы всех выпускников и поделить на общее количество выпускников. </a:t>
            </a:r>
          </a:p>
          <a:p>
            <a:pPr marL="514350" indent="-5143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    Общее количество выпускников  равно</a:t>
            </a:r>
          </a:p>
          <a:p>
            <a:pPr marL="514350" indent="-51435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b="1" dirty="0" smtClean="0">
                <a:latin typeface="Times New Roman" pitchFamily="18" charset="0"/>
                <a:cs typeface="Times New Roman" pitchFamily="18" charset="0"/>
              </a:rPr>
              <a:t>30+60+40+60+60=250</a:t>
            </a:r>
          </a:p>
          <a:p>
            <a:pPr marL="514350" indent="-5143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   Если умножить количество учеников в школе на средний балл по школе , то получиться сумма баллов в этой школе, а если сложить все такие произведения , то сумма  всех баллов по городу  равна </a:t>
            </a:r>
          </a:p>
          <a:p>
            <a:pPr marL="514350" lvl="0" indent="-514350">
              <a:buNone/>
              <a:defRPr/>
            </a:pP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30   66+60   55+40   60+60   64+60  58= 1980+3300 +2400+ +3840+3480= =15000 </a:t>
            </a:r>
          </a:p>
          <a:p>
            <a:pPr marL="514350" lvl="0" indent="-514350"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.    Средний балл по городу равен  </a:t>
            </a:r>
            <a:r>
              <a:rPr lang="ru-RU" sz="4500" b="1" dirty="0" smtClean="0">
                <a:latin typeface="Times New Roman" pitchFamily="18" charset="0"/>
                <a:cs typeface="Times New Roman" pitchFamily="18" charset="0"/>
              </a:rPr>
              <a:t>15000:250=60</a:t>
            </a:r>
          </a:p>
          <a:p>
            <a:pPr marL="514350" lvl="0" indent="-514350">
              <a:buNone/>
              <a:defRPr/>
            </a:pP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Ответ: 60  </a:t>
            </a:r>
            <a:endParaRPr lang="ru-RU" sz="51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1571612"/>
            <a:ext cx="8955318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Овал 5"/>
          <p:cNvSpPr/>
          <p:nvPr/>
        </p:nvSpPr>
        <p:spPr>
          <a:xfrm>
            <a:off x="500034" y="5286388"/>
            <a:ext cx="71438" cy="714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1714480" y="5286388"/>
            <a:ext cx="71438" cy="714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2928926" y="5286388"/>
            <a:ext cx="71438" cy="714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4071934" y="5286388"/>
            <a:ext cx="71438" cy="714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5214942" y="5286388"/>
            <a:ext cx="71438" cy="714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472518" cy="1203348"/>
          </a:xfrm>
        </p:spPr>
        <p:txBody>
          <a:bodyPr>
            <a:normAutofit/>
          </a:bodyPr>
          <a:lstStyle/>
          <a:p>
            <a:pPr algn="just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№18.1 (4)  </a:t>
            </a:r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При каких значениях </a:t>
            </a:r>
            <a:r>
              <a:rPr lang="ru-RU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медиана ряда чисел 1, 2, 3, 4, </a:t>
            </a:r>
            <a:r>
              <a:rPr lang="ru-RU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будет равна 3.</a:t>
            </a:r>
            <a:endParaRPr lang="ru-RU" sz="3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000240"/>
            <a:ext cx="5786478" cy="307183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&lt;1, то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1, 2, 3, 4.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Если 1 ≤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&lt; 2, то 1,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2, 3, 4.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Если 2 ≤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&lt; 3, то 1, 2,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3, 4.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Если 3 ≤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&lt;4, то 1, 2, 3,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4.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Если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&gt;4, то 1, 2, 3, 4, х.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1071546"/>
            <a:ext cx="8286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Ранжируем данный ряд чисел  в зависимости от  значений х: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5000636"/>
            <a:ext cx="86439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определению  медианой упорядоченного ряда из  пяти элементов  является третье по счету число. Найдем для каждого из этих пяти рядов медиану</a:t>
            </a: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6643702" y="2000240"/>
            <a:ext cx="1928826" cy="30718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2</a:t>
            </a:r>
          </a:p>
          <a:p>
            <a:pPr marL="342900" lvl="0" indent="-342900">
              <a:spcBef>
                <a:spcPct val="20000"/>
              </a:spcBef>
            </a:pP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2</a:t>
            </a:r>
          </a:p>
          <a:p>
            <a:pPr marL="342900" indent="-342900">
              <a:spcBef>
                <a:spcPct val="20000"/>
              </a:spcBef>
            </a:pP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Х</a:t>
            </a:r>
          </a:p>
          <a:p>
            <a:pPr marL="342900" indent="-342900">
              <a:spcBef>
                <a:spcPct val="20000"/>
              </a:spcBef>
            </a:pP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3</a:t>
            </a:r>
          </a:p>
          <a:p>
            <a:pPr marL="342900" indent="-342900">
              <a:spcBef>
                <a:spcPct val="20000"/>
              </a:spcBef>
            </a:pP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3</a:t>
            </a:r>
          </a:p>
          <a:p>
            <a:pPr marL="342900" lvl="0" indent="-342900">
              <a:spcBef>
                <a:spcPct val="20000"/>
              </a:spcBef>
            </a:pP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4429124" y="3143248"/>
            <a:ext cx="428628" cy="1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10800000" flipV="1">
            <a:off x="4429124" y="3786190"/>
            <a:ext cx="428628" cy="1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0800000" flipV="1">
            <a:off x="4214810" y="4286256"/>
            <a:ext cx="428628" cy="1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10800000" flipV="1">
            <a:off x="3786182" y="4929198"/>
            <a:ext cx="428628" cy="1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10800000" flipV="1">
            <a:off x="3643306" y="2500306"/>
            <a:ext cx="428628" cy="1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357158" y="6215082"/>
            <a:ext cx="60007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Получили, что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3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≥ 3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" name="Правая фигурная скобка 14"/>
          <p:cNvSpPr/>
          <p:nvPr/>
        </p:nvSpPr>
        <p:spPr>
          <a:xfrm>
            <a:off x="8143900" y="3929066"/>
            <a:ext cx="357190" cy="857256"/>
          </a:xfrm>
          <a:prstGeom prst="rightBrace">
            <a:avLst>
              <a:gd name="adj1" fmla="val 8333"/>
              <a:gd name="adj2" fmla="val 50000"/>
            </a:avLst>
          </a:prstGeom>
          <a:noFill/>
          <a:ln w="412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авая фигурная скобка 15"/>
          <p:cNvSpPr/>
          <p:nvPr/>
        </p:nvSpPr>
        <p:spPr>
          <a:xfrm>
            <a:off x="5357818" y="3857628"/>
            <a:ext cx="428628" cy="1071570"/>
          </a:xfrm>
          <a:prstGeom prst="rightBrace">
            <a:avLst/>
          </a:prstGeom>
          <a:noFill/>
          <a:ln w="412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Picture 5" descr="antn0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15272" y="5770729"/>
            <a:ext cx="1301968" cy="1087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500"/>
                            </p:stCondLst>
                            <p:childTnLst>
                              <p:par>
                                <p:cTn id="6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0"/>
                            </p:stCondLst>
                            <p:childTnLst>
                              <p:par>
                                <p:cTn id="7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000"/>
                            </p:stCondLst>
                            <p:childTnLst>
                              <p:par>
                                <p:cTn id="7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500"/>
                            </p:stCondLst>
                            <p:childTnLst>
                              <p:par>
                                <p:cTn id="8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500"/>
                            </p:stCondLst>
                            <p:childTnLst>
                              <p:par>
                                <p:cTn id="8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6000"/>
                            </p:stCondLst>
                            <p:childTnLst>
                              <p:par>
                                <p:cTn id="9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7000"/>
                            </p:stCondLst>
                            <p:childTnLst>
                              <p:par>
                                <p:cTn id="9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6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472518" cy="1203348"/>
          </a:xfrm>
        </p:spPr>
        <p:txBody>
          <a:bodyPr>
            <a:normAutofit/>
          </a:bodyPr>
          <a:lstStyle/>
          <a:p>
            <a:pPr algn="just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№18.2 (4)  </a:t>
            </a:r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При каких значениях </a:t>
            </a:r>
            <a:r>
              <a:rPr lang="ru-RU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медиана ряда чисел 11, 12, 13, 14, </a:t>
            </a:r>
            <a:r>
              <a:rPr lang="ru-RU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будет равна 13.</a:t>
            </a:r>
            <a:endParaRPr lang="ru-RU" sz="3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000240"/>
            <a:ext cx="6572296" cy="307183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&lt;11, то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11, 12, 13, 14.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Если 11 ≤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&lt; 12, то 11,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12, 13, 14.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Если 12 ≤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&lt; 13, то 11, 12,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13, 14.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Если 13 ≤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&lt;14, то 11, 12, 13,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14.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Если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&gt;14, то 11, 12, 13, 14, х.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1071546"/>
            <a:ext cx="8286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Ранжируем данный ряд чисел  в зависимости от  значений х: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5000636"/>
            <a:ext cx="86439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определению  медианой упорядоченного ряда из  пяти элементов  является третье по счету число. Найдем для каждого из этих пяти рядов медиану</a:t>
            </a: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7215174" y="2000240"/>
            <a:ext cx="1928826" cy="30718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12</a:t>
            </a:r>
          </a:p>
          <a:p>
            <a:pPr marL="342900" lvl="0" indent="-342900">
              <a:spcBef>
                <a:spcPct val="20000"/>
              </a:spcBef>
            </a:pP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12</a:t>
            </a:r>
          </a:p>
          <a:p>
            <a:pPr marL="342900" indent="-342900">
              <a:spcBef>
                <a:spcPct val="20000"/>
              </a:spcBef>
            </a:pP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Х</a:t>
            </a:r>
          </a:p>
          <a:p>
            <a:pPr marL="342900" indent="-342900">
              <a:spcBef>
                <a:spcPct val="20000"/>
              </a:spcBef>
            </a:pP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13</a:t>
            </a:r>
          </a:p>
          <a:p>
            <a:pPr marL="342900" indent="-342900">
              <a:spcBef>
                <a:spcPct val="20000"/>
              </a:spcBef>
            </a:pP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13</a:t>
            </a:r>
          </a:p>
          <a:p>
            <a:pPr marL="342900" lvl="0" indent="-342900">
              <a:spcBef>
                <a:spcPct val="20000"/>
              </a:spcBef>
            </a:pP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4857752" y="3143248"/>
            <a:ext cx="428628" cy="1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10800000" flipV="1">
            <a:off x="5000628" y="3786190"/>
            <a:ext cx="428628" cy="1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0800000" flipV="1">
            <a:off x="4857752" y="4286256"/>
            <a:ext cx="428628" cy="1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10800000" flipV="1">
            <a:off x="4286248" y="4929198"/>
            <a:ext cx="428628" cy="1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10800000" flipV="1">
            <a:off x="3929058" y="2500306"/>
            <a:ext cx="428628" cy="1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357158" y="6215082"/>
            <a:ext cx="664373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Получили, что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13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≥ 13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" name="Правая фигурная скобка 14"/>
          <p:cNvSpPr/>
          <p:nvPr/>
        </p:nvSpPr>
        <p:spPr>
          <a:xfrm>
            <a:off x="8715404" y="3857628"/>
            <a:ext cx="285752" cy="1000132"/>
          </a:xfrm>
          <a:prstGeom prst="rightBrace">
            <a:avLst/>
          </a:prstGeom>
          <a:noFill/>
          <a:ln w="412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авая фигурная скобка 15"/>
          <p:cNvSpPr/>
          <p:nvPr/>
        </p:nvSpPr>
        <p:spPr>
          <a:xfrm>
            <a:off x="6643702" y="3714752"/>
            <a:ext cx="214314" cy="1143008"/>
          </a:xfrm>
          <a:prstGeom prst="rightBrace">
            <a:avLst/>
          </a:prstGeom>
          <a:noFill/>
          <a:ln w="412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Picture 5" descr="antn0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15272" y="5770729"/>
            <a:ext cx="1301968" cy="1087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500"/>
                            </p:stCondLst>
                            <p:childTnLst>
                              <p:par>
                                <p:cTn id="6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0"/>
                            </p:stCondLst>
                            <p:childTnLst>
                              <p:par>
                                <p:cTn id="7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000"/>
                            </p:stCondLst>
                            <p:childTnLst>
                              <p:par>
                                <p:cTn id="7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500"/>
                            </p:stCondLst>
                            <p:childTnLst>
                              <p:par>
                                <p:cTn id="8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500"/>
                            </p:stCondLst>
                            <p:childTnLst>
                              <p:par>
                                <p:cTn id="8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6000"/>
                            </p:stCondLst>
                            <p:childTnLst>
                              <p:par>
                                <p:cTn id="9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7000"/>
                            </p:stCondLst>
                            <p:childTnLst>
                              <p:par>
                                <p:cTn id="9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6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animBg="1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№19.1 (4)  </a:t>
            </a:r>
            <a:r>
              <a:rPr lang="ru-RU" sz="3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При каких значениях </a:t>
            </a:r>
            <a:r>
              <a:rPr lang="ru-RU" sz="30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среднее арифметическое  ряда чисел 1,2,3,4,х будет равно  3.</a:t>
            </a:r>
            <a:endParaRPr lang="ru-RU" sz="3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Ряд чисел:  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1, 2, 3, 4,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Среднее арифметическое: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Х  = 3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Запишем среднее арифметическое  заданного ряда: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Х =(1+2+3+4+х):5=(10+х):5=3.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Решим уравнение: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(10+х):5=3,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х=5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Ответ: х=5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500694" y="2143116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000232" y="3643314"/>
            <a:ext cx="42862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5" descr="antn0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43834" y="5500702"/>
            <a:ext cx="1301968" cy="1087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№19.2 (4)  </a:t>
            </a:r>
            <a:r>
              <a:rPr lang="ru-RU" sz="3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При каких значениях </a:t>
            </a:r>
            <a:r>
              <a:rPr lang="ru-RU" sz="30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среднее арифметическое  ряда чисел 11, 12, 13, 14, </a:t>
            </a:r>
            <a:r>
              <a:rPr lang="ru-RU" sz="30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будет равно 1 3.</a:t>
            </a:r>
            <a:endParaRPr lang="ru-RU" sz="3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Ряд чисел:         1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1, 12,  13,  14,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Среднее арифметическое: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Х  = 13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Запишем среднее арифметическое  заданного ряда: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Х =(11+12+13+14+х):5=(50+х):5=13.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Решим уравнение: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(50+х):5=13,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50+х=65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х=15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Ответ: х=15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214942" y="2143116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928794" y="3571876"/>
            <a:ext cx="42862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5" descr="antn0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43834" y="5500702"/>
            <a:ext cx="1301968" cy="1087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285784" y="2000240"/>
            <a:ext cx="9144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800" b="1" dirty="0" smtClean="0">
                <a:solidFill>
                  <a:schemeClr val="hlink"/>
                </a:solidFill>
                <a:latin typeface="Comic Sans MS" pitchFamily="66" charset="0"/>
              </a:rPr>
              <a:t>Желаем </a:t>
            </a:r>
          </a:p>
          <a:p>
            <a:pPr algn="ctr"/>
            <a:r>
              <a:rPr lang="ru-RU" sz="8800" b="1" dirty="0" smtClean="0">
                <a:solidFill>
                  <a:schemeClr val="hlink"/>
                </a:solidFill>
                <a:latin typeface="Comic Sans MS" pitchFamily="66" charset="0"/>
              </a:rPr>
              <a:t>  успехов на экзамене!</a:t>
            </a:r>
            <a:endParaRPr lang="ru-RU" sz="8800" b="1" dirty="0">
              <a:latin typeface="Comic Sans MS" pitchFamily="66" charset="0"/>
            </a:endParaRPr>
          </a:p>
        </p:txBody>
      </p:sp>
      <p:pic>
        <p:nvPicPr>
          <p:cNvPr id="3" name="Picture 4" descr="профессор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500042"/>
            <a:ext cx="1428760" cy="1771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lvl="0" indent="45085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Обучающая: </a:t>
            </a:r>
            <a:endParaRPr lang="en-US" b="1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45085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повторить из</a:t>
            </a: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курса 7 класса основные характеристики описательной</a:t>
            </a: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статистики (среднее арифметическое, медиана, мода, размах числового ряда); </a:t>
            </a:r>
            <a:endParaRPr lang="en-US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45085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показать прикладной характер математики к изучению окружающего мира.</a:t>
            </a:r>
            <a:endParaRPr lang="ru-RU" sz="1600" dirty="0" smtClean="0">
              <a:latin typeface="Arial" pitchFamily="34" charset="0"/>
            </a:endParaRPr>
          </a:p>
          <a:p>
            <a:pPr marL="0" lvl="0" indent="45085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Развивающая:</a:t>
            </a:r>
            <a:r>
              <a:rPr lang="ru-RU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стимулировать познавательный интерес и развивать мыслительные способности, интерес к познанию.</a:t>
            </a:r>
            <a:endParaRPr lang="ru-RU" sz="1600" dirty="0" smtClean="0">
              <a:latin typeface="Arial" pitchFamily="34" charset="0"/>
            </a:endParaRPr>
          </a:p>
          <a:p>
            <a:pPr marL="0" lvl="0" indent="45085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Воспитательная:</a:t>
            </a:r>
            <a:r>
              <a:rPr lang="ru-RU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воспитывать умение работать самостоятельно, коллективизм, трудолюбие и внимание к другим, умение воспринимать и анализировать информацию.</a:t>
            </a:r>
            <a:endParaRPr lang="ru-RU" sz="4000" dirty="0" smtClean="0">
              <a:latin typeface="Arial" pitchFamily="34" charset="0"/>
            </a:endParaRPr>
          </a:p>
          <a:p>
            <a:endParaRPr lang="ru-RU" dirty="0"/>
          </a:p>
        </p:txBody>
      </p:sp>
      <p:pic>
        <p:nvPicPr>
          <p:cNvPr id="5" name="Picture 4" descr="профессор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2844" y="0"/>
            <a:ext cx="11525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Результаты обучения: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1"/>
            <a:ext cx="8229600" cy="364333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знать характеристики числового ряда;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вычислять моду, медиану, среднее арифметическое, размах числового ряда;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уметь использовать характеристики для описания числовых рядов.</a:t>
            </a:r>
          </a:p>
          <a:p>
            <a:endParaRPr lang="ru-RU" dirty="0"/>
          </a:p>
        </p:txBody>
      </p:sp>
      <p:pic>
        <p:nvPicPr>
          <p:cNvPr id="4" name="Picture 4" descr="профессор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2400" y="152400"/>
            <a:ext cx="11525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профессор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2844" y="214290"/>
            <a:ext cx="11525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1000100" y="571480"/>
            <a:ext cx="764386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«Статистика знает все… Известно, сколько какой пищи съедает в год средний гражданин республики... Известно, сколько в стране охотников, балерин, станков, велосипедов, памятников, маяков и швейных машинок... Как много жизни, полной пыла, страстей и мысли, глядит на нас со статистических таблиц</a:t>
            </a:r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!..»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утверждали Ильф и Петров в своем знаменитом</a:t>
            </a: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романе «Двенадцать стульев».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Статистика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(от лат.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status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 состояние) —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наука,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изучающая, обрабатывающая и анализирующая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количественные данные о самых разнообразных массовых явлениях в жизни. Статистика позволяет описывать мир, окружающий нас, и явления повседневной жизни.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 descr="05_1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818730">
            <a:off x="-185437" y="4375416"/>
            <a:ext cx="2905684" cy="1856478"/>
          </a:xfrm>
          <a:prstGeom prst="rect">
            <a:avLst/>
          </a:prstGeom>
          <a:noFill/>
        </p:spPr>
      </p:pic>
      <p:graphicFrame>
        <p:nvGraphicFramePr>
          <p:cNvPr id="6" name="Схема 5"/>
          <p:cNvGraphicFramePr/>
          <p:nvPr/>
        </p:nvGraphicFramePr>
        <p:xfrm>
          <a:off x="1357290" y="1785926"/>
          <a:ext cx="7572428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285720" y="357166"/>
            <a:ext cx="88582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Comic Sans MS" pitchFamily="66" charset="0"/>
              </a:rPr>
              <a:t>Вспомните, как называют  </a:t>
            </a:r>
            <a:br>
              <a:rPr lang="ru-RU" sz="40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ru-RU" sz="4000" b="1" dirty="0" smtClean="0">
                <a:solidFill>
                  <a:srgbClr val="FF0000"/>
                </a:solidFill>
                <a:latin typeface="Comic Sans MS" pitchFamily="66" charset="0"/>
              </a:rPr>
              <a:t>все эти термины?</a:t>
            </a:r>
            <a:endParaRPr lang="ru-RU" sz="4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14612" y="3286124"/>
            <a:ext cx="5000660" cy="157163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4400" b="1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Статистические характеристики</a:t>
            </a:r>
            <a:endParaRPr lang="ru-RU" sz="4400" b="1" dirty="0">
              <a:solidFill>
                <a:srgbClr val="FF000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9" grpId="0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профессор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11525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3733800" y="0"/>
            <a:ext cx="5715000" cy="1143000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ru-RU" dirty="0" smtClean="0">
                <a:solidFill>
                  <a:schemeClr val="accent2"/>
                </a:solidFill>
                <a:latin typeface="Comic Sans MS" pitchFamily="66" charset="0"/>
              </a:rPr>
              <a:t> Вспомним</a:t>
            </a:r>
            <a:r>
              <a:rPr lang="ru-RU" sz="2800" dirty="0" smtClean="0">
                <a:solidFill>
                  <a:schemeClr val="accent2"/>
                </a:solidFill>
                <a:latin typeface="Comic Sans MS" pitchFamily="66" charset="0"/>
              </a:rPr>
              <a:t>:</a:t>
            </a:r>
            <a:r>
              <a:rPr lang="ru-RU" sz="4000" dirty="0" smtClean="0"/>
              <a:t> 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372600" cy="4525963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endParaRPr lang="ru-RU" dirty="0" smtClean="0">
              <a:solidFill>
                <a:schemeClr val="accent2"/>
              </a:solidFill>
              <a:latin typeface="Times New Roman" pitchFamily="18" charset="0"/>
            </a:endParaRPr>
          </a:p>
          <a:p>
            <a:pPr eaLnBrk="1" hangingPunct="1">
              <a:lnSpc>
                <a:spcPct val="70000"/>
              </a:lnSpc>
            </a:pPr>
            <a:r>
              <a:rPr lang="ru-RU" b="1" dirty="0" smtClean="0">
                <a:latin typeface="Comic Sans MS" pitchFamily="66" charset="0"/>
              </a:rPr>
              <a:t>Что такое размах числового ряда </a:t>
            </a:r>
            <a:r>
              <a:rPr lang="ru-RU" b="1" dirty="0" err="1" smtClean="0">
                <a:latin typeface="Comic Sans MS" pitchFamily="66" charset="0"/>
              </a:rPr>
              <a:t>ряда</a:t>
            </a:r>
            <a:r>
              <a:rPr lang="ru-RU" b="1" dirty="0" smtClean="0">
                <a:latin typeface="Comic Sans MS" pitchFamily="66" charset="0"/>
              </a:rPr>
              <a:t>?</a:t>
            </a:r>
            <a:endParaRPr lang="en-US" b="1" dirty="0" smtClean="0">
              <a:latin typeface="Comic Sans MS" pitchFamily="66" charset="0"/>
            </a:endParaRPr>
          </a:p>
          <a:p>
            <a:pPr eaLnBrk="1" hangingPunct="1">
              <a:lnSpc>
                <a:spcPct val="70000"/>
              </a:lnSpc>
            </a:pPr>
            <a:r>
              <a:rPr lang="ru-RU" b="1" dirty="0" smtClean="0">
                <a:latin typeface="Comic Sans MS" pitchFamily="66" charset="0"/>
              </a:rPr>
              <a:t>Что такое среднее(</a:t>
            </a:r>
            <a:r>
              <a:rPr lang="ru-RU" b="1" dirty="0" err="1" smtClean="0">
                <a:latin typeface="Comic Sans MS" pitchFamily="66" charset="0"/>
              </a:rPr>
              <a:t>среднее</a:t>
            </a:r>
            <a:r>
              <a:rPr lang="ru-RU" b="1" dirty="0" smtClean="0">
                <a:latin typeface="Comic Sans MS" pitchFamily="66" charset="0"/>
              </a:rPr>
              <a:t> арифметическое) значение набора?</a:t>
            </a:r>
          </a:p>
          <a:p>
            <a:pPr eaLnBrk="1" hangingPunct="1">
              <a:lnSpc>
                <a:spcPct val="70000"/>
              </a:lnSpc>
            </a:pPr>
            <a:r>
              <a:rPr lang="ru-RU" b="1" dirty="0" smtClean="0">
                <a:latin typeface="Comic Sans MS" pitchFamily="66" charset="0"/>
              </a:rPr>
              <a:t>Что такое медиана числового набора?</a:t>
            </a:r>
          </a:p>
          <a:p>
            <a:pPr eaLnBrk="1" hangingPunct="1">
              <a:lnSpc>
                <a:spcPct val="70000"/>
              </a:lnSpc>
            </a:pPr>
            <a:r>
              <a:rPr lang="ru-RU" b="1" dirty="0" smtClean="0">
                <a:latin typeface="Comic Sans MS" pitchFamily="66" charset="0"/>
              </a:rPr>
              <a:t>Мода числового набора?</a:t>
            </a:r>
          </a:p>
        </p:txBody>
      </p:sp>
      <p:pic>
        <p:nvPicPr>
          <p:cNvPr id="12293" name="Picture 5" descr="antn02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30" y="5354638"/>
            <a:ext cx="1800225" cy="1503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40" name="Picture 8" descr="сканирование0002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BFBFD"/>
              </a:clrFrom>
              <a:clrTo>
                <a:srgbClr val="FBFBFD">
                  <a:alpha val="0"/>
                </a:srgbClr>
              </a:clrTo>
            </a:clrChange>
            <a:lum bright="-30000"/>
          </a:blip>
          <a:srcRect/>
          <a:stretch>
            <a:fillRect/>
          </a:stretch>
        </p:blipFill>
        <p:spPr bwMode="auto">
          <a:xfrm>
            <a:off x="914400" y="174625"/>
            <a:ext cx="3733800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5" name="AutoShape 9"/>
          <p:cNvSpPr>
            <a:spLocks noChangeArrowheads="1"/>
          </p:cNvSpPr>
          <p:nvPr/>
        </p:nvSpPr>
        <p:spPr bwMode="auto">
          <a:xfrm>
            <a:off x="1214414" y="4286256"/>
            <a:ext cx="5867400" cy="13716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1428728" y="4572008"/>
            <a:ext cx="5562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 dirty="0" smtClean="0"/>
              <a:t>6, 17, </a:t>
            </a:r>
            <a:r>
              <a:rPr lang="ru-RU" sz="4800" b="1" dirty="0"/>
              <a:t>4, 5, 6, </a:t>
            </a:r>
            <a:r>
              <a:rPr lang="ru-RU" sz="4800" b="1" dirty="0" smtClean="0"/>
              <a:t>1, 4, 8</a:t>
            </a:r>
            <a:endParaRPr lang="ru-RU" sz="48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профессор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11525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3786182" y="-142900"/>
            <a:ext cx="5715000" cy="1143000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ru-RU" dirty="0" smtClean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ru-RU" b="1" dirty="0" smtClean="0">
                <a:solidFill>
                  <a:schemeClr val="accent2"/>
                </a:solidFill>
                <a:latin typeface="Comic Sans MS" pitchFamily="66" charset="0"/>
              </a:rPr>
              <a:t>Вспомним</a:t>
            </a:r>
            <a:r>
              <a:rPr lang="ru-RU" sz="2800" b="1" dirty="0" smtClean="0">
                <a:solidFill>
                  <a:schemeClr val="accent2"/>
                </a:solidFill>
                <a:latin typeface="Comic Sans MS" pitchFamily="66" charset="0"/>
              </a:rPr>
              <a:t>:</a:t>
            </a:r>
            <a:r>
              <a:rPr lang="ru-RU" sz="4000" b="1" dirty="0" smtClean="0"/>
              <a:t> 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43050"/>
            <a:ext cx="9144000" cy="5072098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endParaRPr lang="ru-RU" dirty="0" smtClean="0">
              <a:solidFill>
                <a:schemeClr val="accent2"/>
              </a:solidFill>
              <a:latin typeface="Times New Roman" pitchFamily="18" charset="0"/>
            </a:endParaRPr>
          </a:p>
          <a:p>
            <a:pPr>
              <a:lnSpc>
                <a:spcPct val="70000"/>
              </a:lnSpc>
              <a:buNone/>
            </a:pPr>
            <a:r>
              <a:rPr lang="ru-RU" sz="4300" b="1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Как упорядочить ряд чисел? </a:t>
            </a:r>
          </a:p>
          <a:p>
            <a:pPr>
              <a:lnSpc>
                <a:spcPct val="70000"/>
              </a:lnSpc>
              <a:buNone/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lang="ru-RU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Записать числа так, чтобы каждое последующее число было не меньше (не больше) предыдущего</a:t>
            </a:r>
            <a:endParaRPr lang="ru-RU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70000"/>
              </a:lnSpc>
            </a:pPr>
            <a:endParaRPr lang="ru-RU" dirty="0" smtClean="0"/>
          </a:p>
          <a:p>
            <a:pPr eaLnBrk="1" hangingPunct="1">
              <a:lnSpc>
                <a:spcPct val="70000"/>
              </a:lnSpc>
            </a:pPr>
            <a:endParaRPr lang="ru-RU" dirty="0" smtClean="0"/>
          </a:p>
          <a:p>
            <a:pPr eaLnBrk="1" hangingPunct="1">
              <a:lnSpc>
                <a:spcPct val="70000"/>
              </a:lnSpc>
            </a:pPr>
            <a:endParaRPr lang="ru-RU" dirty="0" smtClean="0"/>
          </a:p>
          <a:p>
            <a:pPr eaLnBrk="1" hangingPunct="1">
              <a:lnSpc>
                <a:spcPct val="70000"/>
              </a:lnSpc>
              <a:buNone/>
            </a:pPr>
            <a:r>
              <a:rPr lang="ru-RU" sz="3900" b="1" dirty="0" smtClean="0">
                <a:latin typeface="Comic Sans MS" pitchFamily="66" charset="0"/>
              </a:rPr>
              <a:t>Что такое размах числового ряда ?</a:t>
            </a:r>
          </a:p>
          <a:p>
            <a:pPr lvl="0">
              <a:lnSpc>
                <a:spcPct val="70000"/>
              </a:lnSpc>
              <a:buNone/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lang="ru-RU" u="sng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Размахом</a:t>
            </a:r>
            <a:r>
              <a:rPr lang="ru-RU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ряда чисел называется разность между наибольшим и наименьшим из этих чисел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lvl="0">
              <a:lnSpc>
                <a:spcPct val="70000"/>
              </a:lnSpc>
              <a:buNone/>
            </a:pPr>
            <a:r>
              <a:rPr lang="ru-RU" sz="4000" b="1" dirty="0" smtClean="0">
                <a:latin typeface="Comic Sans MS" pitchFamily="66" charset="0"/>
                <a:cs typeface="Times New Roman" pitchFamily="18" charset="0"/>
              </a:rPr>
              <a:t>Что характеризует размах?</a:t>
            </a:r>
          </a:p>
          <a:p>
            <a:pPr lvl="0">
              <a:lnSpc>
                <a:spcPct val="70000"/>
              </a:lnSpc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еличину разброса наблюдаемых значений</a:t>
            </a:r>
          </a:p>
          <a:p>
            <a:pPr lvl="0">
              <a:lnSpc>
                <a:spcPct val="70000"/>
              </a:lnSpc>
              <a:buNone/>
            </a:pPr>
            <a:r>
              <a:rPr lang="ru-RU" sz="3800" b="1" dirty="0" smtClean="0">
                <a:latin typeface="Comic Sans MS" pitchFamily="66" charset="0"/>
                <a:cs typeface="Times New Roman" pitchFamily="18" charset="0"/>
              </a:rPr>
              <a:t>Может ли размах ряда равняться нулю?</a:t>
            </a:r>
            <a:endParaRPr lang="ru-RU" sz="3800" b="1" dirty="0" smtClean="0">
              <a:latin typeface="Comic Sans MS" pitchFamily="66" charset="0"/>
            </a:endParaRPr>
          </a:p>
          <a:p>
            <a:pPr eaLnBrk="1" hangingPunct="1">
              <a:lnSpc>
                <a:spcPct val="70000"/>
              </a:lnSpc>
            </a:pPr>
            <a:endParaRPr lang="en-US" dirty="0" smtClean="0"/>
          </a:p>
        </p:txBody>
      </p:sp>
      <p:pic>
        <p:nvPicPr>
          <p:cNvPr id="12293" name="Picture 5" descr="antn02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1142984"/>
            <a:ext cx="1368713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5" name="AutoShape 9"/>
          <p:cNvSpPr>
            <a:spLocks noChangeArrowheads="1"/>
          </p:cNvSpPr>
          <p:nvPr/>
        </p:nvSpPr>
        <p:spPr bwMode="auto">
          <a:xfrm>
            <a:off x="1428728" y="500042"/>
            <a:ext cx="5867400" cy="13716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6" name="Text Box 10"/>
          <p:cNvSpPr txBox="1">
            <a:spLocks noChangeArrowheads="1"/>
          </p:cNvSpPr>
          <p:nvPr/>
        </p:nvSpPr>
        <p:spPr bwMode="auto">
          <a:xfrm>
            <a:off x="1714480" y="785794"/>
            <a:ext cx="5562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 dirty="0" smtClean="0"/>
              <a:t>6, 17, </a:t>
            </a:r>
            <a:r>
              <a:rPr lang="ru-RU" sz="4800" b="1" dirty="0"/>
              <a:t>4, 5, 6, </a:t>
            </a:r>
            <a:r>
              <a:rPr lang="ru-RU" sz="4800" b="1" dirty="0" smtClean="0"/>
              <a:t>1, 4, 8</a:t>
            </a:r>
            <a:endParaRPr lang="ru-RU" sz="4800" b="1" dirty="0"/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2143108" y="2857496"/>
            <a:ext cx="5867400" cy="13716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428860" y="3143248"/>
            <a:ext cx="5491162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 dirty="0"/>
              <a:t>1, 2, 4, 5, 6, 6, 8,17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22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22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22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22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229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10" grpId="0" animBg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3" name="Picture 5" descr="antn0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43775" y="714356"/>
            <a:ext cx="1800225" cy="1503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0" name="Picture 4" descr="профессор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11525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3643306" y="0"/>
            <a:ext cx="5715000" cy="1143000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ru-RU" dirty="0" smtClean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ru-RU" b="1" dirty="0" smtClean="0">
                <a:solidFill>
                  <a:schemeClr val="accent2"/>
                </a:solidFill>
                <a:latin typeface="Comic Sans MS" pitchFamily="66" charset="0"/>
              </a:rPr>
              <a:t>Вспомним</a:t>
            </a:r>
            <a:r>
              <a:rPr lang="ru-RU" sz="2800" dirty="0" smtClean="0">
                <a:solidFill>
                  <a:schemeClr val="accent2"/>
                </a:solidFill>
                <a:latin typeface="Comic Sans MS" pitchFamily="66" charset="0"/>
              </a:rPr>
              <a:t>:</a:t>
            </a:r>
            <a:r>
              <a:rPr lang="ru-RU" sz="4000" dirty="0" smtClean="0"/>
              <a:t> 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71546"/>
            <a:ext cx="9144000" cy="4525963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endParaRPr lang="ru-RU" dirty="0" smtClean="0">
              <a:solidFill>
                <a:schemeClr val="accent2"/>
              </a:solidFill>
              <a:latin typeface="Times New Roman" pitchFamily="18" charset="0"/>
            </a:endParaRPr>
          </a:p>
          <a:p>
            <a:pPr eaLnBrk="1" hangingPunct="1">
              <a:lnSpc>
                <a:spcPct val="70000"/>
              </a:lnSpc>
            </a:pPr>
            <a:r>
              <a:rPr lang="ru-RU" b="1" dirty="0" smtClean="0">
                <a:latin typeface="Comic Sans MS" pitchFamily="66" charset="0"/>
              </a:rPr>
              <a:t>Что  такое   среднее  (</a:t>
            </a:r>
            <a:r>
              <a:rPr lang="ru-RU" b="1" dirty="0" err="1" smtClean="0">
                <a:latin typeface="Comic Sans MS" pitchFamily="66" charset="0"/>
              </a:rPr>
              <a:t>среднее</a:t>
            </a:r>
            <a:r>
              <a:rPr lang="ru-RU" b="1" dirty="0" smtClean="0">
                <a:latin typeface="Comic Sans MS" pitchFamily="66" charset="0"/>
              </a:rPr>
              <a:t> арифметическое) значение набора?</a:t>
            </a:r>
          </a:p>
          <a:p>
            <a:pPr>
              <a:lnSpc>
                <a:spcPct val="70000"/>
              </a:lnSpc>
              <a:buNone/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lang="ru-RU" sz="3000" u="sng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Средним арифметическим</a:t>
            </a:r>
            <a:r>
              <a:rPr lang="ru-RU" sz="3000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называется частное от деления суммы этих чисел на число слагаемых.</a:t>
            </a:r>
            <a:endParaRPr lang="ru-RU" sz="3000" b="1" dirty="0" smtClean="0">
              <a:solidFill>
                <a:srgbClr val="000099"/>
              </a:solidFill>
              <a:latin typeface="Comic Sans MS" pitchFamily="66" charset="0"/>
            </a:endParaRPr>
          </a:p>
        </p:txBody>
      </p:sp>
      <p:pic>
        <p:nvPicPr>
          <p:cNvPr id="44040" name="Picture 8" descr="сканирование0002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BFBFD"/>
              </a:clrFrom>
              <a:clrTo>
                <a:srgbClr val="FBFBFD">
                  <a:alpha val="0"/>
                </a:srgbClr>
              </a:clrTo>
            </a:clrChange>
            <a:lum bright="-30000"/>
          </a:blip>
          <a:srcRect/>
          <a:stretch>
            <a:fillRect/>
          </a:stretch>
        </p:blipFill>
        <p:spPr bwMode="auto">
          <a:xfrm>
            <a:off x="914400" y="174625"/>
            <a:ext cx="3733800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5" name="AutoShape 9"/>
          <p:cNvSpPr>
            <a:spLocks noChangeArrowheads="1"/>
          </p:cNvSpPr>
          <p:nvPr/>
        </p:nvSpPr>
        <p:spPr bwMode="auto">
          <a:xfrm>
            <a:off x="1214414" y="4643446"/>
            <a:ext cx="5867400" cy="13716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6" name="Text Box 10"/>
          <p:cNvSpPr txBox="1">
            <a:spLocks noChangeArrowheads="1"/>
          </p:cNvSpPr>
          <p:nvPr/>
        </p:nvSpPr>
        <p:spPr bwMode="auto">
          <a:xfrm>
            <a:off x="1500166" y="4929198"/>
            <a:ext cx="5562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 dirty="0"/>
              <a:t>1, 2, 4, 5, 6, 6, 8,17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0" y="2928934"/>
            <a:ext cx="885828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Среднее арифметическое — это 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условная величина; </a:t>
            </a:r>
            <a:r>
              <a:rPr lang="ru-RU" sz="22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она 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показывает центр рассеивания </a:t>
            </a:r>
            <a:r>
              <a:rPr lang="ru-RU" sz="22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наблюдаемых величин (сумма отклонений от нее равна нулю), 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характеризует уровень наблюдаемых значений </a:t>
            </a:r>
            <a:r>
              <a:rPr lang="ru-RU" sz="22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(это «среднее слагаемое») и 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общее количество всех наблюдаемых значений </a:t>
            </a:r>
            <a:r>
              <a:rPr lang="ru-RU" sz="22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(температур, скоростей, высоты границы облаков).</a:t>
            </a:r>
            <a:endParaRPr lang="ru-RU" sz="2200" dirty="0" smtClean="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5857892"/>
            <a:ext cx="85725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Х =</a:t>
            </a:r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(1+2+4+5+6+6+8+17):8=49:8=6,125</a:t>
            </a:r>
            <a:endParaRPr lang="ru-RU" sz="3600" b="1" dirty="0" smtClean="0">
              <a:latin typeface="Arial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500034" y="5929330"/>
            <a:ext cx="42862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12295" grpId="0" animBg="1"/>
      <p:bldP spid="1229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профессор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11525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1357290" y="0"/>
            <a:ext cx="5715000" cy="1143000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ru-RU" dirty="0" smtClean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ru-RU" b="1" dirty="0" smtClean="0">
                <a:solidFill>
                  <a:schemeClr val="accent2"/>
                </a:solidFill>
                <a:latin typeface="Comic Sans MS" pitchFamily="66" charset="0"/>
              </a:rPr>
              <a:t>Вспомним</a:t>
            </a:r>
            <a:r>
              <a:rPr lang="ru-RU" sz="2800" b="1" dirty="0" smtClean="0">
                <a:solidFill>
                  <a:schemeClr val="accent2"/>
                </a:solidFill>
                <a:latin typeface="Comic Sans MS" pitchFamily="66" charset="0"/>
              </a:rPr>
              <a:t>:</a:t>
            </a:r>
            <a:r>
              <a:rPr lang="ru-RU" sz="4000" b="1" dirty="0" smtClean="0"/>
              <a:t> 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57232"/>
            <a:ext cx="9372600" cy="3214711"/>
          </a:xfrm>
        </p:spPr>
        <p:txBody>
          <a:bodyPr>
            <a:normAutofit/>
          </a:bodyPr>
          <a:lstStyle/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endParaRPr lang="ru-RU" dirty="0" smtClean="0">
              <a:solidFill>
                <a:schemeClr val="accent2"/>
              </a:solidFill>
              <a:latin typeface="Times New Roman" pitchFamily="18" charset="0"/>
            </a:endParaRPr>
          </a:p>
          <a:p>
            <a:pPr eaLnBrk="1" hangingPunct="1">
              <a:lnSpc>
                <a:spcPct val="70000"/>
              </a:lnSpc>
            </a:pPr>
            <a:r>
              <a:rPr lang="ru-RU" b="1" dirty="0" smtClean="0">
                <a:latin typeface="Comic Sans MS" pitchFamily="66" charset="0"/>
              </a:rPr>
              <a:t>Что такое медиана числового набора?</a:t>
            </a:r>
          </a:p>
          <a:p>
            <a:pPr>
              <a:lnSpc>
                <a:spcPct val="70000"/>
              </a:lnSpc>
              <a:buNone/>
            </a:pPr>
            <a:r>
              <a:rPr lang="ru-RU" sz="3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Медианой набора чисел  (</a:t>
            </a:r>
            <a:r>
              <a:rPr lang="ru-RU" sz="28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sz="3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) называется :</a:t>
            </a:r>
            <a:br>
              <a:rPr lang="ru-RU" sz="3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- число, стоящее посередине  в упорядоченном по возрастанию ряду этих чисел, если их количество нечетно.</a:t>
            </a:r>
            <a:br>
              <a:rPr lang="ru-RU" sz="3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0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полусумма</a:t>
            </a:r>
            <a:r>
              <a:rPr lang="ru-RU" sz="3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чисел, стоящих на средних местах (с номерами и ) в упорядоченном наборе этих чисел, если их количество четно. </a:t>
            </a:r>
          </a:p>
          <a:p>
            <a:pPr eaLnBrk="1" hangingPunct="1">
              <a:lnSpc>
                <a:spcPct val="70000"/>
              </a:lnSpc>
            </a:pPr>
            <a:endParaRPr lang="ru-RU" dirty="0" smtClean="0"/>
          </a:p>
        </p:txBody>
      </p:sp>
      <p:pic>
        <p:nvPicPr>
          <p:cNvPr id="12293" name="Picture 5" descr="antn02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30" y="5354638"/>
            <a:ext cx="1800225" cy="1503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5" name="AutoShape 9"/>
          <p:cNvSpPr>
            <a:spLocks noChangeArrowheads="1"/>
          </p:cNvSpPr>
          <p:nvPr/>
        </p:nvSpPr>
        <p:spPr bwMode="auto">
          <a:xfrm>
            <a:off x="857224" y="4286256"/>
            <a:ext cx="5867400" cy="13716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6" name="Text Box 10"/>
          <p:cNvSpPr txBox="1">
            <a:spLocks noChangeArrowheads="1"/>
          </p:cNvSpPr>
          <p:nvPr/>
        </p:nvSpPr>
        <p:spPr bwMode="auto">
          <a:xfrm>
            <a:off x="1214414" y="4643446"/>
            <a:ext cx="5562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lang="ru-RU" sz="4800" b="1" dirty="0" smtClean="0"/>
              <a:t>1, 2, 4, 5, 6, 6, 8,17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rot="5400000">
            <a:off x="1250133" y="4893479"/>
            <a:ext cx="500066" cy="42862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1750199" y="4893479"/>
            <a:ext cx="500066" cy="42862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4893471" y="4822041"/>
            <a:ext cx="500066" cy="42862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5607851" y="4822041"/>
            <a:ext cx="500066" cy="42862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>
            <a:off x="2536017" y="4822041"/>
            <a:ext cx="500066" cy="42862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4321967" y="4822041"/>
            <a:ext cx="500066" cy="42862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714348" y="5857892"/>
            <a:ext cx="58579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i="1" dirty="0" err="1" smtClean="0">
                <a:latin typeface="Times New Roman" pitchFamily="18" charset="0"/>
                <a:cs typeface="Times New Roman" pitchFamily="18" charset="0"/>
              </a:rPr>
              <a:t>Ме=</a:t>
            </a:r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(5+6):2=5,5</a:t>
            </a:r>
            <a:endParaRPr lang="ru-RU" sz="4800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1142976" y="4000504"/>
            <a:ext cx="51435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 smtClean="0">
                <a:latin typeface="Comic Sans MS" pitchFamily="66" charset="0"/>
              </a:rPr>
              <a:t>1,   2,   3,   4,  5,  6,   7,  8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000"/>
                            </p:stCondLst>
                            <p:childTnLst>
                              <p:par>
                                <p:cTn id="5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000"/>
                            </p:stCondLst>
                            <p:childTnLst>
                              <p:par>
                                <p:cTn id="5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12295" grpId="0" animBg="1"/>
      <p:bldP spid="12296" grpId="0"/>
      <p:bldP spid="1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1352</Words>
  <PresentationFormat>Экран (4:3)</PresentationFormat>
  <Paragraphs>137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Теория вероятностей и статистика</vt:lpstr>
      <vt:lpstr>Цели:</vt:lpstr>
      <vt:lpstr>Результаты обучения: </vt:lpstr>
      <vt:lpstr>Слайд 4</vt:lpstr>
      <vt:lpstr>Слайд 5</vt:lpstr>
      <vt:lpstr> Вспомним: </vt:lpstr>
      <vt:lpstr> Вспомним: </vt:lpstr>
      <vt:lpstr> Вспомним: </vt:lpstr>
      <vt:lpstr> Вспомним: </vt:lpstr>
      <vt:lpstr> Вспомним: </vt:lpstr>
      <vt:lpstr> №17.1 (1)  В городе пять школ. В таблице приведен средний  балл, полученный выпускниками каждой из этих школ за экзамен по математике. Найдите средний балл выпускного экзамена по математике по всему городу?</vt:lpstr>
      <vt:lpstr>№17.2 (2)  В городе пять школ. В таблице приведен средний  балл, полученный выпускниками каждой из этих школ за экзамен по математике. Найдите средний балл выпускного экзамена по математике по всему городу?</vt:lpstr>
      <vt:lpstr>№18.1 (4)  При каких значениях х  медиана ряда чисел 1, 2, 3, 4, х будет равна 3.</vt:lpstr>
      <vt:lpstr>№18.2 (4)  При каких значениях х  медиана ряда чисел 11, 12, 13, 14, х будет равна 13.</vt:lpstr>
      <vt:lpstr>№19.1 (4)  При каких значениях х  среднее арифметическое  ряда чисел 1,2,3,4,х будет равно  3.</vt:lpstr>
      <vt:lpstr>№19.2 (4)  При каких значениях х  среднее арифметическое  ряда чисел 11, 12, 13, 14, х   будет равно 1 3.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вероятностей и статистика</dc:title>
  <cp:lastModifiedBy>Tata</cp:lastModifiedBy>
  <cp:revision>48</cp:revision>
  <dcterms:modified xsi:type="dcterms:W3CDTF">2011-03-17T17:15:23Z</dcterms:modified>
</cp:coreProperties>
</file>