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2" r:id="rId6"/>
    <p:sldId id="270" r:id="rId7"/>
    <p:sldId id="260" r:id="rId8"/>
    <p:sldId id="261" r:id="rId9"/>
    <p:sldId id="262" r:id="rId10"/>
    <p:sldId id="273" r:id="rId11"/>
    <p:sldId id="263" r:id="rId12"/>
    <p:sldId id="264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B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D633C-3196-4C42-A7A6-1190C83A1657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D9DBA-7A6D-4973-9474-0D1205473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centr.ru/img/new/znaika-tema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hyperlink" Target="http://theveryeminent.narod.ru/" TargetMode="External"/><Relationship Id="rId4" Type="http://schemas.openxmlformats.org/officeDocument/2006/relationships/hyperlink" Target="http://varja.narod.ru/avia1a.g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6.jpeg"/><Relationship Id="rId7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-14310"/>
            <a:ext cx="9163079" cy="687231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480" y="995806"/>
            <a:ext cx="7429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Степени сравнения прилагательных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4437112"/>
            <a:ext cx="695570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Григорян Анна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</a:rPr>
              <a:t>Арзумановна</a:t>
            </a:r>
            <a:endParaRPr lang="ru-RU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учитель английского языка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МОУ СОШ № 4 г Абинска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Краснодарский край 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2010</a:t>
            </a:r>
            <a:endParaRPr lang="ru-RU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1670" y="2428868"/>
            <a:ext cx="6336704" cy="1224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 УМК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М.З., Денисенко О.А., Добрынина Н.В.,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Н.Н   «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»для  4класса общеобразовательных учреждений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2622570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7" descr="286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786058"/>
            <a:ext cx="221456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6" descr="314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3214686"/>
            <a:ext cx="2143126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3" descr="269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7554" y="3214686"/>
            <a:ext cx="1747837" cy="174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 flipH="1">
            <a:off x="2071670" y="714357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Compare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сравни):</a:t>
            </a:r>
            <a:endParaRPr lang="en-US" sz="28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5357827"/>
            <a:ext cx="2285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pig is…..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868" y="5286389"/>
            <a:ext cx="244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tiger is…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57950" y="5643578"/>
            <a:ext cx="2438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bear is…</a:t>
            </a:r>
            <a:endParaRPr lang="ru-RU" sz="2400" b="1" dirty="0"/>
          </a:p>
        </p:txBody>
      </p:sp>
      <p:sp>
        <p:nvSpPr>
          <p:cNvPr id="15" name="Капля 14"/>
          <p:cNvSpPr/>
          <p:nvPr/>
        </p:nvSpPr>
        <p:spPr>
          <a:xfrm>
            <a:off x="5857884" y="500042"/>
            <a:ext cx="3000396" cy="2286016"/>
          </a:xfrm>
          <a:prstGeom prst="teardrop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happy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happ</a:t>
            </a:r>
            <a:r>
              <a:rPr lang="en-US" sz="2800" b="1" dirty="0" smtClean="0">
                <a:solidFill>
                  <a:srgbClr val="230BB5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er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the happ</a:t>
            </a:r>
            <a:r>
              <a:rPr lang="en-US" sz="2800" b="1" dirty="0" smtClean="0">
                <a:solidFill>
                  <a:srgbClr val="230BB5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est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-14310"/>
            <a:ext cx="9163079" cy="6872310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43042" y="538497"/>
            <a:ext cx="7500958" cy="347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К прилагательным, состоящим из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трёх и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более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слогов,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прибавляются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в сравнительной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степени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more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</a:rPr>
              <a:t>и в превосходной степени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the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most</a:t>
            </a:r>
            <a:endParaRPr kumimoji="0" lang="en-US" sz="28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hlink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1600" b="1" dirty="0">
              <a:solidFill>
                <a:schemeClr val="hlink"/>
              </a:solidFill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hlink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1600" b="1" dirty="0">
              <a:solidFill>
                <a:schemeClr val="hlink"/>
              </a:solidFill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hlink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928934"/>
            <a:ext cx="8643966" cy="96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</a:t>
            </a:r>
            <a:r>
              <a:rPr lang="en-US" sz="2400" b="1" dirty="0" smtClean="0">
                <a:latin typeface="Arial" pitchFamily="34" charset="0"/>
              </a:rPr>
              <a:t>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eautiful –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more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beautiful –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the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most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beautiful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       </a:t>
            </a:r>
            <a:endParaRPr kumimoji="0" lang="en-US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4647794"/>
            <a:ext cx="57150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endParaRPr lang="en-US" sz="40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40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768" y="3929066"/>
            <a:ext cx="1357322" cy="187664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50" name="Picture 2" descr="H:\enjoy english.през.2 класс\Копия Scan1000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214414" y="3929066"/>
            <a:ext cx="1645115" cy="18573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6" name="Picture 2" descr="H:\enjoy english.през.2 класс\Копия Scan1000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10800000">
            <a:off x="4214810" y="3929066"/>
            <a:ext cx="1571636" cy="188668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142976" y="5857893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Bess is…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14810" y="5857893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Kate is….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143768" y="5857893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Alice is …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71538" y="549505"/>
            <a:ext cx="7786742" cy="59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Remember! (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запомни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сключения)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648787"/>
            <a:ext cx="814393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good   -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better   -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(the) best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bad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-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worse   -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(the) worst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many/much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more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-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(the) most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little   -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 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less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-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(the) least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far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-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           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farther 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-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  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(the) farthest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5429264"/>
            <a:ext cx="49292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44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142976" y="583773"/>
            <a:ext cx="7429552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Choose the correct words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(выбери правильный вариант слов)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3071811"/>
            <a:ext cx="81439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Lions are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(clever, cleverer, the cleverest)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tigers.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Crocodiles are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(long, longer, the longest)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lizards.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Monkeys are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(funny, funnier, the funniest)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animals in the Zoo.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The goose is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(big, bigger, the biggest)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the duck.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The wolf is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(brave, braver, the bravest)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the hare.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The mouse is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 small, smaller, the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smallest)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the rabbit.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The bear 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 strong, stronger, the strongest)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the wolf.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Malvina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is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(good, better, the best)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than Fox Alice.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pic>
        <p:nvPicPr>
          <p:cNvPr id="6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:\Мои рисунки\0009219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500702"/>
            <a:ext cx="114300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0"/>
            <a:ext cx="9163079" cy="687231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43608" y="5013176"/>
          <a:ext cx="7171731" cy="1080120"/>
        </p:xfrm>
        <a:graphic>
          <a:graphicData uri="http://schemas.openxmlformats.org/drawingml/2006/table">
            <a:tbl>
              <a:tblPr/>
              <a:tblGrid>
                <a:gridCol w="7171731"/>
              </a:tblGrid>
              <a:tr h="108012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3"/>
                        </a:rPr>
                        <a:t>http://www.sdcentr.ru/img/new/znaika-tema.jpg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ru-RU" sz="1800" b="1" dirty="0" smtClean="0"/>
                        <a:t> </a:t>
                      </a:r>
                      <a:endParaRPr lang="en-US" sz="1800" b="1" dirty="0" smtClean="0"/>
                    </a:p>
                    <a:p>
                      <a:r>
                        <a:rPr lang="en-US" sz="1800" b="1" dirty="0" smtClean="0">
                          <a:hlinkClick r:id="rId4"/>
                        </a:rPr>
                        <a:t>http://varja.narod.ru/avia1a.gif</a:t>
                      </a:r>
                      <a:r>
                        <a:rPr lang="ru-RU" sz="1800" b="1" dirty="0" smtClean="0"/>
                        <a:t> </a:t>
                      </a:r>
                      <a:endParaRPr lang="en-US" sz="1600" b="1" dirty="0" smtClean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79712" y="714357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Информационные ресурсы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2071679"/>
            <a:ext cx="76438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М.З., Денисенко О.А., Добрынина Н.В.,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Н.Н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4: Учебник английского языка для начальной школы – Обнинск: Титул, 2010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М.З., Денисенко О.А.,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Н.Н Рабочая тетрадь к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учебнику английского языка для начальной школы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” – 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Обнинск: Титул, 2010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М.З., Денисенко О.А.,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Трубанева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Н.Н Книга для учителя к учебнику  английского языка для начальной школы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” – Обнинск: Титул, 2010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http://theveryeminent.narod.ru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0"/>
            <a:ext cx="9163079" cy="687231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285852" y="261999"/>
            <a:ext cx="7572428" cy="2486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Прилагательные в английском языке не изменяются по числам и падежам, но, как и  в русском языке имеют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положительную, сравнительную и превосходную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степени сравнения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Содержимое 5" descr="дом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786058"/>
            <a:ext cx="1714512" cy="140829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100" name="Picture 11" descr="дом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3500438"/>
            <a:ext cx="2808288" cy="19605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101" name="Picture 22" descr="дом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2643182"/>
            <a:ext cx="1927208" cy="32017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14348" y="4500570"/>
            <a:ext cx="8306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big</a:t>
            </a:r>
            <a:endParaRPr lang="ru-RU" sz="4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71802" y="5643578"/>
            <a:ext cx="29289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bigg</a:t>
            </a:r>
            <a:r>
              <a:rPr lang="en-US" sz="4000" b="1" dirty="0" smtClean="0">
                <a:solidFill>
                  <a:srgbClr val="C00000"/>
                </a:solidFill>
              </a:rPr>
              <a:t>er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72330" y="6072207"/>
            <a:ext cx="18573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bigg</a:t>
            </a:r>
            <a:r>
              <a:rPr lang="en-US" sz="4000" b="1" dirty="0" smtClean="0">
                <a:solidFill>
                  <a:srgbClr val="C00000"/>
                </a:solidFill>
              </a:rPr>
              <a:t>est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12" name="Picture 11" descr="j029323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214346" y="428605"/>
            <a:ext cx="9358346" cy="1926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57400" lvl="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Сравнительная степень односложных и </a:t>
            </a:r>
          </a:p>
          <a:p>
            <a:pPr marL="2057400" lvl="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двусложных прилагательных образуется  </a:t>
            </a:r>
          </a:p>
          <a:p>
            <a:pPr marL="2057400" lvl="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 помощью суффикса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er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превосходная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</a:p>
          <a:p>
            <a:pPr marL="2057400" lvl="0" indent="-2286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928934"/>
            <a:ext cx="8786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9" name="Содержимое 3" descr="77106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2214554"/>
            <a:ext cx="1143008" cy="17145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30" name="Рисунок 4" descr="825027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2357430"/>
            <a:ext cx="2214578" cy="146979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31" name="Содержимое 3" descr="826043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00892" y="2143116"/>
            <a:ext cx="1214446" cy="174246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42910" y="3857628"/>
            <a:ext cx="154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strong</a:t>
            </a:r>
            <a:endParaRPr lang="ru-RU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357554" y="3786191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strong</a:t>
            </a:r>
            <a:r>
              <a:rPr lang="en-US" sz="2400" b="1" i="1" dirty="0" smtClean="0">
                <a:solidFill>
                  <a:srgbClr val="FF0000"/>
                </a:solidFill>
              </a:rPr>
              <a:t>er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58016" y="3857628"/>
            <a:ext cx="2084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strong</a:t>
            </a:r>
            <a:r>
              <a:rPr lang="en-US" sz="2400" b="1" i="1" dirty="0" smtClean="0">
                <a:solidFill>
                  <a:srgbClr val="FF0000"/>
                </a:solidFill>
              </a:rPr>
              <a:t>est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1032" name="Picture 11" descr="j029323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5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72330" y="4357694"/>
            <a:ext cx="1357312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7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4786322"/>
            <a:ext cx="1905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6"/>
          <p:cNvPicPr>
            <a:picLocks noChangeAspect="1" noChangeArrowheads="1" noCrop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571868" y="4786322"/>
            <a:ext cx="12954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785786" y="6072206"/>
            <a:ext cx="1141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smart</a:t>
            </a:r>
            <a:endParaRPr lang="ru-RU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571868" y="6072206"/>
            <a:ext cx="1473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smart</a:t>
            </a:r>
            <a:r>
              <a:rPr lang="en-US" sz="2400" b="1" i="1" dirty="0" smtClean="0">
                <a:solidFill>
                  <a:srgbClr val="FF0000"/>
                </a:solidFill>
              </a:rPr>
              <a:t>er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86578" y="6000769"/>
            <a:ext cx="2357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smart</a:t>
            </a:r>
            <a:r>
              <a:rPr lang="en-US" sz="2400" b="1" i="1" dirty="0" smtClean="0">
                <a:solidFill>
                  <a:srgbClr val="FF0000"/>
                </a:solidFill>
              </a:rPr>
              <a:t>est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-14310"/>
            <a:ext cx="9163079" cy="68723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214346" y="428605"/>
            <a:ext cx="93583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57400" lvl="0" indent="-2286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928935"/>
            <a:ext cx="1428760" cy="25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long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cold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kind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young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short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cold</a:t>
            </a:r>
            <a:endParaRPr lang="ru-RU" sz="2400" b="1" dirty="0" smtClean="0"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                            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214546" y="2857496"/>
            <a:ext cx="6896924" cy="2726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     </a:t>
            </a:r>
            <a:r>
              <a:rPr lang="ru-RU" sz="2400" b="1" dirty="0" smtClean="0">
                <a:latin typeface="Arial" pitchFamily="34" charset="0"/>
              </a:rPr>
              <a:t>   </a:t>
            </a:r>
            <a:r>
              <a:rPr lang="en-US" sz="2400" b="1" dirty="0" smtClean="0">
                <a:latin typeface="Arial" pitchFamily="34" charset="0"/>
              </a:rPr>
              <a:t>long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er  </a:t>
            </a:r>
            <a:r>
              <a:rPr lang="en-US" sz="2400" b="1" dirty="0" smtClean="0">
                <a:solidFill>
                  <a:srgbClr val="6600CC"/>
                </a:solidFill>
                <a:latin typeface="Arial" pitchFamily="34" charset="0"/>
              </a:rPr>
              <a:t>          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</a:rPr>
              <a:t>(the)  </a:t>
            </a:r>
            <a:r>
              <a:rPr lang="en-US" sz="2400" b="1" dirty="0" smtClean="0">
                <a:latin typeface="Arial" pitchFamily="34" charset="0"/>
              </a:rPr>
              <a:t>long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est</a:t>
            </a:r>
            <a:endParaRPr lang="ru-RU" sz="2400" b="1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     </a:t>
            </a:r>
            <a:r>
              <a:rPr lang="ru-RU" sz="2400" b="1" dirty="0" smtClean="0">
                <a:latin typeface="Arial" pitchFamily="34" charset="0"/>
              </a:rPr>
              <a:t>   </a:t>
            </a:r>
            <a:r>
              <a:rPr lang="en-US" sz="2400" b="1" dirty="0" smtClean="0">
                <a:latin typeface="Arial" pitchFamily="34" charset="0"/>
              </a:rPr>
              <a:t>cold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er  </a:t>
            </a:r>
            <a:r>
              <a:rPr lang="en-US" sz="2400" b="1" dirty="0" smtClean="0">
                <a:latin typeface="Arial" pitchFamily="34" charset="0"/>
              </a:rPr>
              <a:t>          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</a:rPr>
              <a:t>(the) </a:t>
            </a:r>
            <a:r>
              <a:rPr lang="en-US" sz="2400" b="1" dirty="0" smtClean="0">
                <a:latin typeface="Arial" pitchFamily="34" charset="0"/>
              </a:rPr>
              <a:t>cold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est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    </a:t>
            </a:r>
            <a:r>
              <a:rPr lang="ru-RU" sz="2400" b="1" dirty="0" smtClean="0">
                <a:latin typeface="Arial" pitchFamily="34" charset="0"/>
              </a:rPr>
              <a:t>    </a:t>
            </a:r>
            <a:r>
              <a:rPr lang="en-US" sz="2400" b="1" dirty="0" smtClean="0">
                <a:latin typeface="Arial" pitchFamily="34" charset="0"/>
              </a:rPr>
              <a:t>kind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er </a:t>
            </a:r>
            <a:r>
              <a:rPr lang="en-US" sz="2400" b="1" dirty="0" smtClean="0">
                <a:solidFill>
                  <a:srgbClr val="6600CC"/>
                </a:solidFill>
                <a:latin typeface="Arial" pitchFamily="34" charset="0"/>
              </a:rPr>
              <a:t>           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</a:rPr>
              <a:t>(the)  </a:t>
            </a:r>
            <a:r>
              <a:rPr lang="en-US" sz="2400" b="1" dirty="0" smtClean="0">
                <a:latin typeface="Arial" pitchFamily="34" charset="0"/>
              </a:rPr>
              <a:t>kind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est</a:t>
            </a:r>
            <a:r>
              <a:rPr lang="en-US" sz="2400" b="1" dirty="0" smtClean="0">
                <a:latin typeface="Arial" pitchFamily="34" charset="0"/>
              </a:rPr>
              <a:t>       </a:t>
            </a:r>
            <a:r>
              <a:rPr lang="ru-RU" sz="2400" b="1" dirty="0" smtClean="0">
                <a:latin typeface="Arial" pitchFamily="34" charset="0"/>
              </a:rPr>
              <a:t>    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</a:rPr>
              <a:t>             young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er  </a:t>
            </a:r>
            <a:r>
              <a:rPr lang="en-US" sz="2400" b="1" dirty="0" smtClean="0">
                <a:latin typeface="Arial" pitchFamily="34" charset="0"/>
              </a:rPr>
              <a:t>       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</a:rPr>
              <a:t>(the) </a:t>
            </a:r>
            <a:r>
              <a:rPr lang="en-US" sz="2400" b="1" dirty="0" smtClean="0">
                <a:latin typeface="Arial" pitchFamily="34" charset="0"/>
              </a:rPr>
              <a:t>young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est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</a:rPr>
              <a:t>         </a:t>
            </a:r>
            <a:r>
              <a:rPr lang="ru-RU" sz="2400" b="1" dirty="0" smtClean="0">
                <a:latin typeface="Arial" pitchFamily="34" charset="0"/>
              </a:rPr>
              <a:t>    </a:t>
            </a:r>
            <a:r>
              <a:rPr lang="en-US" sz="2400" b="1" dirty="0" smtClean="0">
                <a:latin typeface="Arial" pitchFamily="34" charset="0"/>
              </a:rPr>
              <a:t> short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er  </a:t>
            </a:r>
            <a:r>
              <a:rPr lang="en-US" sz="2400" b="1" dirty="0" smtClean="0">
                <a:solidFill>
                  <a:srgbClr val="6600CC"/>
                </a:solidFill>
                <a:latin typeface="Arial" pitchFamily="34" charset="0"/>
              </a:rPr>
              <a:t>         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</a:rPr>
              <a:t>(the)  </a:t>
            </a:r>
            <a:r>
              <a:rPr lang="en-US" sz="2400" b="1" dirty="0" smtClean="0">
                <a:latin typeface="Arial" pitchFamily="34" charset="0"/>
              </a:rPr>
              <a:t>short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</a:rPr>
              <a:t>est</a:t>
            </a:r>
            <a:endParaRPr lang="ru-RU" sz="2400" b="1" dirty="0" smtClean="0">
              <a:solidFill>
                <a:srgbClr val="FF0000"/>
              </a:solidFill>
              <a:latin typeface="Arial" pitchFamily="34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cold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(the)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cold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3042" y="500042"/>
            <a:ext cx="77266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Образуйте степени сравнения </a:t>
            </a:r>
          </a:p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прилагательных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2" name="Picture 6" descr="I:\Мои рисунки\0009219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500702"/>
            <a:ext cx="114300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-14310"/>
            <a:ext cx="9163079" cy="687231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714480" y="346577"/>
            <a:ext cx="7215238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</a:rPr>
              <a:t>При сравнении степени качества одного предмета со степенью качества другого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</a:rPr>
              <a:t>употребляется союз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than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(чем)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143108" y="3676864"/>
            <a:ext cx="6000792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The </a:t>
            </a:r>
            <a:r>
              <a:rPr lang="en-US" sz="2400" b="1" dirty="0" smtClean="0">
                <a:latin typeface="Times New Roman" pitchFamily="18" charset="0"/>
              </a:rPr>
              <a:t>blue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ball is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smaller 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0000F1"/>
                </a:solidFill>
                <a:effectLst/>
                <a:latin typeface="Times New Roman" pitchFamily="18" charset="0"/>
              </a:rPr>
              <a:t>than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Times New Roman" pitchFamily="18" charset="0"/>
              </a:rPr>
              <a:t>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the green ball.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462" name="Рисунок 3" descr="777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36" y="2000240"/>
            <a:ext cx="200026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Рисунок 4" descr="SK2407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10" y="5452203"/>
            <a:ext cx="1357322" cy="140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j029323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79" y="-14310"/>
            <a:ext cx="9163079" cy="687231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14480" y="428604"/>
            <a:ext cx="7072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В превосходной степени перед    прилагательными  употребляется артикль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предлоги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of/in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3076" name="Picture 22" descr="весн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786" y="4357694"/>
            <a:ext cx="2428892" cy="18213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077" name="Picture 10" descr="зим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43306" y="3929066"/>
            <a:ext cx="2357454" cy="176809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078" name="Picture 8" descr="осень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00826" y="3500438"/>
            <a:ext cx="2357644" cy="176892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000100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spring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14810" y="6000768"/>
            <a:ext cx="1019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winter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72330" y="5214950"/>
            <a:ext cx="1546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autumn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14480" y="2428868"/>
            <a:ext cx="685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Winter is </a:t>
            </a:r>
            <a:r>
              <a:rPr lang="en-US" sz="2400" b="1" u="sng" dirty="0" smtClean="0">
                <a:solidFill>
                  <a:srgbClr val="230BB5"/>
                </a:solidFill>
              </a:rPr>
              <a:t>the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coldest</a:t>
            </a:r>
            <a:r>
              <a:rPr lang="en-US" sz="2400" b="1" dirty="0" smtClean="0"/>
              <a:t> season </a:t>
            </a:r>
            <a:r>
              <a:rPr lang="en-US" sz="2800" b="1" u="sng" dirty="0" smtClean="0">
                <a:solidFill>
                  <a:srgbClr val="230BB5"/>
                </a:solidFill>
              </a:rPr>
              <a:t>in</a:t>
            </a:r>
            <a:r>
              <a:rPr lang="en-US" sz="2800" b="1" u="sng" dirty="0" smtClean="0"/>
              <a:t> </a:t>
            </a:r>
            <a:r>
              <a:rPr lang="en-US" sz="2400" b="1" dirty="0" smtClean="0"/>
              <a:t>the year.</a:t>
            </a:r>
            <a:endParaRPr lang="ru-RU" sz="2400" b="1" dirty="0"/>
          </a:p>
        </p:txBody>
      </p:sp>
      <p:pic>
        <p:nvPicPr>
          <p:cNvPr id="13" name="Picture 11" descr="j029323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2175361"/>
            <a:ext cx="721658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tabLst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односложных прилагательных согласная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удваивается после кратких гласных:</a:t>
            </a:r>
            <a:endParaRPr kumimoji="0" lang="en-US" sz="3200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4000504"/>
            <a:ext cx="7358114" cy="2788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       bi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gg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er - 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(the) bi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gg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ho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-        ho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tt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er -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(the) ho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tt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</a:t>
            </a:r>
            <a:endParaRPr kumimoji="0" lang="en-US" sz="40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571481"/>
            <a:ext cx="714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Особенности правописания степеней сравнения прилагательных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14480" y="2299020"/>
            <a:ext cx="7143800" cy="1129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Буква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Times New Roman" pitchFamily="18" charset="0"/>
                <a:cs typeface="Times New Roman" pitchFamily="18" charset="0"/>
              </a:rPr>
              <a:t>y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на конце прилагательных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после согласных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меняется на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230BB5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4000504"/>
            <a:ext cx="735811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happ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y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-   happ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er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-   the happ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est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funn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y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 -   funn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er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-    the funn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/>
                <a:latin typeface="Arial" pitchFamily="34" charset="0"/>
              </a:rPr>
              <a:t>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est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</a:rPr>
              <a:t>         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</a:rPr>
              <a:t>                        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571604" y="585612"/>
            <a:ext cx="7215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Особенности правописания степеней сравнения прилагательных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521495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40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аня\КАРТИНКИ\Рисунок1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4310"/>
            <a:ext cx="9163079" cy="6872310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071670" y="2186199"/>
            <a:ext cx="6000792" cy="118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tabLst/>
            </a:pP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епроизносимая немая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"е"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опускается и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прибавляется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er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или -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est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23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500043"/>
            <a:ext cx="67866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Особенности правописания степеней сравнения прилагательных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4143380"/>
            <a:ext cx="6715172" cy="197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nic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nic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 -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(the) nic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st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larg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larg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 -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(the) larg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r>
              <a:rPr kumimoji="0" lang="en-US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st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8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5894" cy="100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627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Tata</cp:lastModifiedBy>
  <cp:revision>42</cp:revision>
  <dcterms:created xsi:type="dcterms:W3CDTF">2011-01-27T20:37:44Z</dcterms:created>
  <dcterms:modified xsi:type="dcterms:W3CDTF">2011-03-15T12:20:35Z</dcterms:modified>
</cp:coreProperties>
</file>