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9"/>
  </p:notes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88" r:id="rId10"/>
    <p:sldId id="271" r:id="rId11"/>
    <p:sldId id="262" r:id="rId12"/>
    <p:sldId id="272" r:id="rId13"/>
    <p:sldId id="263" r:id="rId14"/>
    <p:sldId id="278" r:id="rId15"/>
    <p:sldId id="277" r:id="rId16"/>
    <p:sldId id="274" r:id="rId17"/>
    <p:sldId id="275" r:id="rId18"/>
    <p:sldId id="276" r:id="rId19"/>
    <p:sldId id="279" r:id="rId20"/>
    <p:sldId id="265" r:id="rId21"/>
    <p:sldId id="283" r:id="rId22"/>
    <p:sldId id="284" r:id="rId23"/>
    <p:sldId id="267" r:id="rId24"/>
    <p:sldId id="268" r:id="rId25"/>
    <p:sldId id="281" r:id="rId26"/>
    <p:sldId id="285" r:id="rId27"/>
    <p:sldId id="287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50" autoAdjust="0"/>
  </p:normalViewPr>
  <p:slideViewPr>
    <p:cSldViewPr>
      <p:cViewPr varScale="1">
        <p:scale>
          <a:sx n="97" d="100"/>
          <a:sy n="97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1ED3E23-8452-455B-AC7C-65FA8961C04B}" type="datetimeFigureOut">
              <a:rPr lang="ru-RU"/>
              <a:pPr>
                <a:defRPr/>
              </a:pPr>
              <a:t>12.04.2011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806978E-5A06-4CCF-B7E2-A7CAE640E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Комбинат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Химпром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 производство карбида кальция, хлора и каустической соды, производство монокристаллов для космической промышленности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Химико-фармацевтический комбинат – главная аптека Восточной Сибири:  производство анальгина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Завод  горного оборудования (с 1990 г преобразован в объединение «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Усольмаш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7CB9E2-D84E-49F8-8669-D601DB9666B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8A874C-F67F-49C8-B276-A986C8F65EE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2F7A5-42A4-4962-87F8-CAA6ECBB0568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8CB6E-F28A-4D5F-82B5-54B2F299C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8E99-9EA5-4D5E-9024-11280CC956FE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3ED2B-88E0-4A5C-8854-D3DCBC89AF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3C48-3D6A-43E9-B033-46B313D9A813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786E5-587D-4ED8-B4DA-225DE764A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F39A-1883-4E49-92F7-A8C4CF3D728E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99A97-E65F-4A7B-B5AA-9CC2552455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17ED0-1A92-456F-B7BE-63C08E154CCA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4B3B1-3EF6-4F56-8798-FBAD4D28D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80FFA-6631-496F-B980-A82276A31938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6C9E8-3638-450E-B7BE-F0F4A62F0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BE371-C917-4342-A536-B610A20D8BCA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E1D7E-7CBD-471D-9C91-91B269C6D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6E22C-B4B9-486A-AC11-B26F6E4F939C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9BD13-70F3-4778-9A14-1B1DE98DE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3097D-53EA-4AFA-BFB1-CF0D71D71A9A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B66D3-9938-4532-B701-80AD25B3B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5C510-0F9C-4D1E-BB44-AE4AD6EBA2A2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8C62E-AD82-487F-9A76-59FD0B4BE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177B4-B90C-486E-AE48-9373624512BA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3CFDE-62E7-4784-81EB-3D848DB997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F5F6DD-369F-4F3C-9C66-4C94A1023F97}" type="datetimeFigureOut">
              <a:rPr lang="en-US"/>
              <a:pPr>
                <a:defRPr/>
              </a:pPr>
              <a:t>4/12/2011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FD6BC8-A4E0-4856-A48C-11C47AC2FF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899" r:id="rId2"/>
    <p:sldLayoutId id="2147483901" r:id="rId3"/>
    <p:sldLayoutId id="2147483898" r:id="rId4"/>
    <p:sldLayoutId id="2147483897" r:id="rId5"/>
    <p:sldLayoutId id="2147483896" r:id="rId6"/>
    <p:sldLayoutId id="2147483895" r:id="rId7"/>
    <p:sldLayoutId id="2147483894" r:id="rId8"/>
    <p:sldLayoutId id="2147483902" r:id="rId9"/>
    <p:sldLayoutId id="2147483893" r:id="rId10"/>
    <p:sldLayoutId id="2147483892" r:id="rId11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0225" y="950913"/>
            <a:ext cx="7954963" cy="2011362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3200400"/>
            <a:ext cx="8763000" cy="3276600"/>
          </a:xfrm>
        </p:spPr>
        <p:txBody>
          <a:bodyPr>
            <a:normAutofit/>
          </a:bodyPr>
          <a:lstStyle/>
          <a:p>
            <a:pPr marR="0" algn="ctr">
              <a:lnSpc>
                <a:spcPct val="80000"/>
              </a:lnSpc>
            </a:pPr>
            <a:r>
              <a:rPr lang="ru-RU" sz="1800" smtClean="0"/>
              <a:t>Классный час «Путешествие по родному городу»</a:t>
            </a:r>
          </a:p>
          <a:p>
            <a:pPr marR="0" algn="ctr">
              <a:lnSpc>
                <a:spcPct val="80000"/>
              </a:lnSpc>
            </a:pPr>
            <a:r>
              <a:rPr lang="ru-RU" sz="1800" smtClean="0"/>
              <a:t>Класс  2-3</a:t>
            </a:r>
          </a:p>
          <a:p>
            <a:pPr marR="0" algn="l">
              <a:lnSpc>
                <a:spcPct val="80000"/>
              </a:lnSpc>
            </a:pPr>
            <a:endParaRPr lang="ru-RU" sz="1800" smtClean="0"/>
          </a:p>
          <a:p>
            <a:pPr marR="0" algn="l">
              <a:lnSpc>
                <a:spcPct val="80000"/>
              </a:lnSpc>
            </a:pPr>
            <a:r>
              <a:rPr lang="ru-RU" sz="1800" smtClean="0"/>
              <a:t>Составители:</a:t>
            </a:r>
          </a:p>
          <a:p>
            <a:pPr marR="0" algn="l">
              <a:lnSpc>
                <a:spcPct val="80000"/>
              </a:lnSpc>
            </a:pPr>
            <a:r>
              <a:rPr lang="ru-RU" sz="1800" b="1" smtClean="0"/>
              <a:t>Ожегова Елена Борисовна</a:t>
            </a:r>
            <a:r>
              <a:rPr lang="ru-RU" sz="1800" smtClean="0"/>
              <a:t>,  учитель начальных классов МОУ «СОШ № 3» </a:t>
            </a:r>
          </a:p>
          <a:p>
            <a:pPr marR="0" algn="l">
              <a:lnSpc>
                <a:spcPct val="80000"/>
              </a:lnSpc>
            </a:pPr>
            <a:endParaRPr lang="ru-RU" sz="1800" smtClean="0"/>
          </a:p>
          <a:p>
            <a:pPr marR="0" algn="l">
              <a:lnSpc>
                <a:spcPct val="80000"/>
              </a:lnSpc>
            </a:pPr>
            <a:r>
              <a:rPr lang="ru-RU" sz="1800" b="1" smtClean="0"/>
              <a:t>Матвеева Наталья Сергеевна</a:t>
            </a:r>
            <a:r>
              <a:rPr lang="ru-RU" sz="1800" smtClean="0"/>
              <a:t>, преподаватель филиала ОГОУ СПО </a:t>
            </a:r>
          </a:p>
          <a:p>
            <a:pPr marR="0" algn="l">
              <a:lnSpc>
                <a:spcPct val="80000"/>
              </a:lnSpc>
            </a:pPr>
            <a:r>
              <a:rPr lang="ru-RU" sz="1800" smtClean="0"/>
              <a:t>«Ангарский педагогический колледж» в г. Усолье-Сибирское</a:t>
            </a:r>
          </a:p>
          <a:p>
            <a:pPr marR="0">
              <a:lnSpc>
                <a:spcPct val="80000"/>
              </a:lnSpc>
            </a:pPr>
            <a:endParaRPr lang="ru-RU" sz="1800" smtClean="0"/>
          </a:p>
          <a:p>
            <a:pPr marR="0" algn="ctr">
              <a:lnSpc>
                <a:spcPct val="80000"/>
              </a:lnSpc>
            </a:pPr>
            <a:r>
              <a:rPr lang="ru-RU" sz="1800" smtClean="0"/>
              <a:t>Усолье-Сибирское </a:t>
            </a:r>
          </a:p>
          <a:p>
            <a:pPr marR="0" algn="ctr">
              <a:lnSpc>
                <a:spcPct val="80000"/>
              </a:lnSpc>
            </a:pPr>
            <a:r>
              <a:rPr lang="ru-RU" sz="1800" smtClean="0"/>
              <a:t>2011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6858000" cy="579438"/>
          </a:xfrm>
        </p:spPr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Соль земли сибирской</a:t>
            </a:r>
          </a:p>
        </p:txBody>
      </p:sp>
      <p:pic>
        <p:nvPicPr>
          <p:cNvPr id="6146" name="Picture 2" descr="C:\Users\Жека\Desktop\ФОТО Усолье\Ysolie-Sibirskoe-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1538" y="3846513"/>
            <a:ext cx="4138612" cy="2998787"/>
          </a:xfrm>
          <a:prstGeom prst="rect">
            <a:avLst/>
          </a:prstGeom>
          <a:noFill/>
        </p:spPr>
      </p:pic>
      <p:pic>
        <p:nvPicPr>
          <p:cNvPr id="1026" name="Picture 2" descr="C:\Users\Жека\Desktop\ФОТО Усолье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163" y="1169988"/>
            <a:ext cx="3567112" cy="4681537"/>
          </a:xfrm>
          <a:prstGeom prst="rect">
            <a:avLst/>
          </a:prstGeom>
          <a:noFill/>
        </p:spPr>
      </p:pic>
      <p:pic>
        <p:nvPicPr>
          <p:cNvPr id="1027" name="Picture 3" descr="C:\Users\Жека\Desktop\ФОТО Усолье\Рисунок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9988" y="1176338"/>
            <a:ext cx="4017962" cy="28416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685800"/>
          </a:xfrm>
        </p:spPr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Усольская здравница</a:t>
            </a:r>
          </a:p>
        </p:txBody>
      </p:sp>
      <p:pic>
        <p:nvPicPr>
          <p:cNvPr id="4" name="Рисунок 3" descr="C:\Users\Жека\Desktop\ФОТО Усолье\Курорт.jpe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950913"/>
            <a:ext cx="6035676" cy="43592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7400" y="1219200"/>
            <a:ext cx="30480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 1848 г на левом берегу Ангары было построено лечебное заведение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4338" name="Picture 2" descr="C:\Users\Жека\Desktop\ФОТО Усолье\курорт 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7138" y="3084513"/>
            <a:ext cx="5426075" cy="38036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6019800" cy="685800"/>
          </a:xfrm>
        </p:spPr>
        <p:txBody>
          <a:bodyPr/>
          <a:lstStyle/>
          <a:p>
            <a:pPr algn="ctr"/>
            <a:r>
              <a:rPr lang="ru-RU" sz="3600" b="1" smtClean="0">
                <a:latin typeface="Bookman Old Style" pitchFamily="18" charset="0"/>
              </a:rPr>
              <a:t>Курорт Усолье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493713"/>
            <a:ext cx="3681413" cy="53530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8913" y="566738"/>
            <a:ext cx="4968875" cy="5181600"/>
          </a:xfrm>
          <a:prstGeom prst="rect">
            <a:avLst/>
          </a:prstGeom>
          <a:noFill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" y="5638800"/>
            <a:ext cx="320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tx2"/>
                </a:solidFill>
                <a:latin typeface="Constantia" pitchFamily="18" charset="0"/>
              </a:rPr>
              <a:t>Центральные ворота курорта Усолье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3" y="1255713"/>
            <a:ext cx="4541838" cy="4054475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4513" y="3462338"/>
            <a:ext cx="3444875" cy="364013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1538" y="639763"/>
            <a:ext cx="4443412" cy="4425950"/>
          </a:xfrm>
          <a:prstGeom prst="rect">
            <a:avLst/>
          </a:prstGeom>
          <a:noFill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43600" y="56388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tx2"/>
                </a:solidFill>
                <a:latin typeface="Constantia" pitchFamily="18" charset="0"/>
              </a:rPr>
              <a:t>Лечебные соляные шахты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950913"/>
            <a:ext cx="3986212" cy="49688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762000"/>
          </a:xfrm>
        </p:spPr>
        <p:txBody>
          <a:bodyPr/>
          <a:lstStyle/>
          <a:p>
            <a:pPr algn="r"/>
            <a:r>
              <a:rPr lang="ru-RU" sz="4000" b="1" smtClean="0">
                <a:latin typeface="Bookman Old Style" pitchFamily="18" charset="0"/>
              </a:rPr>
              <a:t>Усолье в наши дни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38600" y="1143000"/>
            <a:ext cx="5105400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Встает рассвет над сказочным раздольем,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Румянит новостроек корпуса.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Ты молодеешь, древнее Усолье,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Волнует сердце мне твоя краса.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218" name="Picture 2" descr="C:\Users\Жека\Desktop\ФОТО Усолье\Ysolie-Sibirskoe-4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5713" y="3998913"/>
            <a:ext cx="3749675" cy="29876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4873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latin typeface="Bookman Old Style" pitchFamily="18" charset="0"/>
              </a:rPr>
              <a:t>Большая индустрия города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838200"/>
            <a:ext cx="8382000" cy="773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Солеваренный завод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Комбинат </a:t>
            </a: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Химпром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Химико-фармацевтический комбинат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Завод горного оборудования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ТЭЦ -11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Фанерно-спичечный комбинат (ФСК     «Байкал»)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Завод железобетонных изделий (ЖБИ) 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Хлебозавод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Усольская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швейная фабрика «</a:t>
            </a: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Ревтруд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»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Усольский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клеевой завод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Трест </a:t>
            </a:r>
            <a:r>
              <a:rPr lang="ru-RU" sz="2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Востоктяжстрой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Кирпичный завод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Пивоваренный завод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3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Жека\Desktop\ФОТО Усолье\Химпр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633538"/>
            <a:ext cx="5291137" cy="41386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763000" cy="533400"/>
          </a:xfrm>
        </p:spPr>
        <p:txBody>
          <a:bodyPr/>
          <a:lstStyle/>
          <a:p>
            <a:pPr algn="ctr"/>
            <a:r>
              <a:rPr lang="ru-RU" sz="2800" b="1" smtClean="0">
                <a:latin typeface="Bookman Old Style" pitchFamily="18" charset="0"/>
              </a:rPr>
              <a:t>Предприятия химической промышленности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0" y="1143000"/>
            <a:ext cx="5486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1933 г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– начало рождения химического производства в Усолье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5486400"/>
            <a:ext cx="46482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1941 г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– из Крыма эвакуирован завод по производству  хлора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1943 г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– получена первая партия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усольского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хлора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290" name="Picture 2" descr="C:\Users\Жека\Desktop\ФОТО Усолье\Знак ХИМПРОМ 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3" y="719138"/>
            <a:ext cx="3071813" cy="3005137"/>
          </a:xfrm>
          <a:prstGeom prst="rect">
            <a:avLst/>
          </a:prstGeom>
          <a:noFill/>
        </p:spPr>
      </p:pic>
      <p:pic>
        <p:nvPicPr>
          <p:cNvPr id="12291" name="Picture 3" descr="C:\Users\Жека\Desktop\ФОТО Усолье\Нито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0513" y="3389313"/>
            <a:ext cx="3865562" cy="3413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685800"/>
          </a:xfrm>
        </p:spPr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Завод горного оборудования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66800"/>
            <a:ext cx="46482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1949 г – завод горного оборудования начал поставлять продукцию для горнодобывающей промышленности страны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5362" name="Picture 2" descr="C:\Users\Жека\Desktop\ФОТО Усолье\узго\Стелла ЗГО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98513"/>
            <a:ext cx="4578350" cy="3067050"/>
          </a:xfrm>
          <a:prstGeom prst="rect">
            <a:avLst/>
          </a:prstGeom>
          <a:noFill/>
        </p:spPr>
      </p:pic>
      <p:pic>
        <p:nvPicPr>
          <p:cNvPr id="15363" name="Picture 3" descr="C:\Users\Жека\Desktop\ФОТО Усолье\узго\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3938" y="3462338"/>
            <a:ext cx="4200525" cy="3328987"/>
          </a:xfrm>
          <a:prstGeom prst="rect">
            <a:avLst/>
          </a:prstGeom>
          <a:noFill/>
        </p:spPr>
      </p:pic>
      <p:pic>
        <p:nvPicPr>
          <p:cNvPr id="15364" name="Picture 4" descr="C:\Users\Жека\Desktop\ФОТО Усолье\узго\456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8" y="3541713"/>
            <a:ext cx="3986212" cy="31829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Жека\Desktop\ФОТО Усолье\тэц11\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1103313"/>
            <a:ext cx="3749675" cy="47609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sz="4000" b="1" smtClean="0">
                <a:latin typeface="Bookman Old Style" pitchFamily="18" charset="0"/>
              </a:rPr>
              <a:t>ТЭЦ-11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200" y="1143000"/>
            <a:ext cx="4724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1959 г – пуск первого 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блок-котла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и турбины ТЭЦ-11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6387" name="Picture 3" descr="C:\Users\Жека\Desktop\ФОТО Усолье\тэц11\6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0113" y="3462338"/>
            <a:ext cx="4340225" cy="3432175"/>
          </a:xfrm>
          <a:prstGeom prst="rect">
            <a:avLst/>
          </a:prstGeom>
          <a:noFill/>
        </p:spPr>
      </p:pic>
      <p:pic>
        <p:nvPicPr>
          <p:cNvPr id="16386" name="Picture 2" descr="C:\Users\Жека\Desktop\ФОТО Усолье\тэц11\0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0913" y="2017713"/>
            <a:ext cx="4511675" cy="37798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4600" y="381000"/>
            <a:ext cx="6477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 Усолье проживает  более 85,7 тыс.  человек, из них около 50 тыс. работают на  крупнейших промышленных предприятиях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7411" name="Picture 3" descr="C:\Users\Жека\Desktop\ФОТО Усолье\тэц11\аег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1481138"/>
            <a:ext cx="3956051" cy="3151187"/>
          </a:xfrm>
          <a:prstGeom prst="rect">
            <a:avLst/>
          </a:prstGeom>
          <a:noFill/>
        </p:spPr>
      </p:pic>
      <p:pic>
        <p:nvPicPr>
          <p:cNvPr id="17412" name="Picture 4" descr="C:\Users\Жека\Desktop\ФОТО Усолье\тэц11\д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4338" y="1633538"/>
            <a:ext cx="4187825" cy="3322637"/>
          </a:xfrm>
          <a:prstGeom prst="rect">
            <a:avLst/>
          </a:prstGeom>
          <a:noFill/>
        </p:spPr>
      </p:pic>
      <p:pic>
        <p:nvPicPr>
          <p:cNvPr id="17413" name="Picture 5" descr="C:\Users\Жека\Desktop\ФОТО Усолье\тэц11\п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3938" y="3389313"/>
            <a:ext cx="4206875" cy="3328987"/>
          </a:xfrm>
          <a:prstGeom prst="rect">
            <a:avLst/>
          </a:prstGeom>
          <a:noFill/>
        </p:spPr>
      </p:pic>
      <p:pic>
        <p:nvPicPr>
          <p:cNvPr id="17414" name="Picture 6" descr="C:\Users\Жека\Desktop\ФОТО Усолье\тэц11\сми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138" y="3541713"/>
            <a:ext cx="4133850" cy="32797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6096000" cy="838200"/>
          </a:xfrm>
        </p:spPr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Культурная жизнь </a:t>
            </a:r>
            <a:br>
              <a:rPr lang="ru-RU" sz="3600" b="1" smtClean="0">
                <a:latin typeface="Bookman Old Style" pitchFamily="18" charset="0"/>
              </a:rPr>
            </a:br>
            <a:r>
              <a:rPr lang="ru-RU" sz="3600" b="1" smtClean="0">
                <a:latin typeface="Bookman Old Style" pitchFamily="18" charset="0"/>
              </a:rPr>
              <a:t>города</a:t>
            </a:r>
            <a:br>
              <a:rPr lang="ru-RU" sz="3600" b="1" smtClean="0">
                <a:latin typeface="Bookman Old Style" pitchFamily="18" charset="0"/>
              </a:rPr>
            </a:br>
            <a:endParaRPr lang="ru-RU" sz="3600" b="1" smtClean="0">
              <a:latin typeface="Bookman Old Style" pitchFamily="18" charset="0"/>
            </a:endParaRPr>
          </a:p>
        </p:txBody>
      </p:sp>
      <p:pic>
        <p:nvPicPr>
          <p:cNvPr id="7" name="Рисунок 6" descr="C:\Users\Жека\Desktop\СОШ 17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1138" y="-42863"/>
            <a:ext cx="4005262" cy="2835276"/>
          </a:xfrm>
          <a:prstGeom prst="rect">
            <a:avLst/>
          </a:prstGeom>
          <a:noFill/>
        </p:spPr>
      </p:pic>
      <p:pic>
        <p:nvPicPr>
          <p:cNvPr id="8" name="Рисунок 7" descr="C:\Users\Жека\Desktop\СОШ 2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1713" y="493713"/>
            <a:ext cx="3981450" cy="2835275"/>
          </a:xfrm>
          <a:prstGeom prst="rect">
            <a:avLst/>
          </a:prstGeom>
          <a:noFill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400" y="1066800"/>
            <a:ext cx="3200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2"/>
                </a:solidFill>
                <a:latin typeface="Bookman Old Style" pitchFamily="18" charset="0"/>
              </a:rPr>
              <a:t>12  Средних общеобразовательных  школ , 2 гимназии, лицей</a:t>
            </a:r>
            <a:endParaRPr lang="ru-RU" sz="2000">
              <a:solidFill>
                <a:schemeClr val="tx2"/>
              </a:solidFill>
              <a:latin typeface="Constantia" pitchFamily="18" charset="0"/>
            </a:endParaRPr>
          </a:p>
        </p:txBody>
      </p:sp>
      <p:pic>
        <p:nvPicPr>
          <p:cNvPr id="9" name="Рисунок 8" descr="сканирование00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2913" y="1785938"/>
            <a:ext cx="3902075" cy="2835275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657600" y="5715000"/>
            <a:ext cx="5181600" cy="914400"/>
          </a:xfrm>
          <a:prstGeom prst="rect">
            <a:avLst/>
          </a:prstGeom>
        </p:spPr>
        <p:txBody>
          <a:bodyPr lIns="0" rIns="0" bIns="0" anchor="b">
            <a:normAutofit fontScale="90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  <a:ea typeface="+mj-ea"/>
                <a:cs typeface="+mj-cs"/>
              </a:rPr>
              <a:t>Одно высшее и 6 начальных и средних профессиональных учебных заведений</a:t>
            </a:r>
            <a:endParaRPr lang="ru-RU" sz="2400" dirty="0">
              <a:solidFill>
                <a:schemeClr val="tx2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2" name="Рисунок 11" descr="D:\Лена\фото-альбом 2008-2009Г\Любимый колледж\бш\11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713" y="1785938"/>
            <a:ext cx="3524250" cy="2378075"/>
          </a:xfrm>
          <a:prstGeom prst="rect">
            <a:avLst/>
          </a:prstGeom>
          <a:noFill/>
        </p:spPr>
      </p:pic>
      <p:pic>
        <p:nvPicPr>
          <p:cNvPr id="13" name="Содержимое 3" descr="C:\Users\Жека\Desktop\ФОТО Усолье\УХТТ.jpg"/>
          <p:cNvPicPr>
            <a:picLocks noGrp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4986338" y="2779713"/>
            <a:ext cx="3292475" cy="2609850"/>
          </a:xfrm>
        </p:spPr>
      </p:pic>
      <p:pic>
        <p:nvPicPr>
          <p:cNvPr id="14" name="Рисунок 13" descr="C:\Users\Жека\Desktop\Медучилище.jpeg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57538" y="3462338"/>
            <a:ext cx="3681412" cy="2530475"/>
          </a:xfrm>
          <a:prstGeom prst="rect">
            <a:avLst/>
          </a:prstGeom>
          <a:noFill/>
        </p:spPr>
      </p:pic>
      <p:pic>
        <p:nvPicPr>
          <p:cNvPr id="4098" name="Picture 2" descr="C:\Users\Жека\Desktop\ФОТО Усолье\IMGP9277  А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513" y="2779713"/>
            <a:ext cx="3067050" cy="40116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Жека\Desktop\ФОТО Усолье\_MG_15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487363"/>
            <a:ext cx="8626476" cy="60785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7391400" cy="1524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Мой город</a:t>
            </a:r>
            <a:br>
              <a:rPr lang="ru-RU" sz="49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9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Усолье-Сибирское</a:t>
            </a:r>
            <a:r>
              <a:rPr lang="ru-RU" sz="5400" b="1" i="1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5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endParaRPr lang="ru-RU" sz="5400" b="1" i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C:\Users\Жека\Desktop\ФОТО Усолье\IMGP2307  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5713" y="1212850"/>
            <a:ext cx="4054475" cy="57308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Жека\Desktop\ФОТО Усолье\Хим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-42863"/>
            <a:ext cx="4572000" cy="2919413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8113" y="109538"/>
            <a:ext cx="3902075" cy="2968625"/>
          </a:xfrm>
          <a:prstGeom prst="rect">
            <a:avLst/>
          </a:prstGeom>
          <a:noFill/>
        </p:spPr>
      </p:pic>
      <p:pic>
        <p:nvPicPr>
          <p:cNvPr id="7170" name="Picture 2" descr="C:\Users\Жека\Desktop\ФОТО Усолье\Ysolie-Sibirskoe-3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7138" y="1255713"/>
            <a:ext cx="3956050" cy="3140075"/>
          </a:xfrm>
          <a:prstGeom prst="rect">
            <a:avLst/>
          </a:prstGeom>
          <a:noFill/>
        </p:spPr>
      </p:pic>
      <p:pic>
        <p:nvPicPr>
          <p:cNvPr id="9" name="Picture 2" descr="D:\Лена\Фото Альбом 2009-2010\Фото 2 клас 2009-2010\май -2кл\P50904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8113" y="3846513"/>
            <a:ext cx="3902075" cy="3103562"/>
          </a:xfrm>
          <a:prstGeom prst="rect">
            <a:avLst/>
          </a:prstGeom>
          <a:noFill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2913" y="2627313"/>
            <a:ext cx="4022725" cy="2803525"/>
          </a:xfrm>
          <a:prstGeom prst="rect">
            <a:avLst/>
          </a:prstGeom>
          <a:noFill/>
        </p:spPr>
      </p:pic>
      <p:pic>
        <p:nvPicPr>
          <p:cNvPr id="1026" name="Picture 2" descr="D:\Лена\Фото Альбом 2009-2010\Фото 2 клас 2009-2010\в музее-2 кл\Фото-00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713" y="3767138"/>
            <a:ext cx="3694112" cy="30305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0" y="0"/>
            <a:ext cx="5181600" cy="762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atin typeface="Bookman Old Style" pitchFamily="18" charset="0"/>
              </a:rPr>
              <a:t>Новогоднее Усолье</a:t>
            </a:r>
            <a:endParaRPr lang="ru-RU" sz="4000" b="1" dirty="0">
              <a:latin typeface="Bookman Old Style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38" y="3389313"/>
            <a:ext cx="6005512" cy="3565525"/>
          </a:xfrm>
          <a:prstGeom prst="rect">
            <a:avLst/>
          </a:prstGeom>
          <a:noFill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719138"/>
            <a:ext cx="3883025" cy="3224212"/>
          </a:xfrm>
          <a:prstGeom prst="rect">
            <a:avLst/>
          </a:prstGeom>
          <a:noFill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5263" y="414338"/>
            <a:ext cx="3956051" cy="6035675"/>
          </a:xfrm>
          <a:prstGeom prst="rect">
            <a:avLst/>
          </a:prstGeom>
          <a:noFill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2913" y="3462338"/>
            <a:ext cx="3981450" cy="3511550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2738" y="646113"/>
            <a:ext cx="2670175" cy="41338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8338" y="719138"/>
            <a:ext cx="4633912" cy="3414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5181600" cy="762000"/>
          </a:xfrm>
        </p:spPr>
        <p:txBody>
          <a:bodyPr/>
          <a:lstStyle/>
          <a:p>
            <a:r>
              <a:rPr lang="ru-RU" sz="3600" b="1" smtClean="0">
                <a:latin typeface="Bookman Old Style" pitchFamily="18" charset="0"/>
              </a:rPr>
              <a:t>Прогулки по паркам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22513" y="3462338"/>
            <a:ext cx="4511675" cy="3627437"/>
          </a:xfrm>
          <a:prstGeom prst="rect">
            <a:avLst/>
          </a:prstGeom>
          <a:noFill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7313" y="2932113"/>
            <a:ext cx="2762250" cy="3925887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5888" y="1255713"/>
            <a:ext cx="2541588" cy="5730875"/>
          </a:xfrm>
          <a:prstGeom prst="rect">
            <a:avLst/>
          </a:prstGeom>
          <a:noFill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37313" y="109538"/>
            <a:ext cx="2609850" cy="32194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Жека\Desktop\ФОТО Усолье\DSC008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566738"/>
            <a:ext cx="3876675" cy="3767137"/>
          </a:xfrm>
          <a:prstGeom prst="rect">
            <a:avLst/>
          </a:prstGeom>
          <a:noFill/>
        </p:spPr>
      </p:pic>
      <p:pic>
        <p:nvPicPr>
          <p:cNvPr id="3077" name="Picture 5" descr="C:\Users\Жека\Desktop\ФОТО Усолье\Ysolie-Sibirskoe-4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3713" y="3694113"/>
            <a:ext cx="4968875" cy="3236912"/>
          </a:xfrm>
          <a:prstGeom prst="rect">
            <a:avLst/>
          </a:prstGeom>
          <a:noFill/>
        </p:spPr>
      </p:pic>
      <p:pic>
        <p:nvPicPr>
          <p:cNvPr id="3075" name="Picture 3" descr="C:\Users\Жека\Desktop\ФОТО Усолье\Ysolie-Sibirskoe-3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3938" y="36513"/>
            <a:ext cx="4359275" cy="3438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533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atin typeface="Bookman Old Style" pitchFamily="18" charset="0"/>
              </a:rPr>
              <a:t>Улицы родного города</a:t>
            </a:r>
            <a:endParaRPr lang="ru-RU" sz="4000" b="1" dirty="0">
              <a:latin typeface="Bookman Old Style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2863" y="798513"/>
            <a:ext cx="3249613" cy="4406900"/>
          </a:xfrm>
          <a:prstGeom prst="rect">
            <a:avLst/>
          </a:prstGeom>
          <a:noFill/>
        </p:spPr>
      </p:pic>
      <p:pic>
        <p:nvPicPr>
          <p:cNvPr id="3074" name="Picture 2" descr="C:\Users\Жека\Desktop\ФОТО Усолье\fotosmall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76738" y="566738"/>
            <a:ext cx="4297362" cy="3151187"/>
          </a:xfrm>
          <a:prstGeom prst="rect">
            <a:avLst/>
          </a:prstGeom>
          <a:noFill/>
        </p:spPr>
      </p:pic>
      <p:pic>
        <p:nvPicPr>
          <p:cNvPr id="3076" name="Picture 4" descr="C:\Users\Жека\Desktop\ФОТО Усолье\Ysolie-Sibirskoe-33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57538" y="1255713"/>
            <a:ext cx="4748212" cy="3571875"/>
          </a:xfrm>
          <a:prstGeom prst="rect">
            <a:avLst/>
          </a:prstGeom>
          <a:noFill/>
        </p:spPr>
      </p:pic>
      <p:pic>
        <p:nvPicPr>
          <p:cNvPr id="3079" name="Picture 7" descr="C:\Users\Жека\Desktop\ФОТО Усолье\калтус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43138" y="2017713"/>
            <a:ext cx="4700587" cy="3322637"/>
          </a:xfrm>
          <a:prstGeom prst="rect">
            <a:avLst/>
          </a:prstGeom>
          <a:noFill/>
        </p:spPr>
      </p:pic>
      <p:pic>
        <p:nvPicPr>
          <p:cNvPr id="3080" name="Picture 8" descr="C:\Users\Жека\Desktop\ФОТО Усолье\ЦУМ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85938" y="2852738"/>
            <a:ext cx="4291012" cy="3097212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50913" y="3767138"/>
            <a:ext cx="4102100" cy="30718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155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155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155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155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155" decel="100000"/>
                                        <p:tgtEl>
                                          <p:spTgt spid="30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1155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155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155" decel="100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155" decel="100000"/>
                                        <p:tgtEl>
                                          <p:spTgt spid="30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155" decel="100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155" decel="100000"/>
                                        <p:tgtEl>
                                          <p:spTgt spid="30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1155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1155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3000"/>
                            </p:stCondLst>
                            <p:childTnLst>
                              <p:par>
                                <p:cTn id="7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15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15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685800"/>
          </a:xfrm>
        </p:spPr>
        <p:txBody>
          <a:bodyPr/>
          <a:lstStyle/>
          <a:p>
            <a:pPr algn="r"/>
            <a:r>
              <a:rPr lang="ru-RU" sz="4000" b="1" smtClean="0">
                <a:latin typeface="Bookman Old Style" pitchFamily="18" charset="0"/>
              </a:rPr>
              <a:t>Островки памяти</a:t>
            </a:r>
          </a:p>
        </p:txBody>
      </p:sp>
      <p:pic>
        <p:nvPicPr>
          <p:cNvPr id="4" name="Рисунок 3" descr="C:\Users\Жека\Desktop\соль скважина.jpe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188" y="719138"/>
            <a:ext cx="2925762" cy="3529012"/>
          </a:xfrm>
          <a:prstGeom prst="rect">
            <a:avLst/>
          </a:prstGeom>
          <a:noFill/>
        </p:spPr>
      </p:pic>
      <p:pic>
        <p:nvPicPr>
          <p:cNvPr id="5" name="Рисунок 4" descr="C:\Users\Жека\Desktop\памятник на курорте.jpe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0738" y="1176338"/>
            <a:ext cx="3376612" cy="2835275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2738" y="1023938"/>
            <a:ext cx="3255962" cy="4340225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8113" y="3919538"/>
            <a:ext cx="4157662" cy="3140075"/>
          </a:xfrm>
          <a:prstGeom prst="rect">
            <a:avLst/>
          </a:prstGeom>
          <a:noFill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863" y="3998913"/>
            <a:ext cx="4291013" cy="30178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/>
          <a:lstStyle/>
          <a:p>
            <a:r>
              <a:rPr lang="ru-RU" sz="4000" b="1" smtClean="0">
                <a:latin typeface="Bookman Old Style" pitchFamily="18" charset="0"/>
              </a:rPr>
              <a:t>Мемориальный комплекс</a:t>
            </a:r>
          </a:p>
        </p:txBody>
      </p:sp>
      <p:pic>
        <p:nvPicPr>
          <p:cNvPr id="7" name="Рисунок 6" descr="C:\Users\Жека\Desktop\ФОТО Усолье\памятник 3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8738" y="1023938"/>
            <a:ext cx="4206875" cy="2919412"/>
          </a:xfrm>
          <a:prstGeom prst="rect">
            <a:avLst/>
          </a:prstGeom>
          <a:noFill/>
        </p:spPr>
      </p:pic>
      <p:pic>
        <p:nvPicPr>
          <p:cNvPr id="11" name="Picture 2" descr="C:\Users\Жека\Desktop\ФОТО Усолье\памятник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798513"/>
            <a:ext cx="2981325" cy="3889375"/>
          </a:xfrm>
          <a:prstGeom prst="rect">
            <a:avLst/>
          </a:prstGeom>
          <a:noFill/>
        </p:spPr>
      </p:pic>
      <p:pic>
        <p:nvPicPr>
          <p:cNvPr id="5122" name="Picture 2" descr="C:\Users\Жека\Desktop\ФОТО Усолье\x_fcc77e3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6913" y="4170363"/>
            <a:ext cx="3524250" cy="2820987"/>
          </a:xfrm>
          <a:prstGeom prst="rect">
            <a:avLst/>
          </a:prstGeom>
          <a:noFill/>
        </p:spPr>
      </p:pic>
      <p:pic>
        <p:nvPicPr>
          <p:cNvPr id="2050" name="Picture 2" descr="D:\Лена\Фото Альбом 2009-2010\Фото 2 клас 2009-2010\май -2кл\P50804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38" y="3462338"/>
            <a:ext cx="2835275" cy="3554412"/>
          </a:xfrm>
          <a:prstGeom prst="rect">
            <a:avLst/>
          </a:prstGeom>
          <a:noFill/>
        </p:spPr>
      </p:pic>
      <p:pic>
        <p:nvPicPr>
          <p:cNvPr id="2051" name="Picture 3" descr="D:\Лена\Фото Альбом 2009-2010\Фото 2 клас 2009-2010\май -2кл\P508047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538" y="4151313"/>
            <a:ext cx="3554412" cy="2835275"/>
          </a:xfrm>
          <a:prstGeom prst="rect">
            <a:avLst/>
          </a:prstGeom>
          <a:noFill/>
        </p:spPr>
      </p:pic>
      <p:pic>
        <p:nvPicPr>
          <p:cNvPr id="2052" name="Picture 4" descr="D:\Лена\Фото Альбом 2009-2010\Фото 2 клас 2009-2010\май -2кл\P508046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32113" y="798513"/>
            <a:ext cx="3011487" cy="37798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5263" y="36513"/>
            <a:ext cx="4657726" cy="337185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343400" y="381000"/>
            <a:ext cx="4800600" cy="28956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Город сибирский, древний,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 трудной и славной судьбой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Я навсегда остаюсь тебе верным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Город над Ангарой.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8" name="Рисунок 7" descr="C:\Users\Жека\Desktop\ФОТО Усолье\x_fcc77e3f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5713" y="3462338"/>
            <a:ext cx="4316412" cy="3584575"/>
          </a:xfrm>
          <a:prstGeom prst="rect">
            <a:avLst/>
          </a:prstGeom>
          <a:noFill/>
        </p:spPr>
      </p:pic>
      <p:sp>
        <p:nvSpPr>
          <p:cNvPr id="5" name="Содержимое 6"/>
          <p:cNvSpPr txBox="1">
            <a:spLocks/>
          </p:cNvSpPr>
          <p:nvPr/>
        </p:nvSpPr>
        <p:spPr>
          <a:xfrm>
            <a:off x="228600" y="3429000"/>
            <a:ext cx="5105400" cy="2971800"/>
          </a:xfrm>
          <a:prstGeom prst="rect">
            <a:avLst/>
          </a:prstGeom>
        </p:spPr>
        <p:txBody>
          <a:bodyPr/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Мне жить с тобой всегда мечтой единой,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Куда б ни завела судьба меня.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Вернусь к тебе под шепот тополиный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И постою у вечного огня….</a:t>
            </a:r>
            <a:endParaRPr lang="ru-RU" sz="2600" b="1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6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6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8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88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8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838200"/>
          </a:xfrm>
        </p:spPr>
        <p:txBody>
          <a:bodyPr/>
          <a:lstStyle/>
          <a:p>
            <a:pPr algn="ctr"/>
            <a:r>
              <a:rPr lang="ru-RU" b="1" smtClean="0">
                <a:latin typeface="Bookman Old Style" pitchFamily="18" charset="0"/>
              </a:rPr>
              <a:t>Город мой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19200"/>
            <a:ext cx="4267200" cy="54864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1. Над рекою прозрачной,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Над рекой Ангарой,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За широкою падью,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За высокой горой.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/>
              <a:t>Припев: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Город мой, город мой,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Город милый, родной.-2 раза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2. Этот город у соли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Вырос очень давно,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Это наше Усолье,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Посмотри за окно.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/>
              <a:t>Припев</a:t>
            </a:r>
            <a:r>
              <a:rPr lang="ru-RU" sz="2400" dirty="0" smtClean="0"/>
              <a:t>: тот же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24400" y="1447800"/>
            <a:ext cx="419100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600" dirty="0">
                <a:latin typeface="+mn-lt"/>
              </a:rPr>
              <a:t>3</a:t>
            </a:r>
            <a:r>
              <a:rPr lang="ru-RU" sz="2400" dirty="0">
                <a:latin typeface="+mn-lt"/>
              </a:rPr>
              <a:t>. Там у яблонь цветущих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Песня тихо звучит,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На кварталах растущих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Детство смехом звенит.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b="1" dirty="0">
                <a:latin typeface="+mn-lt"/>
              </a:rPr>
              <a:t>Припев:  </a:t>
            </a:r>
            <a:r>
              <a:rPr lang="ru-RU" sz="2400" dirty="0">
                <a:latin typeface="+mn-lt"/>
              </a:rPr>
              <a:t>тот же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ru-RU" sz="2400" dirty="0">
              <a:latin typeface="+mn-lt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4. Пусть тебе уж за триста,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Не позволим стареть,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Ты не стар, ты плечистый,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dirty="0">
                <a:latin typeface="+mn-lt"/>
              </a:rPr>
              <a:t>Так и хочется петь.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ru-RU" sz="2400" b="1" dirty="0">
                <a:latin typeface="+mn-lt"/>
              </a:rPr>
              <a:t>Припев</a:t>
            </a:r>
            <a:r>
              <a:rPr lang="ru-RU" sz="2400" dirty="0">
                <a:latin typeface="+mn-lt"/>
              </a:rPr>
              <a:t>: тот же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ru-RU" sz="2600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800" y="3886200"/>
            <a:ext cx="4267200" cy="2971800"/>
          </a:xfrm>
        </p:spPr>
        <p:txBody>
          <a:bodyPr>
            <a:normAutofit fontScale="47500" lnSpcReduction="20000"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67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Ты стоишь, город мой, молодой и седой,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67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И соленый родник не иссяк –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67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он живой.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Рисунок 3" descr="C:\Users\Жека\Desktop\ФОТО Усолье\история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8113" y="341313"/>
            <a:ext cx="3627437" cy="3597275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81000" y="533400"/>
            <a:ext cx="5029200" cy="2286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Ты из стона и звона, мой город возник,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Подарил тебе имя соленый родник.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latin typeface="+mn-lt"/>
            </a:endParaRPr>
          </a:p>
        </p:txBody>
      </p:sp>
      <p:pic>
        <p:nvPicPr>
          <p:cNvPr id="7" name="Рисунок 6" descr="C:\Users\Жека\Desktop\ФОТО Усолье\соленый родник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3" y="2547938"/>
            <a:ext cx="4206876" cy="42068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r>
              <a:rPr lang="ru-RU" sz="2800" b="1" smtClean="0">
                <a:latin typeface="Bookman Old Style" pitchFamily="18" charset="0"/>
              </a:rPr>
              <a:t>Усолье-Сибирское  – город старых окраин</a:t>
            </a:r>
            <a:br>
              <a:rPr lang="ru-RU" sz="2800" b="1" smtClean="0">
                <a:latin typeface="Bookman Old Style" pitchFamily="18" charset="0"/>
              </a:rPr>
            </a:br>
            <a:endParaRPr lang="ru-RU" sz="2800" b="1" smtClean="0">
              <a:latin typeface="Bookman Old Style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4800" y="5181600"/>
            <a:ext cx="37338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114800" y="1066800"/>
            <a:ext cx="50292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0113" y="2322513"/>
            <a:ext cx="3328987" cy="402272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2238" y="1560513"/>
            <a:ext cx="3530601" cy="489585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4913" y="493713"/>
            <a:ext cx="4462462" cy="3932237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3938" y="719138"/>
            <a:ext cx="7102475" cy="3017837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5888" y="3005138"/>
            <a:ext cx="5048251" cy="3621087"/>
          </a:xfrm>
          <a:prstGeom prst="rect">
            <a:avLst/>
          </a:prstGeom>
          <a:noFill/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5800" y="6324600"/>
            <a:ext cx="784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Bookman Old Style" pitchFamily="18" charset="0"/>
              </a:rPr>
              <a:t>и молодых кварталов</a:t>
            </a:r>
          </a:p>
        </p:txBody>
      </p:sp>
      <p:pic>
        <p:nvPicPr>
          <p:cNvPr id="13" name="Picture 3" descr="C:\Users\Жека\Desktop\ФОТО Усолье\Ysolie-Sibirskoe-411.jpg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4376738" y="2932113"/>
            <a:ext cx="4773612" cy="374967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3462338"/>
            <a:ext cx="3633788" cy="3529012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5888" y="493713"/>
            <a:ext cx="3981451" cy="27622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28600"/>
            <a:ext cx="5410200" cy="1143000"/>
          </a:xfrm>
        </p:spPr>
        <p:txBody>
          <a:bodyPr/>
          <a:lstStyle/>
          <a:p>
            <a:pPr algn="ctr"/>
            <a:r>
              <a:rPr lang="ru-RU" sz="3600" b="1" smtClean="0">
                <a:latin typeface="Bookman Old Style" pitchFamily="18" charset="0"/>
              </a:rPr>
              <a:t>Город на берегу </a:t>
            </a:r>
            <a:br>
              <a:rPr lang="ru-RU" sz="3600" b="1" smtClean="0">
                <a:latin typeface="Bookman Old Style" pitchFamily="18" charset="0"/>
              </a:rPr>
            </a:br>
            <a:r>
              <a:rPr lang="ru-RU" sz="3600" b="1" smtClean="0">
                <a:latin typeface="Bookman Old Style" pitchFamily="18" charset="0"/>
              </a:rPr>
              <a:t>Ангары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9713" y="1255713"/>
            <a:ext cx="4297362" cy="5273675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8338" y="3157538"/>
            <a:ext cx="3376612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9600" y="0"/>
            <a:ext cx="4419600" cy="1143000"/>
          </a:xfrm>
        </p:spPr>
        <p:txBody>
          <a:bodyPr/>
          <a:lstStyle/>
          <a:p>
            <a:pPr algn="r"/>
            <a:r>
              <a:rPr lang="ru-RU" sz="3600" b="1" smtClean="0">
                <a:latin typeface="Bookman Old Style" pitchFamily="18" charset="0"/>
              </a:rPr>
              <a:t>Остров </a:t>
            </a:r>
            <a:br>
              <a:rPr lang="ru-RU" sz="3600" b="1" smtClean="0">
                <a:latin typeface="Bookman Old Style" pitchFamily="18" charset="0"/>
              </a:rPr>
            </a:br>
            <a:r>
              <a:rPr lang="ru-RU" sz="3600" b="1" smtClean="0">
                <a:latin typeface="Bookman Old Style" pitchFamily="18" charset="0"/>
              </a:rPr>
              <a:t>Варничный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-42863"/>
            <a:ext cx="6188076" cy="6108701"/>
          </a:xfrm>
          <a:prstGeom prst="rect">
            <a:avLst/>
          </a:prstGeom>
          <a:noFill/>
        </p:spPr>
      </p:pic>
      <p:pic>
        <p:nvPicPr>
          <p:cNvPr id="6148" name="Picture 4" descr="C:\Users\Жека\Desktop\ФОТО Усолье\Братья Михалев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2700338"/>
            <a:ext cx="4938712" cy="43100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Жека\Desktop\ФОТО Усолье\сользав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493713"/>
            <a:ext cx="8120062" cy="6267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533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atin typeface="Bookman Old Style" pitchFamily="18" charset="0"/>
              </a:rPr>
              <a:t>«Сибирская солонка»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10242" name="Picture 2" descr="C:\Users\Жека\Desktop\ФОТО Усолье\байкалочка 1кг_en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4343400"/>
            <a:ext cx="23860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332038"/>
            <a:ext cx="3962400" cy="4525962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</a:rPr>
              <a:t>Без соли</a:t>
            </a:r>
          </a:p>
          <a:p>
            <a:r>
              <a:rPr lang="ru-RU" smtClean="0">
                <a:solidFill>
                  <a:schemeClr val="tx2"/>
                </a:solidFill>
              </a:rPr>
              <a:t>Чтобы узнать человека, </a:t>
            </a:r>
          </a:p>
          <a:p>
            <a:r>
              <a:rPr lang="ru-RU" smtClean="0">
                <a:solidFill>
                  <a:schemeClr val="tx2"/>
                </a:solidFill>
              </a:rPr>
              <a:t>Без хлеба не сытно, </a:t>
            </a:r>
          </a:p>
          <a:p>
            <a:r>
              <a:rPr lang="ru-RU" smtClean="0">
                <a:solidFill>
                  <a:schemeClr val="tx2"/>
                </a:solidFill>
              </a:rPr>
              <a:t>Соль не жалей, </a:t>
            </a:r>
          </a:p>
          <a:p>
            <a:r>
              <a:rPr lang="ru-RU" smtClean="0">
                <a:solidFill>
                  <a:schemeClr val="tx2"/>
                </a:solidFill>
              </a:rPr>
              <a:t>Без соли, без хлеба – </a:t>
            </a:r>
          </a:p>
          <a:p>
            <a:r>
              <a:rPr lang="ru-RU" smtClean="0">
                <a:solidFill>
                  <a:schemeClr val="tx2"/>
                </a:solidFill>
              </a:rPr>
              <a:t>Дурное слово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0" y="457200"/>
            <a:ext cx="5486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Соль в пословицах и поговорках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1507" name="Picture 2" descr="C:\Users\Жека\Desktop\ФОТО Усолье\байкалочка 1кг_en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0"/>
            <a:ext cx="2133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343400" y="2332038"/>
            <a:ext cx="4267200" cy="45259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худая беседа.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так есть веселей.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не проживешь.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не за хлебом-солью сказано.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без соли не сладко.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600" dirty="0">
                <a:solidFill>
                  <a:schemeClr val="tx2"/>
                </a:solidFill>
                <a:latin typeface="+mn-lt"/>
              </a:rPr>
              <a:t>надо с ним пуд соли съесть.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0"/>
                            </p:stCondLst>
                            <p:childTnLst>
                              <p:par>
                                <p:cTn id="36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idx="1"/>
          </p:nvPr>
        </p:nvSpPr>
        <p:spPr>
          <a:xfrm>
            <a:off x="228600" y="2590800"/>
            <a:ext cx="8229600" cy="3657600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</a:rPr>
              <a:t>Без соли не проживешь</a:t>
            </a:r>
          </a:p>
          <a:p>
            <a:r>
              <a:rPr lang="ru-RU" smtClean="0">
                <a:solidFill>
                  <a:schemeClr val="tx2"/>
                </a:solidFill>
              </a:rPr>
              <a:t>Чтобы узнать человека, надо с ним пуд соли съесть</a:t>
            </a:r>
          </a:p>
          <a:p>
            <a:r>
              <a:rPr lang="ru-RU" smtClean="0">
                <a:solidFill>
                  <a:schemeClr val="tx2"/>
                </a:solidFill>
              </a:rPr>
              <a:t>Без хлеба не сытно, без соли не сладко</a:t>
            </a:r>
          </a:p>
          <a:p>
            <a:r>
              <a:rPr lang="ru-RU" smtClean="0">
                <a:solidFill>
                  <a:schemeClr val="tx2"/>
                </a:solidFill>
              </a:rPr>
              <a:t>Соль не жалей, так есть веселей</a:t>
            </a:r>
          </a:p>
          <a:p>
            <a:r>
              <a:rPr lang="ru-RU" smtClean="0">
                <a:solidFill>
                  <a:schemeClr val="tx2"/>
                </a:solidFill>
              </a:rPr>
              <a:t>Без соли, без хлеба – худая беседа</a:t>
            </a:r>
          </a:p>
          <a:p>
            <a:r>
              <a:rPr lang="ru-RU" smtClean="0">
                <a:solidFill>
                  <a:schemeClr val="tx2"/>
                </a:solidFill>
              </a:rPr>
              <a:t>Дурное слово не за хлебом-солью сказано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0" y="457200"/>
            <a:ext cx="5486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Соль в пословицах и поговорках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2531" name="Picture 2" descr="C:\Users\Жека\Desktop\ФОТО Усолье\байкалочка 1кг_en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81000"/>
            <a:ext cx="2133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1749</TotalTime>
  <Words>502</Words>
  <Application>Microsoft Office PowerPoint</Application>
  <PresentationFormat>On-screen Show (4:3)</PresentationFormat>
  <Paragraphs>127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Constantia</vt:lpstr>
      <vt:lpstr>Arial</vt:lpstr>
      <vt:lpstr>Calibri</vt:lpstr>
      <vt:lpstr>Wingdings 2</vt:lpstr>
      <vt:lpstr>Bookman Old Style</vt:lpstr>
      <vt:lpstr>Wingdings</vt:lpstr>
      <vt:lpstr>Поток</vt:lpstr>
      <vt:lpstr>Поток</vt:lpstr>
      <vt:lpstr>Поток</vt:lpstr>
      <vt:lpstr>Поток</vt:lpstr>
      <vt:lpstr>Слайд 1</vt:lpstr>
      <vt:lpstr>Мой город Усолье-Сибирское </vt:lpstr>
      <vt:lpstr>Слайд 3</vt:lpstr>
      <vt:lpstr>Усолье-Сибирское  – город старых окраин </vt:lpstr>
      <vt:lpstr>Город на берегу  Ангары</vt:lpstr>
      <vt:lpstr>Остров  Варничный</vt:lpstr>
      <vt:lpstr>«Сибирская солонка»</vt:lpstr>
      <vt:lpstr>Слайд 8</vt:lpstr>
      <vt:lpstr>Слайд 9</vt:lpstr>
      <vt:lpstr>Соль земли сибирской</vt:lpstr>
      <vt:lpstr>Усольская здравница</vt:lpstr>
      <vt:lpstr>Курорт Усолье</vt:lpstr>
      <vt:lpstr>Усолье в наши дни</vt:lpstr>
      <vt:lpstr>Большая индустрия города </vt:lpstr>
      <vt:lpstr>Предприятия химической промышленности</vt:lpstr>
      <vt:lpstr>Завод горного оборудования</vt:lpstr>
      <vt:lpstr>ТЭЦ-11</vt:lpstr>
      <vt:lpstr>Слайд 18</vt:lpstr>
      <vt:lpstr>Культурная жизнь  города </vt:lpstr>
      <vt:lpstr>Слайд 20</vt:lpstr>
      <vt:lpstr>Новогоднее Усолье</vt:lpstr>
      <vt:lpstr>Прогулки по паркам</vt:lpstr>
      <vt:lpstr>Улицы родного города</vt:lpstr>
      <vt:lpstr>Островки памяти</vt:lpstr>
      <vt:lpstr>Мемориальный комплекс</vt:lpstr>
      <vt:lpstr>Слайд 26</vt:lpstr>
      <vt:lpstr>Город мой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город</dc:title>
  <dc:creator>Жека</dc:creator>
  <cp:lastModifiedBy>nastya.cherepneva</cp:lastModifiedBy>
  <cp:revision>169</cp:revision>
  <dcterms:created xsi:type="dcterms:W3CDTF">2001-12-31T19:06:28Z</dcterms:created>
  <dcterms:modified xsi:type="dcterms:W3CDTF">2011-04-12T12:24:28Z</dcterms:modified>
</cp:coreProperties>
</file>