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23" r:id="rId2"/>
    <p:sldId id="378" r:id="rId3"/>
    <p:sldId id="371" r:id="rId4"/>
    <p:sldId id="407" r:id="rId5"/>
    <p:sldId id="405" r:id="rId6"/>
    <p:sldId id="383" r:id="rId7"/>
    <p:sldId id="403" r:id="rId8"/>
    <p:sldId id="393" r:id="rId9"/>
    <p:sldId id="388" r:id="rId10"/>
    <p:sldId id="278" r:id="rId11"/>
    <p:sldId id="273" r:id="rId12"/>
    <p:sldId id="415" r:id="rId13"/>
    <p:sldId id="428" r:id="rId14"/>
    <p:sldId id="429" r:id="rId15"/>
    <p:sldId id="406" r:id="rId16"/>
    <p:sldId id="398" r:id="rId17"/>
    <p:sldId id="389" r:id="rId18"/>
    <p:sldId id="372" r:id="rId19"/>
    <p:sldId id="424" r:id="rId20"/>
    <p:sldId id="417" r:id="rId21"/>
    <p:sldId id="413" r:id="rId22"/>
    <p:sldId id="422" r:id="rId23"/>
    <p:sldId id="391" r:id="rId24"/>
    <p:sldId id="425" r:id="rId25"/>
    <p:sldId id="402" r:id="rId26"/>
    <p:sldId id="39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srgbClr val="FF0000"/>
    </p:penClr>
  </p:showPr>
  <p:clrMru>
    <a:srgbClr val="EBE747"/>
    <a:srgbClr val="B2B2B2"/>
    <a:srgbClr val="FFFF66"/>
    <a:srgbClr val="3D8F95"/>
    <a:srgbClr val="2E9E93"/>
    <a:srgbClr val="3C8E94"/>
    <a:srgbClr val="00FFFF"/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3" autoAdjust="0"/>
    <p:restoredTop sz="79096" autoAdjust="0"/>
  </p:normalViewPr>
  <p:slideViewPr>
    <p:cSldViewPr>
      <p:cViewPr varScale="1">
        <p:scale>
          <a:sx n="55" d="100"/>
          <a:sy n="55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5963D-EDAC-46C1-9717-673A142BA7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17AFC-A9FA-447E-AC46-2C9F79D40CC8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B0F0"/>
              </a:solidFill>
            </a:rPr>
            <a:t>Лесной </a:t>
          </a:r>
          <a:endParaRPr lang="ru-RU" sz="3200" dirty="0">
            <a:solidFill>
              <a:srgbClr val="00B0F0"/>
            </a:solidFill>
          </a:endParaRPr>
        </a:p>
      </dgm:t>
    </dgm:pt>
    <dgm:pt modelId="{9E21F9A1-2590-4DA7-A5B7-17D4A31C9922}" type="parTrans" cxnId="{E4ABD6C4-A287-4E6D-98AE-F0DFD25FE8C3}">
      <dgm:prSet/>
      <dgm:spPr/>
      <dgm:t>
        <a:bodyPr/>
        <a:lstStyle/>
        <a:p>
          <a:endParaRPr lang="ru-RU"/>
        </a:p>
      </dgm:t>
    </dgm:pt>
    <dgm:pt modelId="{33E8CE81-E6CA-45CA-AB77-80A811C550C9}" type="sibTrans" cxnId="{E4ABD6C4-A287-4E6D-98AE-F0DFD25FE8C3}">
      <dgm:prSet/>
      <dgm:spPr/>
      <dgm:t>
        <a:bodyPr/>
        <a:lstStyle/>
        <a:p>
          <a:endParaRPr lang="ru-RU"/>
        </a:p>
      </dgm:t>
    </dgm:pt>
    <dgm:pt modelId="{106AF073-889B-488F-A63C-13215C3C5B10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B0F0"/>
              </a:solidFill>
            </a:rPr>
            <a:t>Торфяной </a:t>
          </a:r>
          <a:endParaRPr lang="ru-RU" sz="3200" dirty="0">
            <a:solidFill>
              <a:srgbClr val="00B0F0"/>
            </a:solidFill>
          </a:endParaRPr>
        </a:p>
      </dgm:t>
    </dgm:pt>
    <dgm:pt modelId="{78BCCC58-EB4D-4282-9A7C-4C60846F5834}" type="parTrans" cxnId="{1537B6F7-0A6E-4B3A-B75C-DE36EB66A868}">
      <dgm:prSet/>
      <dgm:spPr/>
      <dgm:t>
        <a:bodyPr/>
        <a:lstStyle/>
        <a:p>
          <a:endParaRPr lang="ru-RU"/>
        </a:p>
      </dgm:t>
    </dgm:pt>
    <dgm:pt modelId="{0810C374-29B5-42DA-9FEF-BE1A613FD7EF}" type="sibTrans" cxnId="{1537B6F7-0A6E-4B3A-B75C-DE36EB66A868}">
      <dgm:prSet/>
      <dgm:spPr/>
      <dgm:t>
        <a:bodyPr/>
        <a:lstStyle/>
        <a:p>
          <a:endParaRPr lang="ru-RU"/>
        </a:p>
      </dgm:t>
    </dgm:pt>
    <dgm:pt modelId="{62D8F6F8-2D17-4808-8312-540F2CE2FD15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B0F0"/>
              </a:solidFill>
            </a:rPr>
            <a:t>Камышовый </a:t>
          </a:r>
          <a:endParaRPr lang="ru-RU" sz="3200" dirty="0">
            <a:solidFill>
              <a:srgbClr val="00B0F0"/>
            </a:solidFill>
          </a:endParaRPr>
        </a:p>
      </dgm:t>
    </dgm:pt>
    <dgm:pt modelId="{48557F25-1A5D-4471-9741-FCBFCE8BAA67}" type="parTrans" cxnId="{BC25DA45-B52C-434F-B277-3488AFBD4210}">
      <dgm:prSet/>
      <dgm:spPr/>
      <dgm:t>
        <a:bodyPr/>
        <a:lstStyle/>
        <a:p>
          <a:endParaRPr lang="ru-RU"/>
        </a:p>
      </dgm:t>
    </dgm:pt>
    <dgm:pt modelId="{94E4A465-44F1-4411-80FA-13024010B0D4}" type="sibTrans" cxnId="{BC25DA45-B52C-434F-B277-3488AFBD4210}">
      <dgm:prSet/>
      <dgm:spPr/>
      <dgm:t>
        <a:bodyPr/>
        <a:lstStyle/>
        <a:p>
          <a:endParaRPr lang="ru-RU"/>
        </a:p>
      </dgm:t>
    </dgm:pt>
    <dgm:pt modelId="{9155281A-5B19-469D-A2CE-3C3418AFDEBB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B0F0"/>
              </a:solidFill>
            </a:rPr>
            <a:t>Степной (полевой)</a:t>
          </a:r>
          <a:endParaRPr lang="ru-RU" sz="3200" dirty="0">
            <a:solidFill>
              <a:srgbClr val="00B0F0"/>
            </a:solidFill>
          </a:endParaRPr>
        </a:p>
      </dgm:t>
    </dgm:pt>
    <dgm:pt modelId="{3D89EDC6-A54B-42EF-9370-C7443F7B118B}" type="parTrans" cxnId="{23A3DFD8-D419-45F6-A30F-8706DECB1298}">
      <dgm:prSet/>
      <dgm:spPr/>
      <dgm:t>
        <a:bodyPr/>
        <a:lstStyle/>
        <a:p>
          <a:endParaRPr lang="ru-RU"/>
        </a:p>
      </dgm:t>
    </dgm:pt>
    <dgm:pt modelId="{95EC16F5-A9A6-4343-AEB6-BC8173254735}" type="sibTrans" cxnId="{23A3DFD8-D419-45F6-A30F-8706DECB1298}">
      <dgm:prSet/>
      <dgm:spPr/>
      <dgm:t>
        <a:bodyPr/>
        <a:lstStyle/>
        <a:p>
          <a:endParaRPr lang="ru-RU"/>
        </a:p>
      </dgm:t>
    </dgm:pt>
    <dgm:pt modelId="{97A659D1-4787-42E5-9592-5A4137C9A1EE}" type="pres">
      <dgm:prSet presAssocID="{A1C5963D-EDAC-46C1-9717-673A142BA7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74F3A-593C-41DC-A600-6D38912B3D3E}" type="pres">
      <dgm:prSet presAssocID="{9A617AFC-A9FA-447E-AC46-2C9F79D40CC8}" presName="parentLin" presStyleCnt="0"/>
      <dgm:spPr/>
    </dgm:pt>
    <dgm:pt modelId="{F20FE071-06C4-4C32-854C-B1BDD2DEF114}" type="pres">
      <dgm:prSet presAssocID="{9A617AFC-A9FA-447E-AC46-2C9F79D40C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4A6E889-A983-4262-834B-9CEFFD74A39A}" type="pres">
      <dgm:prSet presAssocID="{9A617AFC-A9FA-447E-AC46-2C9F79D40C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82F90-BD5A-4774-9629-6F187F43F94C}" type="pres">
      <dgm:prSet presAssocID="{9A617AFC-A9FA-447E-AC46-2C9F79D40CC8}" presName="negativeSpace" presStyleCnt="0"/>
      <dgm:spPr/>
    </dgm:pt>
    <dgm:pt modelId="{DE8FA96A-F488-452B-9E40-FB3D581CE5BF}" type="pres">
      <dgm:prSet presAssocID="{9A617AFC-A9FA-447E-AC46-2C9F79D40CC8}" presName="childText" presStyleLbl="conFgAcc1" presStyleIdx="0" presStyleCnt="4">
        <dgm:presLayoutVars>
          <dgm:bulletEnabled val="1"/>
        </dgm:presLayoutVars>
      </dgm:prSet>
      <dgm:spPr/>
    </dgm:pt>
    <dgm:pt modelId="{784CA6A2-B9BC-4680-9908-138C6FEB9366}" type="pres">
      <dgm:prSet presAssocID="{33E8CE81-E6CA-45CA-AB77-80A811C550C9}" presName="spaceBetweenRectangles" presStyleCnt="0"/>
      <dgm:spPr/>
    </dgm:pt>
    <dgm:pt modelId="{69499C82-A423-4B29-9347-8160F75F9549}" type="pres">
      <dgm:prSet presAssocID="{9155281A-5B19-469D-A2CE-3C3418AFDEBB}" presName="parentLin" presStyleCnt="0"/>
      <dgm:spPr/>
    </dgm:pt>
    <dgm:pt modelId="{2AA4742F-C55D-4D15-BF91-698AFCAE8142}" type="pres">
      <dgm:prSet presAssocID="{9155281A-5B19-469D-A2CE-3C3418AFDEB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FEA4E2B-B497-4D90-A805-7BA7104AAB31}" type="pres">
      <dgm:prSet presAssocID="{9155281A-5B19-469D-A2CE-3C3418AFDE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E42E8-20DC-45F4-B4A0-F960DE5EB04C}" type="pres">
      <dgm:prSet presAssocID="{9155281A-5B19-469D-A2CE-3C3418AFDEBB}" presName="negativeSpace" presStyleCnt="0"/>
      <dgm:spPr/>
    </dgm:pt>
    <dgm:pt modelId="{B993CF19-EA6F-4427-B3B6-E5E3BA51E602}" type="pres">
      <dgm:prSet presAssocID="{9155281A-5B19-469D-A2CE-3C3418AFDEBB}" presName="childText" presStyleLbl="conFgAcc1" presStyleIdx="1" presStyleCnt="4">
        <dgm:presLayoutVars>
          <dgm:bulletEnabled val="1"/>
        </dgm:presLayoutVars>
      </dgm:prSet>
      <dgm:spPr/>
    </dgm:pt>
    <dgm:pt modelId="{38860EFC-5D73-493D-92AA-BB587CC98A3F}" type="pres">
      <dgm:prSet presAssocID="{95EC16F5-A9A6-4343-AEB6-BC8173254735}" presName="spaceBetweenRectangles" presStyleCnt="0"/>
      <dgm:spPr/>
    </dgm:pt>
    <dgm:pt modelId="{FED15EF4-BCA6-4AAB-B486-62611CC4DCDD}" type="pres">
      <dgm:prSet presAssocID="{106AF073-889B-488F-A63C-13215C3C5B10}" presName="parentLin" presStyleCnt="0"/>
      <dgm:spPr/>
    </dgm:pt>
    <dgm:pt modelId="{9566EEE7-5F82-405B-A100-56ED9BE74D0F}" type="pres">
      <dgm:prSet presAssocID="{106AF073-889B-488F-A63C-13215C3C5B1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21647A3-05FC-4123-843D-846BCADD7691}" type="pres">
      <dgm:prSet presAssocID="{106AF073-889B-488F-A63C-13215C3C5B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4BAB1-A5D0-40C9-8B84-128E59EA3B36}" type="pres">
      <dgm:prSet presAssocID="{106AF073-889B-488F-A63C-13215C3C5B10}" presName="negativeSpace" presStyleCnt="0"/>
      <dgm:spPr/>
    </dgm:pt>
    <dgm:pt modelId="{2B863DF4-E39A-4EC9-A844-AFD2A0F93B7F}" type="pres">
      <dgm:prSet presAssocID="{106AF073-889B-488F-A63C-13215C3C5B10}" presName="childText" presStyleLbl="conFgAcc1" presStyleIdx="2" presStyleCnt="4">
        <dgm:presLayoutVars>
          <dgm:bulletEnabled val="1"/>
        </dgm:presLayoutVars>
      </dgm:prSet>
      <dgm:spPr/>
    </dgm:pt>
    <dgm:pt modelId="{1EAC63A0-0DEC-4D68-8B41-D8282B8BF60C}" type="pres">
      <dgm:prSet presAssocID="{0810C374-29B5-42DA-9FEF-BE1A613FD7EF}" presName="spaceBetweenRectangles" presStyleCnt="0"/>
      <dgm:spPr/>
    </dgm:pt>
    <dgm:pt modelId="{00EFE84D-1DEF-40BB-AA78-655B23FBD86B}" type="pres">
      <dgm:prSet presAssocID="{62D8F6F8-2D17-4808-8312-540F2CE2FD15}" presName="parentLin" presStyleCnt="0"/>
      <dgm:spPr/>
    </dgm:pt>
    <dgm:pt modelId="{6DE25333-17E7-4A90-99EA-6F89476A0527}" type="pres">
      <dgm:prSet presAssocID="{62D8F6F8-2D17-4808-8312-540F2CE2FD1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3D03F8-F995-4DC8-B1DD-587A16BAC410}" type="pres">
      <dgm:prSet presAssocID="{62D8F6F8-2D17-4808-8312-540F2CE2FD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A23DA-801F-43E5-8C98-E12C2A07E7E2}" type="pres">
      <dgm:prSet presAssocID="{62D8F6F8-2D17-4808-8312-540F2CE2FD15}" presName="negativeSpace" presStyleCnt="0"/>
      <dgm:spPr/>
    </dgm:pt>
    <dgm:pt modelId="{6B3F1449-ACEB-4B96-B8D0-D0F46D9C2327}" type="pres">
      <dgm:prSet presAssocID="{62D8F6F8-2D17-4808-8312-540F2CE2FD1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21959E5-CDB3-4384-8B85-ECB1236888CF}" type="presOf" srcId="{106AF073-889B-488F-A63C-13215C3C5B10}" destId="{E21647A3-05FC-4123-843D-846BCADD7691}" srcOrd="1" destOrd="0" presId="urn:microsoft.com/office/officeart/2005/8/layout/list1"/>
    <dgm:cxn modelId="{E4ABD6C4-A287-4E6D-98AE-F0DFD25FE8C3}" srcId="{A1C5963D-EDAC-46C1-9717-673A142BA760}" destId="{9A617AFC-A9FA-447E-AC46-2C9F79D40CC8}" srcOrd="0" destOrd="0" parTransId="{9E21F9A1-2590-4DA7-A5B7-17D4A31C9922}" sibTransId="{33E8CE81-E6CA-45CA-AB77-80A811C550C9}"/>
    <dgm:cxn modelId="{52D65B26-A81D-45B2-965E-553E6B350055}" type="presOf" srcId="{A1C5963D-EDAC-46C1-9717-673A142BA760}" destId="{97A659D1-4787-42E5-9592-5A4137C9A1EE}" srcOrd="0" destOrd="0" presId="urn:microsoft.com/office/officeart/2005/8/layout/list1"/>
    <dgm:cxn modelId="{B32285F8-6911-4297-8A20-295C625F1FFE}" type="presOf" srcId="{9A617AFC-A9FA-447E-AC46-2C9F79D40CC8}" destId="{F20FE071-06C4-4C32-854C-B1BDD2DEF114}" srcOrd="0" destOrd="0" presId="urn:microsoft.com/office/officeart/2005/8/layout/list1"/>
    <dgm:cxn modelId="{BC25DA45-B52C-434F-B277-3488AFBD4210}" srcId="{A1C5963D-EDAC-46C1-9717-673A142BA760}" destId="{62D8F6F8-2D17-4808-8312-540F2CE2FD15}" srcOrd="3" destOrd="0" parTransId="{48557F25-1A5D-4471-9741-FCBFCE8BAA67}" sibTransId="{94E4A465-44F1-4411-80FA-13024010B0D4}"/>
    <dgm:cxn modelId="{F7E8F13C-C833-4822-97B5-259801F3E3D2}" type="presOf" srcId="{62D8F6F8-2D17-4808-8312-540F2CE2FD15}" destId="{6DE25333-17E7-4A90-99EA-6F89476A0527}" srcOrd="0" destOrd="0" presId="urn:microsoft.com/office/officeart/2005/8/layout/list1"/>
    <dgm:cxn modelId="{33417EDB-19E2-458D-8CF5-0AB1DD8E476A}" type="presOf" srcId="{62D8F6F8-2D17-4808-8312-540F2CE2FD15}" destId="{733D03F8-F995-4DC8-B1DD-587A16BAC410}" srcOrd="1" destOrd="0" presId="urn:microsoft.com/office/officeart/2005/8/layout/list1"/>
    <dgm:cxn modelId="{6ECA9F36-A71F-4493-9E0D-723CFAF8D971}" type="presOf" srcId="{9155281A-5B19-469D-A2CE-3C3418AFDEBB}" destId="{FFEA4E2B-B497-4D90-A805-7BA7104AAB31}" srcOrd="1" destOrd="0" presId="urn:microsoft.com/office/officeart/2005/8/layout/list1"/>
    <dgm:cxn modelId="{AF833DA5-464D-4D6E-9964-1197DFB433E9}" type="presOf" srcId="{106AF073-889B-488F-A63C-13215C3C5B10}" destId="{9566EEE7-5F82-405B-A100-56ED9BE74D0F}" srcOrd="0" destOrd="0" presId="urn:microsoft.com/office/officeart/2005/8/layout/list1"/>
    <dgm:cxn modelId="{1537B6F7-0A6E-4B3A-B75C-DE36EB66A868}" srcId="{A1C5963D-EDAC-46C1-9717-673A142BA760}" destId="{106AF073-889B-488F-A63C-13215C3C5B10}" srcOrd="2" destOrd="0" parTransId="{78BCCC58-EB4D-4282-9A7C-4C60846F5834}" sibTransId="{0810C374-29B5-42DA-9FEF-BE1A613FD7EF}"/>
    <dgm:cxn modelId="{23A3DFD8-D419-45F6-A30F-8706DECB1298}" srcId="{A1C5963D-EDAC-46C1-9717-673A142BA760}" destId="{9155281A-5B19-469D-A2CE-3C3418AFDEBB}" srcOrd="1" destOrd="0" parTransId="{3D89EDC6-A54B-42EF-9370-C7443F7B118B}" sibTransId="{95EC16F5-A9A6-4343-AEB6-BC8173254735}"/>
    <dgm:cxn modelId="{6437874B-608A-4D3D-BE5E-CCD86B165DC0}" type="presOf" srcId="{9155281A-5B19-469D-A2CE-3C3418AFDEBB}" destId="{2AA4742F-C55D-4D15-BF91-698AFCAE8142}" srcOrd="0" destOrd="0" presId="urn:microsoft.com/office/officeart/2005/8/layout/list1"/>
    <dgm:cxn modelId="{E3602250-C190-4AE7-9F42-791468CDCF3B}" type="presOf" srcId="{9A617AFC-A9FA-447E-AC46-2C9F79D40CC8}" destId="{54A6E889-A983-4262-834B-9CEFFD74A39A}" srcOrd="1" destOrd="0" presId="urn:microsoft.com/office/officeart/2005/8/layout/list1"/>
    <dgm:cxn modelId="{990C85B9-167D-4D2E-998F-38903B0A61DB}" type="presParOf" srcId="{97A659D1-4787-42E5-9592-5A4137C9A1EE}" destId="{35074F3A-593C-41DC-A600-6D38912B3D3E}" srcOrd="0" destOrd="0" presId="urn:microsoft.com/office/officeart/2005/8/layout/list1"/>
    <dgm:cxn modelId="{DF567D1D-9BD7-43F5-9D0C-E510AF3080F9}" type="presParOf" srcId="{35074F3A-593C-41DC-A600-6D38912B3D3E}" destId="{F20FE071-06C4-4C32-854C-B1BDD2DEF114}" srcOrd="0" destOrd="0" presId="urn:microsoft.com/office/officeart/2005/8/layout/list1"/>
    <dgm:cxn modelId="{6DB9293B-318A-40CF-A173-D3F03CB79050}" type="presParOf" srcId="{35074F3A-593C-41DC-A600-6D38912B3D3E}" destId="{54A6E889-A983-4262-834B-9CEFFD74A39A}" srcOrd="1" destOrd="0" presId="urn:microsoft.com/office/officeart/2005/8/layout/list1"/>
    <dgm:cxn modelId="{8A92F5A8-A556-46E2-8C93-4AA52595B16E}" type="presParOf" srcId="{97A659D1-4787-42E5-9592-5A4137C9A1EE}" destId="{45782F90-BD5A-4774-9629-6F187F43F94C}" srcOrd="1" destOrd="0" presId="urn:microsoft.com/office/officeart/2005/8/layout/list1"/>
    <dgm:cxn modelId="{D38B8BAC-1F42-4BA9-A350-5033888F5ED7}" type="presParOf" srcId="{97A659D1-4787-42E5-9592-5A4137C9A1EE}" destId="{DE8FA96A-F488-452B-9E40-FB3D581CE5BF}" srcOrd="2" destOrd="0" presId="urn:microsoft.com/office/officeart/2005/8/layout/list1"/>
    <dgm:cxn modelId="{D2EF90DB-2D3F-4921-9EB8-B80D649D2B71}" type="presParOf" srcId="{97A659D1-4787-42E5-9592-5A4137C9A1EE}" destId="{784CA6A2-B9BC-4680-9908-138C6FEB9366}" srcOrd="3" destOrd="0" presId="urn:microsoft.com/office/officeart/2005/8/layout/list1"/>
    <dgm:cxn modelId="{AE70C9D5-373E-4E87-81D6-3564C4E2B4EE}" type="presParOf" srcId="{97A659D1-4787-42E5-9592-5A4137C9A1EE}" destId="{69499C82-A423-4B29-9347-8160F75F9549}" srcOrd="4" destOrd="0" presId="urn:microsoft.com/office/officeart/2005/8/layout/list1"/>
    <dgm:cxn modelId="{31EB92B6-295B-4454-BCF6-9673276D329C}" type="presParOf" srcId="{69499C82-A423-4B29-9347-8160F75F9549}" destId="{2AA4742F-C55D-4D15-BF91-698AFCAE8142}" srcOrd="0" destOrd="0" presId="urn:microsoft.com/office/officeart/2005/8/layout/list1"/>
    <dgm:cxn modelId="{8D7D0145-630D-4C5A-9842-9FA41AA0B037}" type="presParOf" srcId="{69499C82-A423-4B29-9347-8160F75F9549}" destId="{FFEA4E2B-B497-4D90-A805-7BA7104AAB31}" srcOrd="1" destOrd="0" presId="urn:microsoft.com/office/officeart/2005/8/layout/list1"/>
    <dgm:cxn modelId="{2D057B64-FA6A-4734-ABB2-F10179E49933}" type="presParOf" srcId="{97A659D1-4787-42E5-9592-5A4137C9A1EE}" destId="{F2FE42E8-20DC-45F4-B4A0-F960DE5EB04C}" srcOrd="5" destOrd="0" presId="urn:microsoft.com/office/officeart/2005/8/layout/list1"/>
    <dgm:cxn modelId="{DA649B37-7090-4807-ABE3-6D9610C5ADAF}" type="presParOf" srcId="{97A659D1-4787-42E5-9592-5A4137C9A1EE}" destId="{B993CF19-EA6F-4427-B3B6-E5E3BA51E602}" srcOrd="6" destOrd="0" presId="urn:microsoft.com/office/officeart/2005/8/layout/list1"/>
    <dgm:cxn modelId="{2DD38CE2-CB2E-4C79-9B49-D1F8260F77AF}" type="presParOf" srcId="{97A659D1-4787-42E5-9592-5A4137C9A1EE}" destId="{38860EFC-5D73-493D-92AA-BB587CC98A3F}" srcOrd="7" destOrd="0" presId="urn:microsoft.com/office/officeart/2005/8/layout/list1"/>
    <dgm:cxn modelId="{77D78FDF-92BC-49E3-AF48-0173C1A3BC1C}" type="presParOf" srcId="{97A659D1-4787-42E5-9592-5A4137C9A1EE}" destId="{FED15EF4-BCA6-4AAB-B486-62611CC4DCDD}" srcOrd="8" destOrd="0" presId="urn:microsoft.com/office/officeart/2005/8/layout/list1"/>
    <dgm:cxn modelId="{8C3571F7-F5CB-47D1-BFD0-B8001A6DF228}" type="presParOf" srcId="{FED15EF4-BCA6-4AAB-B486-62611CC4DCDD}" destId="{9566EEE7-5F82-405B-A100-56ED9BE74D0F}" srcOrd="0" destOrd="0" presId="urn:microsoft.com/office/officeart/2005/8/layout/list1"/>
    <dgm:cxn modelId="{B564E21B-1ED0-4FD0-A95D-80591850A88A}" type="presParOf" srcId="{FED15EF4-BCA6-4AAB-B486-62611CC4DCDD}" destId="{E21647A3-05FC-4123-843D-846BCADD7691}" srcOrd="1" destOrd="0" presId="urn:microsoft.com/office/officeart/2005/8/layout/list1"/>
    <dgm:cxn modelId="{2DD2BA75-97D5-4C75-B254-B92F719A31AE}" type="presParOf" srcId="{97A659D1-4787-42E5-9592-5A4137C9A1EE}" destId="{6DC4BAB1-A5D0-40C9-8B84-128E59EA3B36}" srcOrd="9" destOrd="0" presId="urn:microsoft.com/office/officeart/2005/8/layout/list1"/>
    <dgm:cxn modelId="{23ED52B8-54DC-4805-9F88-786F8B47AF39}" type="presParOf" srcId="{97A659D1-4787-42E5-9592-5A4137C9A1EE}" destId="{2B863DF4-E39A-4EC9-A844-AFD2A0F93B7F}" srcOrd="10" destOrd="0" presId="urn:microsoft.com/office/officeart/2005/8/layout/list1"/>
    <dgm:cxn modelId="{1BDF6E9D-69EB-42F9-BB3C-1BA1AE37C7E2}" type="presParOf" srcId="{97A659D1-4787-42E5-9592-5A4137C9A1EE}" destId="{1EAC63A0-0DEC-4D68-8B41-D8282B8BF60C}" srcOrd="11" destOrd="0" presId="urn:microsoft.com/office/officeart/2005/8/layout/list1"/>
    <dgm:cxn modelId="{89757D25-FC75-41E2-832A-EDDC93A0E2C3}" type="presParOf" srcId="{97A659D1-4787-42E5-9592-5A4137C9A1EE}" destId="{00EFE84D-1DEF-40BB-AA78-655B23FBD86B}" srcOrd="12" destOrd="0" presId="urn:microsoft.com/office/officeart/2005/8/layout/list1"/>
    <dgm:cxn modelId="{0D4F02E9-868B-4ABE-8331-2DF864EA13D5}" type="presParOf" srcId="{00EFE84D-1DEF-40BB-AA78-655B23FBD86B}" destId="{6DE25333-17E7-4A90-99EA-6F89476A0527}" srcOrd="0" destOrd="0" presId="urn:microsoft.com/office/officeart/2005/8/layout/list1"/>
    <dgm:cxn modelId="{A3106057-15D7-4D00-B550-4C0CDAC96B1B}" type="presParOf" srcId="{00EFE84D-1DEF-40BB-AA78-655B23FBD86B}" destId="{733D03F8-F995-4DC8-B1DD-587A16BAC410}" srcOrd="1" destOrd="0" presId="urn:microsoft.com/office/officeart/2005/8/layout/list1"/>
    <dgm:cxn modelId="{23878142-1192-4EC2-B71E-017100F6CC74}" type="presParOf" srcId="{97A659D1-4787-42E5-9592-5A4137C9A1EE}" destId="{ABBA23DA-801F-43E5-8C98-E12C2A07E7E2}" srcOrd="13" destOrd="0" presId="urn:microsoft.com/office/officeart/2005/8/layout/list1"/>
    <dgm:cxn modelId="{7E6EB4BA-6D2C-4F0E-A166-68F3FB1B0956}" type="presParOf" srcId="{97A659D1-4787-42E5-9592-5A4137C9A1EE}" destId="{6B3F1449-ACEB-4B96-B8D0-D0F46D9C23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FA96A-F488-452B-9E40-FB3D581CE5BF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6E889-A983-4262-834B-9CEFFD74A39A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B0F0"/>
              </a:solidFill>
            </a:rPr>
            <a:t>Лесной </a:t>
          </a:r>
          <a:endParaRPr lang="ru-RU" sz="3200" kern="1200" dirty="0">
            <a:solidFill>
              <a:srgbClr val="00B0F0"/>
            </a:solidFill>
          </a:endParaRPr>
        </a:p>
      </dsp:txBody>
      <dsp:txXfrm>
        <a:off x="304800" y="7539"/>
        <a:ext cx="4267200" cy="678960"/>
      </dsp:txXfrm>
    </dsp:sp>
    <dsp:sp modelId="{B993CF19-EA6F-4427-B3B6-E5E3BA51E602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4E2B-B497-4D90-A805-7BA7104AAB31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B0F0"/>
              </a:solidFill>
            </a:rPr>
            <a:t>Степной (полевой)</a:t>
          </a:r>
          <a:endParaRPr lang="ru-RU" sz="3200" kern="1200" dirty="0">
            <a:solidFill>
              <a:srgbClr val="00B0F0"/>
            </a:solidFill>
          </a:endParaRPr>
        </a:p>
      </dsp:txBody>
      <dsp:txXfrm>
        <a:off x="304800" y="1050819"/>
        <a:ext cx="4267200" cy="678960"/>
      </dsp:txXfrm>
    </dsp:sp>
    <dsp:sp modelId="{2B863DF4-E39A-4EC9-A844-AFD2A0F93B7F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647A3-05FC-4123-843D-846BCADD7691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B0F0"/>
              </a:solidFill>
            </a:rPr>
            <a:t>Торфяной </a:t>
          </a:r>
          <a:endParaRPr lang="ru-RU" sz="3200" kern="1200" dirty="0">
            <a:solidFill>
              <a:srgbClr val="00B0F0"/>
            </a:solidFill>
          </a:endParaRPr>
        </a:p>
      </dsp:txBody>
      <dsp:txXfrm>
        <a:off x="304800" y="2094100"/>
        <a:ext cx="4267200" cy="678960"/>
      </dsp:txXfrm>
    </dsp:sp>
    <dsp:sp modelId="{6B3F1449-ACEB-4B96-B8D0-D0F46D9C2327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D03F8-F995-4DC8-B1DD-587A16BAC410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B0F0"/>
              </a:solidFill>
            </a:rPr>
            <a:t>Камышовый </a:t>
          </a:r>
          <a:endParaRPr lang="ru-RU" sz="3200" kern="1200" dirty="0">
            <a:solidFill>
              <a:srgbClr val="00B0F0"/>
            </a:solidFill>
          </a:endParaRPr>
        </a:p>
      </dsp:txBody>
      <dsp:txXfrm>
        <a:off x="304800" y="3137380"/>
        <a:ext cx="426720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EF1F82-25FD-4F88-A7EB-201EA077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skor.ru/posts_images_200905/392_300_6862_tishbig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1CBBC-407B-4B3E-BFEF-8FC81095C96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7AF8A-EC5D-4AEE-ACA2-44E9110EBD73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http://samogo.net/articles.php?id=311</a:t>
            </a:r>
            <a:endParaRPr lang="ru-RU" b="1" u="sng" dirty="0" smtClean="0"/>
          </a:p>
          <a:p>
            <a:r>
              <a:rPr lang="ru-RU" b="1" dirty="0" smtClean="0"/>
              <a:t>В России в 2010 году были отмечены самые сильные лесные пожары в истории, по данным Рослесхоза, общая площадь, пройденная природными пожарами с начала года по середину августа составила более 1,5 млн. гектаров. Любопытно, что по данным независимой оценки </a:t>
            </a:r>
            <a:r>
              <a:rPr lang="ru-RU" b="1" dirty="0" err="1" smtClean="0"/>
              <a:t>Global</a:t>
            </a:r>
            <a:r>
              <a:rPr lang="ru-RU" b="1" dirty="0" smtClean="0"/>
              <a:t> </a:t>
            </a:r>
            <a:r>
              <a:rPr lang="ru-RU" b="1" dirty="0" err="1" smtClean="0"/>
              <a:t>Fire</a:t>
            </a:r>
            <a:r>
              <a:rPr lang="ru-RU" b="1" dirty="0" smtClean="0"/>
              <a:t> </a:t>
            </a:r>
            <a:r>
              <a:rPr lang="ru-RU" b="1" dirty="0" err="1" smtClean="0"/>
              <a:t>Monitoring</a:t>
            </a:r>
            <a:r>
              <a:rPr lang="ru-RU" b="1" dirty="0" smtClean="0"/>
              <a:t> </a:t>
            </a:r>
            <a:r>
              <a:rPr lang="ru-RU" b="1" dirty="0" err="1" smtClean="0"/>
              <a:t>Centre</a:t>
            </a:r>
            <a:r>
              <a:rPr lang="ru-RU" b="1" dirty="0" smtClean="0"/>
              <a:t>, в основе которой лежат результаты мониторинга трёх станций слежения MODIS (США), NOAA (США), </a:t>
            </a:r>
            <a:r>
              <a:rPr lang="ru-RU" b="1" dirty="0" err="1" smtClean="0"/>
              <a:t>Landsat</a:t>
            </a:r>
            <a:r>
              <a:rPr lang="ru-RU" b="1" dirty="0" smtClean="0"/>
              <a:t> (Норвегия), зона горения превысила 15 млн. гектаров, то есть в 10 раз больше, чем по оценке Рослесхоза.</a:t>
            </a:r>
            <a:endParaRPr lang="ru-RU" dirty="0" smtClean="0"/>
          </a:p>
          <a:p>
            <a:r>
              <a:rPr lang="ru-RU" dirty="0" smtClean="0"/>
              <a:t>Чтобы более наглядно представить себе силу и масштаб самого крупного пожара в истории России, стоит заметить, что общая площадь выгоревшей земли (леса, поселений, сельскохозяйственных угодий и др.) составила 150 тыс. квадратных километров, что сопоставимо по площади с целой страной, например Тунисом.</a:t>
            </a:r>
          </a:p>
          <a:p>
            <a:r>
              <a:rPr lang="ru-RU" dirty="0" smtClean="0"/>
              <a:t>В течение нескольких недель на территории России регистрировались около 200-300 очагов новых лесных пожаров, очевидно, что регистрация не носила 100%-ый характер, многие очаги оставались незаметными, пока не превращались в по-настоящему сильные пожары.</a:t>
            </a:r>
          </a:p>
          <a:p>
            <a:r>
              <a:rPr lang="ru-RU" dirty="0" smtClean="0"/>
              <a:t>Наиболее пострадавшими районами стали субъекты Центрального и Приволжского федеральных округов: Нижегородская, Владимирская, Рязанская, Ульяновская области, республики Мордовия, Марий Эл.</a:t>
            </a:r>
          </a:p>
          <a:p>
            <a:r>
              <a:rPr lang="ru-RU" dirty="0" smtClean="0"/>
              <a:t>На борьбу с лесными пожарами было брошено около 150 тыс. человек и более 26 тыс. единиц техники. Ежедневно на тушение пожаров вылетало около 25 отечественных воздушных судов, ещё примерно 15 самолётов и вертолётов было предоставлено иностранными государствами.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F1F82-25FD-4F88-A7EB-201EA07763C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Леса не вспыхнут,— гласит примета, —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Коли не будут подожжены…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                                          … О Боже!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Леса горят под предлогом весны.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Леса горят под предлогом лета.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Горят... Караул!!! Но не слышно ответа.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Сгорают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Среди мировой тишины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Священные легкие нашей страны,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Которыми дышит и вся остальная планета».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           Новелла Матвеева. </a:t>
            </a:r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Леса горят…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B5F48-E3E9-41A3-B610-FA1F5357DFC5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91CE3-A79E-4D38-9E95-28F5A291425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818EF-29E6-4824-8308-03ED4DD6C1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http</a:t>
            </a:r>
            <a:r>
              <a:rPr lang="en-US" b="1" smtClean="0"/>
              <a:t>://litn-andrei.narod.ru/p7aa1.html</a:t>
            </a:r>
            <a:r>
              <a:rPr lang="ru-RU" b="1" smtClean="0"/>
              <a:t>Поражающие </a:t>
            </a:r>
            <a:r>
              <a:rPr lang="ru-RU" b="1" dirty="0" smtClean="0"/>
              <a:t>факторы лесных и торфяных пожаров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Первичные поражающие факторы:</a:t>
            </a:r>
          </a:p>
          <a:p>
            <a:r>
              <a:rPr lang="ru-RU" dirty="0" smtClean="0"/>
              <a:t>огонь, </a:t>
            </a:r>
          </a:p>
          <a:p>
            <a:r>
              <a:rPr lang="ru-RU" dirty="0" smtClean="0"/>
              <a:t>высокая температура воздуха. </a:t>
            </a:r>
          </a:p>
          <a:p>
            <a:r>
              <a:rPr lang="ru-RU" dirty="0" smtClean="0"/>
              <a:t>Вторичные поражающие факторы: </a:t>
            </a:r>
          </a:p>
          <a:p>
            <a:r>
              <a:rPr lang="ru-RU" dirty="0" smtClean="0"/>
              <a:t>обширные зоны задымления, </a:t>
            </a:r>
          </a:p>
          <a:p>
            <a:r>
              <a:rPr lang="ru-RU" dirty="0" smtClean="0"/>
              <a:t>ядовитые газы, </a:t>
            </a:r>
          </a:p>
          <a:p>
            <a:r>
              <a:rPr lang="ru-RU" dirty="0" smtClean="0"/>
              <a:t>обрушение деревьев.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F3D8A-F62D-4EB5-8F22-585575EE1E5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b="1" dirty="0" smtClean="0"/>
              <a:t>Степные пожары</a:t>
            </a:r>
            <a:r>
              <a:rPr lang="ru-RU" dirty="0" smtClean="0"/>
              <a:t> являются следствием возгорания сухой травы или зрелых посевов сельскохозяйственных культур и распространяются в ветреную </a:t>
            </a:r>
            <a:r>
              <a:rPr lang="ru-RU" dirty="0" smtClean="0"/>
              <a:t>погоду </a:t>
            </a:r>
            <a:r>
              <a:rPr lang="ru-RU" dirty="0" smtClean="0"/>
              <a:t>со скоростью до 120 км/ч</a:t>
            </a:r>
            <a:r>
              <a:rPr lang="ru-RU" dirty="0" smtClean="0"/>
              <a:t>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http://www.ecoteco.ru/library/magazine/1/ecology/prirodnye-pozhary-2010-goda-v-evropeyskoy-rossii-vsegda-li-vinovata-zhara/</a:t>
            </a:r>
            <a:endParaRPr lang="ru-RU" sz="1200" u="sng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«Я видел, что такое степной пожар: скорость огня на просторе такая, что от него ни сам не убежишь, ни скот не отгонишь. Страшно! Огонь на залежах и брошенных кормовых угодьях при шкальном ветре идет стеной в 3-4 метра, выжигая почву на десятки сантиметров и все живое. Как по пороховой дорожке он проникает в населенные пункты, а там … Об этом  прекрасно знали раньше деревенские жители – лес никогда близко не «подпускали» к деревне, первый круг занимали огороды и выгоны, далее шли поля, потом – ближние и дальние сенокосы, а если и случались залежи, то их превращали в сенокосы или пастбища.»</a:t>
            </a:r>
          </a:p>
          <a:p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24D9F-14B3-4ED6-9E4D-C1A63EB17B0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http://www.bbc.co.uk/russian/science/2010/08/100809_peat_bog_fire_spread.shtml</a:t>
            </a:r>
            <a:endParaRPr lang="ru-RU" dirty="0" smtClean="0"/>
          </a:p>
          <a:p>
            <a:r>
              <a:rPr lang="ru-RU" dirty="0" smtClean="0"/>
              <a:t>1. Торф формируется из перегноя - разлагающихся растений, животных и насекомых - в болотистых местах</a:t>
            </a:r>
          </a:p>
          <a:p>
            <a:r>
              <a:rPr lang="ru-RU" dirty="0" smtClean="0"/>
              <a:t>2. В результате засухи или рукотворного осушения торф может оказаться на поверхности и вступить в контакт с воздухом</a:t>
            </a:r>
          </a:p>
          <a:p>
            <a:r>
              <a:rPr lang="ru-RU" dirty="0" smtClean="0"/>
              <a:t>3. В таком случае торф может начать самопроизвольно тлеть - или вспыхнуть в результате лесного пожара. Благодаря притоку свежего воздуха, торф разгорается все сильнее.</a:t>
            </a:r>
          </a:p>
          <a:p>
            <a:r>
              <a:rPr lang="ru-RU" dirty="0" smtClean="0"/>
              <a:t>4. Тление медленно распространяется по торфянику, дым поднимается на поверхность, почва над торфяником проседает.</a:t>
            </a:r>
          </a:p>
          <a:p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6FAB8-4D8F-4C9E-87FD-8C577757895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http://gimsyaroslavl.narod.ru/Rescuer/Rescuers_Guidebook/ch149_fires.htm#</a:t>
            </a:r>
            <a:r>
              <a:rPr lang="ru-RU" dirty="0" smtClean="0"/>
              <a:t>Камышовые пожары</a:t>
            </a:r>
          </a:p>
          <a:p>
            <a:r>
              <a:rPr lang="ru-RU" b="1" dirty="0" smtClean="0"/>
              <a:t>Камышовые пожары</a:t>
            </a:r>
            <a:r>
              <a:rPr lang="ru-RU" dirty="0" smtClean="0"/>
              <a:t> возникают по причине возгорания сухого камыша и надводной растительности. Характерной особенностью таких пожаров является высокая плотность огня, его быстрое распространение, большое количество дыма.</a:t>
            </a:r>
          </a:p>
          <a:p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21E1F-9908-4A4A-86FE-3342306936D3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  <a:tabLst>
                <a:tab pos="493713" algn="l"/>
              </a:tabLst>
            </a:pPr>
            <a:r>
              <a:rPr lang="ru-RU" dirty="0" smtClean="0"/>
              <a:t>естественные пожары (вызванные молниями, погодными условиями), </a:t>
            </a:r>
          </a:p>
          <a:p>
            <a:pPr>
              <a:buFontTx/>
              <a:buChar char="•"/>
              <a:tabLst>
                <a:tab pos="493713" algn="l"/>
              </a:tabLst>
            </a:pPr>
            <a:r>
              <a:rPr lang="ru-RU" dirty="0" smtClean="0"/>
              <a:t>антропогенные (вызванные людьми)</a:t>
            </a:r>
          </a:p>
          <a:p>
            <a:pPr>
              <a:tabLst>
                <a:tab pos="493713" algn="l"/>
              </a:tabLst>
            </a:pPr>
            <a:r>
              <a:rPr lang="en-US" b="1" u="sng" dirty="0" smtClean="0"/>
              <a:t>http://litn-andrei.narod.ru/p7aa1.html</a:t>
            </a:r>
            <a:endParaRPr lang="ru-RU" b="1" u="sng" dirty="0" smtClean="0"/>
          </a:p>
          <a:p>
            <a:pPr>
              <a:tabLst>
                <a:tab pos="493713" algn="l"/>
              </a:tabLst>
            </a:pPr>
            <a:r>
              <a:rPr lang="ru-RU" b="1" dirty="0" smtClean="0"/>
              <a:t>Основные причины загорания лесов:</a:t>
            </a:r>
            <a:endParaRPr lang="ru-RU" dirty="0" smtClean="0"/>
          </a:p>
          <a:p>
            <a:pPr>
              <a:tabLst>
                <a:tab pos="493713" algn="l"/>
              </a:tabLst>
            </a:pPr>
            <a:r>
              <a:rPr lang="ru-RU" dirty="0" smtClean="0"/>
              <a:t>брошенная </a:t>
            </a:r>
            <a:r>
              <a:rPr lang="ru-RU" dirty="0" err="1" smtClean="0"/>
              <a:t>незатушенная</a:t>
            </a:r>
            <a:r>
              <a:rPr lang="ru-RU" dirty="0" smtClean="0"/>
              <a:t> спичка или сигарета; </a:t>
            </a:r>
          </a:p>
          <a:p>
            <a:pPr>
              <a:tabLst>
                <a:tab pos="493713" algn="l"/>
              </a:tabLst>
            </a:pPr>
            <a:r>
              <a:rPr lang="ru-RU" dirty="0" smtClean="0"/>
              <a:t>бутылки и осколки стекла (в солнечную погоду); </a:t>
            </a:r>
          </a:p>
          <a:p>
            <a:pPr>
              <a:tabLst>
                <a:tab pos="493713" algn="l"/>
              </a:tabLst>
            </a:pPr>
            <a:r>
              <a:rPr lang="ru-RU" dirty="0" smtClean="0"/>
              <a:t>не полностью погашенный костёр; </a:t>
            </a:r>
          </a:p>
          <a:p>
            <a:pPr>
              <a:tabLst>
                <a:tab pos="493713" algn="l"/>
              </a:tabLst>
            </a:pPr>
            <a:r>
              <a:rPr lang="ru-RU" dirty="0" smtClean="0"/>
              <a:t>преднамеренные поджоги; </a:t>
            </a:r>
          </a:p>
          <a:p>
            <a:pPr>
              <a:tabLst>
                <a:tab pos="493713" algn="l"/>
              </a:tabLst>
            </a:pPr>
            <a:r>
              <a:rPr lang="ru-RU" dirty="0" smtClean="0"/>
              <a:t>грозовые разряды.</a:t>
            </a:r>
          </a:p>
          <a:p>
            <a:pPr>
              <a:tabLst>
                <a:tab pos="493713" algn="l"/>
              </a:tabLst>
            </a:pPr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BA077-A131-47B9-AC59-07A99660CF8C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29BD1-4B1D-459F-A8D8-1A7665E36AE5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hlinkClick r:id="rId3"/>
              </a:rPr>
              <a:t>http://www.chaskor.ru/posts_images_200905/392_300_6862_tishbig.jpg</a:t>
            </a:r>
            <a:endParaRPr lang="ru-RU" dirty="0" smtClean="0"/>
          </a:p>
          <a:p>
            <a:pPr eaLnBrk="1" hangingPunct="1"/>
            <a:r>
              <a:rPr lang="ru-RU" b="1" dirty="0" smtClean="0"/>
              <a:t>Аркадий</a:t>
            </a:r>
            <a:r>
              <a:rPr lang="ru-RU" dirty="0" smtClean="0"/>
              <a:t> Александрович </a:t>
            </a:r>
            <a:r>
              <a:rPr lang="ru-RU" b="1" dirty="0" err="1" smtClean="0"/>
              <a:t>Тишков</a:t>
            </a:r>
            <a:endParaRPr lang="ru-RU" dirty="0" smtClean="0"/>
          </a:p>
          <a:p>
            <a:pPr eaLnBrk="1" hangingPunct="1"/>
            <a:r>
              <a:rPr lang="ru-RU" dirty="0" smtClean="0"/>
              <a:t>профессор, доктор географических наук, заместитель директора Института географии РАН доктор географических наук, Заслуженный деятель науки РФ, </a:t>
            </a:r>
            <a:br>
              <a:rPr lang="ru-RU" dirty="0" smtClean="0"/>
            </a:br>
            <a:r>
              <a:rPr lang="ru-RU" dirty="0" smtClean="0"/>
              <a:t>Почетный работник охраны природы РФ:</a:t>
            </a:r>
          </a:p>
          <a:p>
            <a:pPr eaLnBrk="1" hangingPunct="1"/>
            <a:r>
              <a:rPr lang="ru-RU" dirty="0" smtClean="0"/>
              <a:t>Несмотря на действительно аномальные температуры конца июня – начала августа 2010 года и существенное возрастание риска пожаров, речь может идти преимущественно об антропогенных пожарах – возникших по вине человека. </a:t>
            </a:r>
          </a:p>
          <a:p>
            <a:pPr eaLnBrk="1" hangingPunct="1"/>
            <a:r>
              <a:rPr lang="ru-RU" dirty="0" smtClean="0"/>
              <a:t>Пропорция: 95% – пожаров от человеческого фактора, а 5% – по природным причинам (сухие грозы и пр.) – здесь и сейчас вполне соблюдается. 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C9C4-A863-4CA1-A5C7-170ACD9A2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74DB-28E9-41FD-A895-4DAD1E90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528F-EA4D-46E5-B723-7D0FC1EC8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B255-98B3-46AA-91BE-D756746FA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48803-2E1E-4315-980B-6D103624B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7149D-9B4B-4977-9EDD-3B1562636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C9F4F-1AC0-428F-8E01-3560D8E24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7DCD-54BE-4EDB-9833-B93A95C2D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AD9F-9A30-4693-A4CA-4D36807C5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2D83-A852-433E-BE24-58592357C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C79F-E987-4C45-A468-D24361F0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36FA8-3EF8-4BC7-9D3B-11A8D37F6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1A5A9B3-2F0F-4AF5-ACE1-A7D56310E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hs.gov.ru/archive/rule&#187;s.php?SECTION_ID=2351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svetigora.files.wordpress.com/2010/08/rusija_pozar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intec.ru/images/news_pictures/forest_fires2010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zt.ru/f/upload/picture/10/07/22/image_28051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matvey.kiev.ua/photos/melitopol-4/glad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hs.gov.ru/archive/rule&#187;s.php?SECTION_ID=235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6/6d/Federal_subjects_of_Russia_by_population_dencity_31.01.2010.svg/800px-Federal_subjects_of_Russia_by_population_dencity_31.01.2010.svg.png" TargetMode="External"/><Relationship Id="rId13" Type="http://schemas.openxmlformats.org/officeDocument/2006/relationships/hyperlink" Target="http://www.openclass.ru/lessons/35091" TargetMode="External"/><Relationship Id="rId3" Type="http://schemas.openxmlformats.org/officeDocument/2006/relationships/hyperlink" Target="http://www.gzt.ru/f/upload/picture/10/07/22/image_28051.jpg" TargetMode="External"/><Relationship Id="rId7" Type="http://schemas.openxmlformats.org/officeDocument/2006/relationships/hyperlink" Target="http://svetigora.files.wordpress.com/2010/08/rusija_pozari.jpg" TargetMode="External"/><Relationship Id="rId12" Type="http://schemas.openxmlformats.org/officeDocument/2006/relationships/hyperlink" Target="http://www.webpark.ru/uploads54/100813/Forest_fire_01.jpg" TargetMode="External"/><Relationship Id="rId2" Type="http://schemas.openxmlformats.org/officeDocument/2006/relationships/hyperlink" Target="http://www.rusintec.ru/images/news_pictures/forest_fires201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cmk.zlatadm.ru/images/p50_risunok22.jpg" TargetMode="External"/><Relationship Id="rId11" Type="http://schemas.openxmlformats.org/officeDocument/2006/relationships/hyperlink" Target="http://matvey.kiev.ua/photos/melitopol-4/glade.jpg" TargetMode="External"/><Relationship Id="rId5" Type="http://schemas.openxmlformats.org/officeDocument/2006/relationships/hyperlink" Target="http://vdpo.kostroma.net/les.files/t_pog.jpg" TargetMode="External"/><Relationship Id="rId10" Type="http://schemas.openxmlformats.org/officeDocument/2006/relationships/hyperlink" Target="http://im2-tub.yandex.net/i?id=17344041-03" TargetMode="External"/><Relationship Id="rId4" Type="http://schemas.openxmlformats.org/officeDocument/2006/relationships/hyperlink" Target="http://fr.rian.ru/images/18721/55/187215524.jpg" TargetMode="External"/><Relationship Id="rId9" Type="http://schemas.openxmlformats.org/officeDocument/2006/relationships/hyperlink" Target="http://sci.tspu.ru/SITES/posobie/geography/icon_366_view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s44.radikal.ru/i103/1008/fe/a13835c6aeb8.jpg" TargetMode="External"/><Relationship Id="rId3" Type="http://schemas.openxmlformats.org/officeDocument/2006/relationships/hyperlink" Target="http://www.stihi.ru/pics/2009/06/08/6648.jpg" TargetMode="External"/><Relationship Id="rId7" Type="http://schemas.openxmlformats.org/officeDocument/2006/relationships/hyperlink" Target="http://atv.ucoz.ru/_ph/1/187731690.jpg" TargetMode="External"/><Relationship Id="rId12" Type="http://schemas.openxmlformats.org/officeDocument/2006/relationships/hyperlink" Target="http://didaktor.ru/priyomy-obratnoj-svyazi-pops-formula/" TargetMode="External"/><Relationship Id="rId2" Type="http://schemas.openxmlformats.org/officeDocument/2006/relationships/hyperlink" Target="http://im8-tub.yandex.net/i?id=33829955-0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ed=1&amp;text=%C0%F0%EA%E0%E4%E8%E9%20%D2%E8%F8%EA%EE%E2&amp;p=0&amp;img_url=www.chaskor.ru/posts_images_200905/392_300_6862_tishbig.jpg&amp;rpt=simage" TargetMode="External"/><Relationship Id="rId11" Type="http://schemas.openxmlformats.org/officeDocument/2006/relationships/hyperlink" Target="http://images.samogo.net/images/63539626_biggest_russian_forest_fire_3.JPG" TargetMode="External"/><Relationship Id="rId5" Type="http://schemas.openxmlformats.org/officeDocument/2006/relationships/hyperlink" Target="http://atlas-russia.ru/sites/default/files/images/05-fizicheskaya-karta-rossii.preview.jpg" TargetMode="External"/><Relationship Id="rId10" Type="http://schemas.openxmlformats.org/officeDocument/2006/relationships/hyperlink" Target="http://www.wallmaps.ru/published/publicdata/GNETWALLMAPS/attachments/SC/products_pictures/tem_trans_rus_4M_OK_web_enl.jpg" TargetMode="External"/><Relationship Id="rId4" Type="http://schemas.openxmlformats.org/officeDocument/2006/relationships/hyperlink" Target="http://atlas-russia.ru/sites/default/files/images/04-fizicheskaya-karta-rossii.preview.jpg" TargetMode="External"/><Relationship Id="rId9" Type="http://schemas.openxmlformats.org/officeDocument/2006/relationships/hyperlink" Target="http://svetigora.files.wordpress.com/2010/08/rusija_pozari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76;&#1083;&#1103;%20&#1091;&#1088;&#1086;&#1082;&#1072;%20&#1085;&#1072;%20&#1082;&#1086;&#1085;&#1082;\&#1091;&#1088;&#1086;&#1082;\--Fast-Mp3.ru--_tfandquotgranica_taezhnyi_romanandquot_lesnye_pozhary--Fast-Mp3.ru--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 БЕЗОПАСНОСТИ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ЖИЗНЕДЕЯТЕЛЬНОСТИ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2" name="Picture 5" descr="9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3749965" cy="2590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76600" y="1752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 класс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514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«Природные пожары»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41910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Проект </a:t>
            </a:r>
            <a:r>
              <a:rPr lang="ru-RU" sz="2000" dirty="0" smtClean="0">
                <a:solidFill>
                  <a:schemeClr val="bg1"/>
                </a:solidFill>
              </a:rPr>
              <a:t>Маргариты Вячеславовны </a:t>
            </a:r>
            <a:r>
              <a:rPr lang="ru-RU" sz="2000" dirty="0" smtClean="0">
                <a:solidFill>
                  <a:schemeClr val="bg1"/>
                </a:solidFill>
              </a:rPr>
              <a:t>Курицыной, </a:t>
            </a:r>
            <a:r>
              <a:rPr lang="ru-RU" sz="2000" dirty="0" smtClean="0">
                <a:solidFill>
                  <a:schemeClr val="bg1"/>
                </a:solidFill>
              </a:rPr>
              <a:t>преподавателя-организатора </a:t>
            </a:r>
            <a:r>
              <a:rPr lang="ru-RU" sz="2000" dirty="0" smtClean="0">
                <a:solidFill>
                  <a:schemeClr val="bg1"/>
                </a:solidFill>
              </a:rPr>
              <a:t>ОБЖ </a:t>
            </a:r>
            <a:r>
              <a:rPr lang="ru-RU" sz="2000" dirty="0" smtClean="0">
                <a:solidFill>
                  <a:schemeClr val="bg1"/>
                </a:solidFill>
              </a:rPr>
              <a:t>МОУ </a:t>
            </a:r>
            <a:r>
              <a:rPr lang="ru-RU" sz="2000" dirty="0" smtClean="0">
                <a:solidFill>
                  <a:schemeClr val="bg1"/>
                </a:solidFill>
              </a:rPr>
              <a:t>«Средняя общеобразовательная школа №1  г. Вытегры</a:t>
            </a:r>
            <a:r>
              <a:rPr lang="ru-RU" sz="2000" dirty="0" smtClean="0">
                <a:solidFill>
                  <a:schemeClr val="bg1"/>
                </a:solidFill>
              </a:rPr>
              <a:t>»,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Вологодская область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Причины возникновения пожаров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4648200" y="1600200"/>
            <a:ext cx="3962400" cy="914400"/>
          </a:xfrm>
          <a:prstGeom prst="snip1Rect">
            <a:avLst/>
          </a:prstGeom>
          <a:noFill/>
          <a:ln w="5715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</a:rPr>
              <a:t>Естественные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flipH="1">
            <a:off x="533400" y="1600200"/>
            <a:ext cx="3962400" cy="914400"/>
          </a:xfrm>
          <a:prstGeom prst="snip1Rect">
            <a:avLst/>
          </a:prstGeom>
          <a:noFill/>
          <a:ln w="5715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</a:rPr>
              <a:t>Антропогенные</a:t>
            </a:r>
            <a:r>
              <a:rPr lang="ru-RU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0" name="Picture 5" descr="p50_risunok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352800"/>
            <a:ext cx="11811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3528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905000"/>
            <a:ext cx="3981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81000" y="4876800"/>
            <a:ext cx="403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Аркадий Александрович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Тишков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648200" y="1327150"/>
            <a:ext cx="4168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200" dirty="0">
              <a:solidFill>
                <a:srgbClr val="FFCC66"/>
              </a:solidFill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«Конец июня – начало августа 2010 года: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95% </a:t>
            </a:r>
            <a:r>
              <a:rPr lang="ru-RU" sz="3200" dirty="0">
                <a:solidFill>
                  <a:schemeClr val="bg1"/>
                </a:solidFill>
              </a:rPr>
              <a:t>– пожаров от человеческого фактора, 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5% </a:t>
            </a:r>
            <a:r>
              <a:rPr lang="ru-RU" sz="3200" dirty="0">
                <a:solidFill>
                  <a:schemeClr val="bg1"/>
                </a:solidFill>
              </a:rPr>
              <a:t>– по природным причинам»</a:t>
            </a:r>
          </a:p>
        </p:txBody>
      </p:sp>
      <p:sp>
        <p:nvSpPr>
          <p:cNvPr id="1331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7463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Причины </a:t>
            </a:r>
            <a:r>
              <a:rPr lang="ru-RU" b="1" dirty="0" smtClean="0">
                <a:solidFill>
                  <a:srgbClr val="FFFF00"/>
                </a:solidFill>
              </a:rPr>
              <a:t>пожаров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6666 " pathEditMode="relative" ptsTypes="AA">
                                      <p:cBhvr>
                                        <p:cTn id="13" dur="20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6666 " pathEditMode="relative" ptsTypes="AA">
                                      <p:cBhvr>
                                        <p:cTn id="15" dur="20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Причины пожаров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Повторяемость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пожаров в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Плотность населения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2895600"/>
            <a:ext cx="4041775" cy="247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2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3072107"/>
            <a:ext cx="3200400" cy="22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8200" y="2895600"/>
            <a:ext cx="4038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Причины пожаров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Повторяемость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пожаров в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Транспортная сеть России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5" descr="2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3072107"/>
            <a:ext cx="3200400" cy="22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8200" y="2895600"/>
            <a:ext cx="4038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849" t="9124" r="5656" b="5899"/>
          <a:stretch>
            <a:fillRect/>
          </a:stretch>
        </p:blipFill>
        <p:spPr bwMode="auto">
          <a:xfrm>
            <a:off x="4645025" y="2895600"/>
            <a:ext cx="4041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Причины пожаров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Повторяемость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пожаров в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Опасность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лесных пожаров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5" descr="2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3072107"/>
            <a:ext cx="3200400" cy="22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8200" y="2895600"/>
            <a:ext cx="4038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95600"/>
            <a:ext cx="4041775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8"/>
          <p:cNvSpPr>
            <a:spLocks noChangeArrowheads="1"/>
          </p:cNvSpPr>
          <p:nvPr/>
        </p:nvSpPr>
        <p:spPr bwMode="auto">
          <a:xfrm>
            <a:off x="533400" y="2667000"/>
            <a:ext cx="8229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«Предвидеть опасность,</a:t>
            </a:r>
          </a:p>
          <a:p>
            <a:pPr algn="ctr"/>
            <a:endParaRPr lang="ru-RU" sz="3200" b="1">
              <a:solidFill>
                <a:schemeClr val="bg1"/>
              </a:solidFill>
            </a:endParaRPr>
          </a:p>
          <a:p>
            <a:pPr algn="ctr"/>
            <a:endParaRPr lang="ru-RU" sz="3200" b="1">
              <a:solidFill>
                <a:schemeClr val="bg1"/>
              </a:solidFill>
            </a:endParaRP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и при необходимости – действовать»</a:t>
            </a:r>
          </a:p>
          <a:p>
            <a:r>
              <a:rPr lang="ru-RU" sz="3200" b="1">
                <a:solidFill>
                  <a:schemeClr val="bg1"/>
                </a:solidFill>
              </a:rPr>
              <a:t>                                        Яцек Палкевич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57200"/>
            <a:ext cx="810863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Природные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6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пожары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63688" y="3505200"/>
            <a:ext cx="5948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по возможности избегать 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Департамент гражданской защиты МЧС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2209800"/>
            <a:ext cx="7467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«Лесные пожары»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33400" y="42672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Видеоматериалы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«Правила поведения в ЧС» 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362200" y="54864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Media Player Classik- Homecinema </a:t>
            </a:r>
            <a:endParaRPr lang="ru-RU"/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4267200" y="5943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http://www.mchs.gov.ru/archive/rule</a:t>
            </a:r>
            <a:r>
              <a:rPr lang="ru-RU" dirty="0">
                <a:hlinkClick r:id="rId2"/>
              </a:rPr>
              <a:t>»</a:t>
            </a:r>
            <a:r>
              <a:rPr lang="en-US" dirty="0" err="1">
                <a:hlinkClick r:id="rId2"/>
              </a:rPr>
              <a:t>s.php?SECTION_ID</a:t>
            </a:r>
            <a:r>
              <a:rPr lang="en-US" dirty="0">
                <a:hlinkClick r:id="rId2"/>
              </a:rPr>
              <a:t>=2351</a:t>
            </a:r>
            <a:r>
              <a:rPr lang="en-US" dirty="0"/>
              <a:t> </a:t>
            </a:r>
            <a:r>
              <a:rPr lang="ru-RU" dirty="0"/>
              <a:t> видео «Пожары»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Определите 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вид лесного пожара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5" descr="Картинка 28 из 112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880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2438400" y="617220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8-конечная звезда 7"/>
          <p:cNvSpPr/>
          <p:nvPr/>
        </p:nvSpPr>
        <p:spPr>
          <a:xfrm>
            <a:off x="533400" y="1752600"/>
            <a:ext cx="990600" cy="8382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6" name="Picture 5" descr="Картинка 2 из 39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752600"/>
            <a:ext cx="7848600" cy="454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8-конечная звезда 6"/>
          <p:cNvSpPr/>
          <p:nvPr/>
        </p:nvSpPr>
        <p:spPr>
          <a:xfrm>
            <a:off x="533400" y="1752600"/>
            <a:ext cx="1000201" cy="784794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9" name="Picture 6" descr="Картинка 33 из 1129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752600"/>
            <a:ext cx="7848600" cy="458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8-конечная звезда 9"/>
          <p:cNvSpPr/>
          <p:nvPr/>
        </p:nvSpPr>
        <p:spPr>
          <a:xfrm>
            <a:off x="533400" y="1752600"/>
            <a:ext cx="990600" cy="8382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3</a:t>
            </a:r>
          </a:p>
        </p:txBody>
      </p:sp>
    </p:spTree>
  </p:cSld>
  <p:clrMapOvr>
    <a:masterClrMapping/>
  </p:clrMapOvr>
  <p:transition advTm="15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FFFF66"/>
                </a:solidFill>
              </a:rPr>
              <a:t>Классификация</a:t>
            </a:r>
            <a:br>
              <a:rPr lang="ru-RU" sz="4000" b="1" smtClean="0">
                <a:solidFill>
                  <a:srgbClr val="FFFF66"/>
                </a:solidFill>
              </a:rPr>
            </a:br>
            <a:r>
              <a:rPr lang="ru-RU" sz="4000" b="1" smtClean="0">
                <a:solidFill>
                  <a:srgbClr val="FFFF66"/>
                </a:solidFill>
              </a:rPr>
              <a:t> лесных пожаров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92113" y="1582738"/>
            <a:ext cx="3744912" cy="2160587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66FF33"/>
                </a:solidFill>
              </a:rPr>
              <a:t>По характеру</a:t>
            </a:r>
          </a:p>
          <a:p>
            <a:pPr algn="ctr"/>
            <a:r>
              <a:rPr lang="ru-RU" sz="3200">
                <a:solidFill>
                  <a:srgbClr val="66FF33"/>
                </a:solidFill>
              </a:rPr>
              <a:t> распространения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572000" y="1600200"/>
            <a:ext cx="3744913" cy="2160588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rgbClr val="00FFFF"/>
                </a:solidFill>
              </a:rPr>
              <a:t>По скорости </a:t>
            </a:r>
          </a:p>
          <a:p>
            <a:pPr algn="ctr"/>
            <a:r>
              <a:rPr lang="ru-RU" sz="3200" dirty="0">
                <a:solidFill>
                  <a:srgbClr val="00FFFF"/>
                </a:solidFill>
              </a:rPr>
              <a:t>распространения </a:t>
            </a:r>
          </a:p>
          <a:p>
            <a:pPr algn="ctr"/>
            <a:r>
              <a:rPr lang="ru-RU" sz="3200" dirty="0">
                <a:solidFill>
                  <a:srgbClr val="00FFFF"/>
                </a:solidFill>
              </a:rPr>
              <a:t>огня</a:t>
            </a:r>
          </a:p>
          <a:p>
            <a:pPr algn="ctr"/>
            <a:r>
              <a:rPr lang="ru-RU" sz="3200" dirty="0">
                <a:solidFill>
                  <a:srgbClr val="00FFFF"/>
                </a:solidFill>
              </a:rPr>
              <a:t> и высоте пламени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447800" y="4038600"/>
            <a:ext cx="2590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>
                <a:solidFill>
                  <a:srgbClr val="66FF33"/>
                </a:solidFill>
              </a:rPr>
              <a:t>Низовые</a:t>
            </a:r>
          </a:p>
          <a:p>
            <a:pPr>
              <a:spcBef>
                <a:spcPct val="50000"/>
              </a:spcBef>
            </a:pPr>
            <a:r>
              <a:rPr lang="ru-RU" sz="3200" i="1" dirty="0">
                <a:solidFill>
                  <a:srgbClr val="66FF33"/>
                </a:solidFill>
              </a:rPr>
              <a:t>Подземные</a:t>
            </a:r>
          </a:p>
          <a:p>
            <a:pPr>
              <a:spcBef>
                <a:spcPct val="50000"/>
              </a:spcBef>
            </a:pPr>
            <a:r>
              <a:rPr lang="ru-RU" sz="3200" i="1" dirty="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48263" y="4076700"/>
            <a:ext cx="33845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i="1" dirty="0">
                <a:solidFill>
                  <a:srgbClr val="00FFFF"/>
                </a:solidFill>
              </a:rPr>
              <a:t>Слабые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i="1" dirty="0">
                <a:solidFill>
                  <a:srgbClr val="00FFFF"/>
                </a:solidFill>
              </a:rPr>
              <a:t>Средние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i="1" dirty="0">
                <a:solidFill>
                  <a:srgbClr val="00FFFF"/>
                </a:solidFill>
              </a:rPr>
              <a:t>Сильные</a:t>
            </a:r>
            <a:r>
              <a:rPr lang="ru-RU" sz="3200" dirty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11" name="8-конечная звезда 10"/>
          <p:cNvSpPr/>
          <p:nvPr/>
        </p:nvSpPr>
        <p:spPr>
          <a:xfrm>
            <a:off x="457200" y="5562600"/>
            <a:ext cx="990600" cy="8382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2" name="8-конечная звезда 11"/>
          <p:cNvSpPr/>
          <p:nvPr/>
        </p:nvSpPr>
        <p:spPr>
          <a:xfrm>
            <a:off x="457200" y="3886200"/>
            <a:ext cx="990600" cy="8382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3" name="8-конечная звезда 12"/>
          <p:cNvSpPr/>
          <p:nvPr/>
        </p:nvSpPr>
        <p:spPr>
          <a:xfrm>
            <a:off x="457200" y="4724400"/>
            <a:ext cx="990600" cy="8382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0490" name="Прямоугольник 14"/>
          <p:cNvSpPr>
            <a:spLocks noChangeArrowheads="1"/>
          </p:cNvSpPr>
          <p:nvPr/>
        </p:nvSpPr>
        <p:spPr bwMode="auto">
          <a:xfrm>
            <a:off x="1524000" y="5562600"/>
            <a:ext cx="2071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66FF33"/>
                </a:solidFill>
              </a:rPr>
              <a:t>Верховые</a:t>
            </a: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29718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</a:rPr>
              <a:t>Ответы: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6324" grpId="0" animBg="1"/>
      <p:bldP spid="56325" grpId="0" animBg="1"/>
      <p:bldP spid="56327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Тестирование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2098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Ответы: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chemeClr val="bg1"/>
                </a:solidFill>
              </a:rPr>
              <a:t> 1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chemeClr val="bg1"/>
                </a:solidFill>
              </a:rPr>
              <a:t> 2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chemeClr val="bg1"/>
                </a:solidFill>
              </a:rPr>
              <a:t> 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8"/>
          <p:cNvSpPr>
            <a:spLocks noChangeArrowheads="1"/>
          </p:cNvSpPr>
          <p:nvPr/>
        </p:nvSpPr>
        <p:spPr bwMode="auto">
          <a:xfrm>
            <a:off x="533400" y="2667000"/>
            <a:ext cx="8229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«Предвидеть опасность,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по возможности избегать ее  и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при необходимости – действовать»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                                       </a:t>
            </a:r>
            <a:r>
              <a:rPr lang="ru-RU" sz="3200" b="1" dirty="0" err="1">
                <a:solidFill>
                  <a:schemeClr val="bg1"/>
                </a:solidFill>
              </a:rPr>
              <a:t>Яцек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Палкевич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381000"/>
            <a:ext cx="7543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Тулусжрюз</a:t>
            </a:r>
            <a:r>
              <a:rPr lang="ru-RU" sz="6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тсйгую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533400"/>
            <a:ext cx="7319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Природные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пожары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0534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u="sng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Классы пожаров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1447799"/>
            <a:ext cx="6782014" cy="501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8"/>
          <p:cNvSpPr>
            <a:spLocks noChangeArrowheads="1"/>
          </p:cNvSpPr>
          <p:nvPr/>
        </p:nvSpPr>
        <p:spPr bwMode="auto">
          <a:xfrm>
            <a:off x="533400" y="2667000"/>
            <a:ext cx="82296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«Предвидеть опасность,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по возможности избегать ее  и </a:t>
            </a:r>
          </a:p>
          <a:p>
            <a:pPr algn="ctr"/>
            <a:r>
              <a:rPr lang="ru-RU" sz="3500" b="1" dirty="0" smtClean="0">
                <a:solidFill>
                  <a:schemeClr val="bg1"/>
                </a:solidFill>
              </a:rPr>
              <a:t>при необходимости – действовать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                                      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r"/>
            <a:endParaRPr lang="ru-RU" sz="3200" b="1" dirty="0" smtClean="0">
              <a:solidFill>
                <a:schemeClr val="bg1"/>
              </a:solidFill>
            </a:endParaRPr>
          </a:p>
          <a:p>
            <a:pPr algn="r"/>
            <a:r>
              <a:rPr lang="ru-RU" sz="3200" b="1" dirty="0" err="1" smtClean="0">
                <a:solidFill>
                  <a:schemeClr val="bg1"/>
                </a:solidFill>
              </a:rPr>
              <a:t>Яцек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Палкевич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57200"/>
            <a:ext cx="810863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Природные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6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пожары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FD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FD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00"/>
                            </p:stCondLst>
                            <p:childTnLst>
                              <p:par>
                                <p:cTn id="1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EBE747"/>
                </a:solidFill>
              </a:rPr>
              <a:t>Рефлексия:</a:t>
            </a:r>
            <a:endParaRPr lang="ru-RU" dirty="0">
              <a:solidFill>
                <a:srgbClr val="EBE74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0574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chemeClr val="bg1"/>
                </a:solidFill>
              </a:rPr>
              <a:t>«Я считаю, что природный пожар…».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chemeClr val="bg1"/>
                </a:solidFill>
              </a:rPr>
              <a:t>«Потому что …».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chemeClr val="bg1"/>
                </a:solidFill>
              </a:rPr>
              <a:t>«Я могу это доказать это на примере …».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chemeClr val="bg1"/>
                </a:solidFill>
              </a:rPr>
              <a:t>«Исходя из этого, я делаю вывод о том, что…».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66"/>
                </a:solidFill>
              </a:rPr>
              <a:t>Безопасных вам ситуаций!</a:t>
            </a: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рапеция 6"/>
          <p:cNvSpPr/>
          <p:nvPr/>
        </p:nvSpPr>
        <p:spPr>
          <a:xfrm rot="16200000">
            <a:off x="5257800" y="3352800"/>
            <a:ext cx="4267200" cy="106680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6200000" flipV="1">
            <a:off x="-457200" y="3352800"/>
            <a:ext cx="4343400" cy="114300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057400"/>
            <a:ext cx="19812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76800" y="2057400"/>
            <a:ext cx="19812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9200" y="2209800"/>
            <a:ext cx="16764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38400" y="2209800"/>
            <a:ext cx="16764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5" descr="gla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16763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9302" r="18605"/>
          <a:stretch>
            <a:fillRect/>
          </a:stretch>
        </p:blipFill>
        <p:spPr bwMode="auto">
          <a:xfrm>
            <a:off x="2438400" y="2209800"/>
            <a:ext cx="17526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86000" y="2057400"/>
            <a:ext cx="19812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76800" y="2057400"/>
            <a:ext cx="19812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Трапеция 15"/>
          <p:cNvSpPr/>
          <p:nvPr/>
        </p:nvSpPr>
        <p:spPr>
          <a:xfrm rot="16200000" flipV="1">
            <a:off x="-152400" y="3505200"/>
            <a:ext cx="4114800" cy="91440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Трапеция 16"/>
          <p:cNvSpPr/>
          <p:nvPr/>
        </p:nvSpPr>
        <p:spPr>
          <a:xfrm rot="16200000" flipV="1">
            <a:off x="304800" y="3733800"/>
            <a:ext cx="3810000" cy="45720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Трапеция 17"/>
          <p:cNvSpPr/>
          <p:nvPr/>
        </p:nvSpPr>
        <p:spPr>
          <a:xfrm rot="16200000">
            <a:off x="5105400" y="3429000"/>
            <a:ext cx="4114800" cy="91440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Трапеция 18"/>
          <p:cNvSpPr/>
          <p:nvPr/>
        </p:nvSpPr>
        <p:spPr>
          <a:xfrm rot="16200000">
            <a:off x="5219700" y="3695700"/>
            <a:ext cx="3886200" cy="45720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lum bright="-11000" contrast="33000"/>
          </a:blip>
          <a:srcRect/>
          <a:stretch>
            <a:fillRect/>
          </a:stretch>
        </p:blipFill>
        <p:spPr bwMode="auto">
          <a:xfrm>
            <a:off x="3429000" y="3352800"/>
            <a:ext cx="8239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2" name="TextBox 21"/>
          <p:cNvSpPr txBox="1"/>
          <p:nvPr/>
        </p:nvSpPr>
        <p:spPr>
          <a:xfrm>
            <a:off x="1524000" y="58674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Использованная литература и интернет - ресурсы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mchs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gov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archive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rule</a:t>
            </a:r>
            <a:r>
              <a:rPr lang="ru-RU" u="sng" dirty="0" smtClean="0">
                <a:hlinkClick r:id="rId2"/>
              </a:rPr>
              <a:t>»</a:t>
            </a:r>
            <a:r>
              <a:rPr lang="en-US" u="sng" dirty="0" smtClean="0">
                <a:hlinkClick r:id="rId2"/>
              </a:rPr>
              <a:t>s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php</a:t>
            </a:r>
            <a:r>
              <a:rPr lang="ru-RU" u="sng" dirty="0" smtClean="0">
                <a:hlinkClick r:id="rId2"/>
              </a:rPr>
              <a:t>?</a:t>
            </a:r>
            <a:r>
              <a:rPr lang="en-US" u="sng" dirty="0" smtClean="0">
                <a:hlinkClick r:id="rId2"/>
              </a:rPr>
              <a:t>SECTION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smtClean="0">
                <a:hlinkClick r:id="rId2"/>
              </a:rPr>
              <a:t>ID</a:t>
            </a:r>
            <a:r>
              <a:rPr lang="ru-RU" u="sng" dirty="0" smtClean="0">
                <a:hlinkClick r:id="rId2"/>
              </a:rPr>
              <a:t>=2351</a:t>
            </a:r>
            <a:r>
              <a:rPr lang="ru-RU" dirty="0" smtClean="0"/>
              <a:t> Видеоматериалы «Правила поведения в ЧС» ,   видео «Пожары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Песня «Лесные пожары» из кинофильма «Таёжный роман»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Использованная литература и интернет - ресурсы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81000" y="14478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hlinkClick r:id="rId2"/>
              </a:rPr>
              <a:t>http://www.rusintec.ru/images/news_pictures/forest_fires2010.jpg</a:t>
            </a:r>
            <a:r>
              <a:rPr lang="ru-RU" sz="1200" dirty="0"/>
              <a:t> </a:t>
            </a:r>
            <a:r>
              <a:rPr lang="ru-RU" dirty="0"/>
              <a:t>верховой лесной пожар</a:t>
            </a: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381000" y="19812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hlinkClick r:id="rId3"/>
              </a:rPr>
              <a:t>http://www.gzt.ru/f/upload/picture/10/07/22/image_28051.jpg</a:t>
            </a:r>
            <a:r>
              <a:rPr lang="ru-RU" sz="1200" dirty="0"/>
              <a:t> </a:t>
            </a:r>
            <a:r>
              <a:rPr lang="ru-RU" dirty="0"/>
              <a:t>подземный пожар </a:t>
            </a: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381000" y="23622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http://fr.rian.ru/images/18721/55/187215524.jpg</a:t>
            </a:r>
            <a:r>
              <a:rPr lang="ru-RU" sz="1200" dirty="0"/>
              <a:t> </a:t>
            </a:r>
            <a:r>
              <a:rPr lang="ru-RU" dirty="0"/>
              <a:t>торфяной пожар </a:t>
            </a:r>
          </a:p>
        </p:txBody>
      </p:sp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457200" y="26670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dirty="0">
                <a:cs typeface="Times New Roman" pitchFamily="18" charset="0"/>
                <a:hlinkClick r:id="rId5"/>
              </a:rPr>
              <a:t>http://vdpo.kostroma.net/les.files/t_pog.jpg</a:t>
            </a:r>
            <a:r>
              <a:rPr lang="ru-RU" sz="1200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причины и методы борьбы с торфяными </a:t>
            </a:r>
            <a:r>
              <a:rPr lang="ru-RU" dirty="0" smtClean="0">
                <a:cs typeface="Times New Roman" pitchFamily="18" charset="0"/>
              </a:rPr>
              <a:t>пожарами</a:t>
            </a:r>
            <a:endParaRPr lang="ru-RU" dirty="0"/>
          </a:p>
        </p:txBody>
      </p:sp>
      <p:sp>
        <p:nvSpPr>
          <p:cNvPr id="28679" name="Прямоугольник 6"/>
          <p:cNvSpPr>
            <a:spLocks noChangeArrowheads="1"/>
          </p:cNvSpPr>
          <p:nvPr/>
        </p:nvSpPr>
        <p:spPr bwMode="auto">
          <a:xfrm>
            <a:off x="304800" y="32004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hlinkClick r:id="rId6"/>
              </a:rPr>
              <a:t>http://gcmk.zlatadm.ru/images/p50_risunok22.jpg</a:t>
            </a:r>
            <a:r>
              <a:rPr lang="ru-RU" sz="1200" dirty="0"/>
              <a:t> </a:t>
            </a:r>
            <a:r>
              <a:rPr lang="ru-RU" sz="1200" dirty="0" smtClean="0"/>
              <a:t> </a:t>
            </a:r>
            <a:r>
              <a:rPr lang="ru-RU" dirty="0" smtClean="0"/>
              <a:t>антропогенные </a:t>
            </a:r>
            <a:r>
              <a:rPr lang="ru-RU" dirty="0"/>
              <a:t>причины пожаров </a:t>
            </a:r>
          </a:p>
        </p:txBody>
      </p:sp>
      <p:sp>
        <p:nvSpPr>
          <p:cNvPr id="28680" name="Прямоугольник 7"/>
          <p:cNvSpPr>
            <a:spLocks noChangeArrowheads="1"/>
          </p:cNvSpPr>
          <p:nvPr/>
        </p:nvSpPr>
        <p:spPr bwMode="auto">
          <a:xfrm>
            <a:off x="457200" y="35814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hlinkClick r:id="rId7"/>
              </a:rPr>
              <a:t>http://svetigora.files.wordpress.com/2010/08/rusija_pozari.jpg</a:t>
            </a:r>
            <a:r>
              <a:rPr lang="ru-RU" sz="1200" dirty="0"/>
              <a:t> </a:t>
            </a:r>
            <a:r>
              <a:rPr lang="ru-RU" dirty="0"/>
              <a:t>низовой лесной пожар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3962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8"/>
              </a:rPr>
              <a:t>http://upload.wikimedia.org/wikipedia/commons/thumb/6/6d/Federal_subjects_of_Russia_by_population_dencity_31.01.2010.svg/800px-Federal_subjects_of_Russia_by_population_dencity_31.01.2010.svg.png</a:t>
            </a:r>
            <a:r>
              <a:rPr lang="ru-RU" sz="1200" dirty="0" smtClean="0"/>
              <a:t> </a:t>
            </a:r>
            <a:r>
              <a:rPr lang="ru-RU" dirty="0" smtClean="0"/>
              <a:t>карта «Плотность населения России»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74095" y="4724400"/>
            <a:ext cx="87699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9"/>
              </a:rPr>
              <a:t>http://sci.tspu.ru/SITES/posobie/geography/icon_366_view.jpg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Природные зоны России.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5105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http://im2-tub.yandex.net/i?id=17344041-03</a:t>
            </a:r>
            <a:r>
              <a:rPr lang="ru-RU" sz="1200" dirty="0" smtClean="0"/>
              <a:t> </a:t>
            </a:r>
            <a:r>
              <a:rPr lang="ru-RU" dirty="0" smtClean="0"/>
              <a:t>замок  навесной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5410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>
                <a:hlinkClick r:id="rId11"/>
              </a:rPr>
              <a:t>matvey.kiev.ua</a:t>
            </a:r>
            <a:r>
              <a:rPr lang="ru-RU" sz="1200" dirty="0" smtClean="0">
                <a:hlinkClick r:id="rId11"/>
              </a:rPr>
              <a:t>/</a:t>
            </a:r>
            <a:r>
              <a:rPr lang="ru-RU" sz="1200" dirty="0" err="1" smtClean="0">
                <a:hlinkClick r:id="rId11"/>
              </a:rPr>
              <a:t>photos</a:t>
            </a:r>
            <a:r>
              <a:rPr lang="ru-RU" sz="1200" dirty="0" smtClean="0">
                <a:hlinkClick r:id="rId11"/>
              </a:rPr>
              <a:t>/melitopol-4/</a:t>
            </a:r>
            <a:r>
              <a:rPr lang="ru-RU" sz="1200" dirty="0" err="1" smtClean="0">
                <a:hlinkClick r:id="rId11"/>
              </a:rPr>
              <a:t>glade.jpg</a:t>
            </a:r>
            <a:r>
              <a:rPr lang="ru-RU" sz="1200" dirty="0" smtClean="0"/>
              <a:t> </a:t>
            </a:r>
            <a:r>
              <a:rPr lang="ru-RU" dirty="0" smtClean="0"/>
              <a:t>тропинка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1752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http://www.webpark.ru/uploads54/100813/Forest_fire_01.jpg</a:t>
            </a:r>
            <a:r>
              <a:rPr lang="ru-RU" sz="1200" dirty="0" smtClean="0"/>
              <a:t>  </a:t>
            </a:r>
            <a:r>
              <a:rPr lang="ru-RU" dirty="0" smtClean="0"/>
              <a:t>лесной пожар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5879271"/>
            <a:ext cx="84582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dirty="0" smtClean="0">
                <a:hlinkClick r:id="rId13"/>
              </a:rPr>
              <a:t>http://www.openclass.ru/lessons/35091</a:t>
            </a:r>
            <a:r>
              <a:rPr lang="ru-RU" dirty="0" smtClean="0"/>
              <a:t> тест по природным пожарам </a:t>
            </a:r>
          </a:p>
          <a:p>
            <a:pPr lvl="0" eaLnBrk="0" hangingPunct="0">
              <a:spcBef>
                <a:spcPct val="30000"/>
              </a:spcBef>
              <a:defRPr/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</a:rPr>
              <a:t>Третий выпуск серии «Обучение с увлечением» учебного центра ГО и ЧС Вологодской области , экзамен для учителей. 160009    г.Вологда,    ул. Челюскинцев 34 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</a:rPr>
              <a:t>Учебно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</a:rPr>
              <a:t>- методический центр по ГО и ЧС Вологодской области   (Тест по природным пожарам)</a:t>
            </a:r>
            <a:endParaRPr lang="ru-RU" sz="1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10"/>
          <p:cNvSpPr>
            <a:spLocks noChangeArrowheads="1"/>
          </p:cNvSpPr>
          <p:nvPr/>
        </p:nvSpPr>
        <p:spPr bwMode="auto">
          <a:xfrm>
            <a:off x="457200" y="22098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http://im8-tub.yandex.net/i?id=33829955-08</a:t>
            </a:r>
            <a:r>
              <a:rPr lang="ru-RU" sz="1200" dirty="0"/>
              <a:t> </a:t>
            </a:r>
            <a:r>
              <a:rPr lang="ru-RU" dirty="0"/>
              <a:t>молния </a:t>
            </a:r>
          </a:p>
        </p:txBody>
      </p:sp>
      <p:sp>
        <p:nvSpPr>
          <p:cNvPr id="29700" name="Прямоугольник 11"/>
          <p:cNvSpPr>
            <a:spLocks noChangeArrowheads="1"/>
          </p:cNvSpPr>
          <p:nvPr/>
        </p:nvSpPr>
        <p:spPr bwMode="auto">
          <a:xfrm>
            <a:off x="457200" y="2438400"/>
            <a:ext cx="6584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http://www.stihi.ru/pics/2009/06/08/6648.jpg</a:t>
            </a:r>
            <a:r>
              <a:rPr lang="ru-RU" sz="1200" dirty="0"/>
              <a:t> </a:t>
            </a:r>
            <a:r>
              <a:rPr lang="ru-RU" dirty="0" smtClean="0"/>
              <a:t>жара , </a:t>
            </a:r>
            <a:r>
              <a:rPr lang="ru-RU" dirty="0" err="1" smtClean="0"/>
              <a:t>градусн</a:t>
            </a:r>
            <a:r>
              <a:rPr lang="ru-RU" dirty="0" smtClean="0"/>
              <a:t> </a:t>
            </a:r>
            <a:r>
              <a:rPr lang="ru-RU" dirty="0" err="1" smtClean="0"/>
              <a:t>ик</a:t>
            </a:r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29701" name="Прямоугольник 12"/>
          <p:cNvSpPr>
            <a:spLocks noChangeArrowheads="1"/>
          </p:cNvSpPr>
          <p:nvPr/>
        </p:nvSpPr>
        <p:spPr bwMode="auto">
          <a:xfrm>
            <a:off x="381000" y="26670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http://atlas-russia.ru/sites/default/files/images/04-fizicheskaya-karta-rossii.preview.jpg</a:t>
            </a:r>
            <a:r>
              <a:rPr lang="ru-RU" sz="1200" dirty="0"/>
              <a:t> </a:t>
            </a:r>
            <a:r>
              <a:rPr lang="ru-RU" dirty="0"/>
              <a:t>физическая карта России ч.1</a:t>
            </a:r>
          </a:p>
        </p:txBody>
      </p:sp>
      <p:sp>
        <p:nvSpPr>
          <p:cNvPr id="29702" name="Прямоугольник 13"/>
          <p:cNvSpPr>
            <a:spLocks noChangeArrowheads="1"/>
          </p:cNvSpPr>
          <p:nvPr/>
        </p:nvSpPr>
        <p:spPr bwMode="auto">
          <a:xfrm>
            <a:off x="381000" y="31242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http://atlas-russia.ru/sites/default/files/images/05-fizicheskaya-karta-rossii.preview.jpg</a:t>
            </a:r>
            <a:r>
              <a:rPr lang="ru-RU" sz="1200" dirty="0"/>
              <a:t> </a:t>
            </a:r>
            <a:r>
              <a:rPr lang="ru-RU" dirty="0"/>
              <a:t>физическая карта России ч.2</a:t>
            </a:r>
          </a:p>
        </p:txBody>
      </p:sp>
      <p:sp>
        <p:nvSpPr>
          <p:cNvPr id="29704" name="Прямоугольник 15"/>
          <p:cNvSpPr>
            <a:spLocks noChangeArrowheads="1"/>
          </p:cNvSpPr>
          <p:nvPr/>
        </p:nvSpPr>
        <p:spPr bwMode="auto">
          <a:xfrm>
            <a:off x="381000" y="3733800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http://images.yandex.ru/yandsearch?ed=1&amp;text=%C0%F0%EA%E0%E4%E8%E9%20%D2%E8%F8%EA%EE%E2&amp;p=0&amp;img_url=www.chaskor.ru%2Fposts_images_200905%2F392_300_6862_tishbig.jpg&amp;rpt=simage</a:t>
            </a:r>
            <a:r>
              <a:rPr lang="ru-RU" sz="1200" dirty="0"/>
              <a:t> </a:t>
            </a:r>
            <a:r>
              <a:rPr lang="ru-RU" dirty="0"/>
              <a:t>Аркадий </a:t>
            </a:r>
            <a:r>
              <a:rPr lang="ru-RU" dirty="0" err="1"/>
              <a:t>Тишков</a:t>
            </a:r>
            <a:r>
              <a:rPr lang="ru-RU" dirty="0"/>
              <a:t> </a:t>
            </a:r>
          </a:p>
        </p:txBody>
      </p:sp>
      <p:sp>
        <p:nvSpPr>
          <p:cNvPr id="29705" name="Прямоугольник 16"/>
          <p:cNvSpPr>
            <a:spLocks noChangeArrowheads="1"/>
          </p:cNvSpPr>
          <p:nvPr/>
        </p:nvSpPr>
        <p:spPr bwMode="auto">
          <a:xfrm>
            <a:off x="457200" y="42672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u="sng" dirty="0">
                <a:hlinkClick r:id="rId7"/>
              </a:rPr>
              <a:t>http://atv.ucoz.ru/_ph/1/187731690.jpg</a:t>
            </a:r>
            <a:r>
              <a:rPr lang="ru-RU" sz="1200" u="sng" dirty="0"/>
              <a:t> </a:t>
            </a:r>
            <a:r>
              <a:rPr lang="ru-RU" dirty="0"/>
              <a:t>горит камыш </a:t>
            </a:r>
          </a:p>
        </p:txBody>
      </p:sp>
      <p:sp>
        <p:nvSpPr>
          <p:cNvPr id="29706" name="Прямоугольник 17"/>
          <p:cNvSpPr>
            <a:spLocks noChangeArrowheads="1"/>
          </p:cNvSpPr>
          <p:nvPr/>
        </p:nvSpPr>
        <p:spPr bwMode="auto">
          <a:xfrm>
            <a:off x="381000" y="46482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8"/>
              </a:rPr>
              <a:t>http://s44.radikal.ru/i103/1008/fe/a13835c6aeb8.jpg</a:t>
            </a:r>
            <a:r>
              <a:rPr lang="ru-RU" sz="1200" dirty="0"/>
              <a:t> </a:t>
            </a:r>
            <a:r>
              <a:rPr lang="ru-RU" dirty="0"/>
              <a:t>карта пожаров  в России со спутника </a:t>
            </a:r>
          </a:p>
        </p:txBody>
      </p:sp>
      <p:sp>
        <p:nvSpPr>
          <p:cNvPr id="29707" name="Прямоугольник 18"/>
          <p:cNvSpPr>
            <a:spLocks noChangeArrowheads="1"/>
          </p:cNvSpPr>
          <p:nvPr/>
        </p:nvSpPr>
        <p:spPr bwMode="auto">
          <a:xfrm>
            <a:off x="457200" y="5105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hlinkClick r:id="rId9"/>
              </a:rPr>
              <a:t>http://svetigora.files.wordpress.com/2010/08/rusija_pozari.jpg</a:t>
            </a:r>
            <a:r>
              <a:rPr lang="ru-RU" sz="1200" dirty="0"/>
              <a:t> </a:t>
            </a:r>
            <a:r>
              <a:rPr lang="ru-RU" dirty="0"/>
              <a:t>низовой лесной пожар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5410200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0"/>
              </a:rPr>
              <a:t>http://www.wallmaps.ru/published/publicdata/GNETWALLMAPS/attachments/SC/products_pictures/tem_trans_rus_4M_OK_web_enl.jpg</a:t>
            </a:r>
            <a:r>
              <a:rPr lang="ru-RU" sz="1200" b="1" dirty="0" smtClean="0"/>
              <a:t> </a:t>
            </a:r>
            <a:r>
              <a:rPr lang="ru-RU" dirty="0" smtClean="0"/>
              <a:t>Транспортная сеть России, карта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5943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1"/>
              </a:rPr>
              <a:t>http://images.samogo.net/images/63539626_biggest_russian_forest_fire_3.JPG</a:t>
            </a:r>
            <a:r>
              <a:rPr lang="ru-RU" sz="1200" dirty="0" smtClean="0"/>
              <a:t> </a:t>
            </a:r>
            <a:r>
              <a:rPr lang="ru-RU" dirty="0" smtClean="0"/>
              <a:t>Площадь пожаров в России и  площадь государства Тунис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" y="6519446"/>
            <a:ext cx="6332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4E"/>
                </a:solidFill>
                <a:effectLst/>
                <a:latin typeface="Arial" pitchFamily="34" charset="0"/>
                <a:ea typeface="Times New Roman" pitchFamily="18" charset="0"/>
                <a:hlinkClick r:id="rId12"/>
              </a:rPr>
              <a:t>http://didaktor.ru/priyomy-obratnoj-svyazi-pops-formula/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4E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ПОПС формула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229600" cy="10207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Использованная литература и интернет - ресурсы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1447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 безопасности жизнедеятельности: учебник для 7-х классов общеобразовательных учреждений/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С.Н.Вангородский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М.И.Петров,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В.Н.Латчук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В.в.Марков – 7-е изд. – М.: Дрофа, 2005. 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10-11"/>
          <p:cNvPicPr>
            <a:picLocks noChangeAspect="1" noChangeArrowheads="1"/>
          </p:cNvPicPr>
          <p:nvPr/>
        </p:nvPicPr>
        <p:blipFill>
          <a:blip r:embed="rId4" cstate="print"/>
          <a:srcRect l="2272" t="7576" r="3409" b="6061"/>
          <a:stretch>
            <a:fillRect/>
          </a:stretch>
        </p:blipFill>
        <p:spPr bwMode="auto">
          <a:xfrm>
            <a:off x="1143000" y="1447800"/>
            <a:ext cx="6942138" cy="4767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6262" name="Freeform 6"/>
          <p:cNvSpPr>
            <a:spLocks/>
          </p:cNvSpPr>
          <p:nvPr/>
        </p:nvSpPr>
        <p:spPr bwMode="auto">
          <a:xfrm>
            <a:off x="6096000" y="2438400"/>
            <a:ext cx="838200" cy="990600"/>
          </a:xfrm>
          <a:custGeom>
            <a:avLst/>
            <a:gdLst>
              <a:gd name="T0" fmla="*/ 2147483647 w 961"/>
              <a:gd name="T1" fmla="*/ 2147483647 h 1003"/>
              <a:gd name="T2" fmla="*/ 2147483647 w 961"/>
              <a:gd name="T3" fmla="*/ 2147483647 h 1003"/>
              <a:gd name="T4" fmla="*/ 2147483647 w 961"/>
              <a:gd name="T5" fmla="*/ 2147483647 h 1003"/>
              <a:gd name="T6" fmla="*/ 2147483647 w 961"/>
              <a:gd name="T7" fmla="*/ 2147483647 h 1003"/>
              <a:gd name="T8" fmla="*/ 2147483647 w 961"/>
              <a:gd name="T9" fmla="*/ 2147483647 h 1003"/>
              <a:gd name="T10" fmla="*/ 2147483647 w 961"/>
              <a:gd name="T11" fmla="*/ 2147483647 h 1003"/>
              <a:gd name="T12" fmla="*/ 2147483647 w 961"/>
              <a:gd name="T13" fmla="*/ 2147483647 h 1003"/>
              <a:gd name="T14" fmla="*/ 2147483647 w 961"/>
              <a:gd name="T15" fmla="*/ 2147483647 h 1003"/>
              <a:gd name="T16" fmla="*/ 2147483647 w 961"/>
              <a:gd name="T17" fmla="*/ 2147483647 h 1003"/>
              <a:gd name="T18" fmla="*/ 2147483647 w 961"/>
              <a:gd name="T19" fmla="*/ 2147483647 h 1003"/>
              <a:gd name="T20" fmla="*/ 2147483647 w 961"/>
              <a:gd name="T21" fmla="*/ 2147483647 h 1003"/>
              <a:gd name="T22" fmla="*/ 2147483647 w 961"/>
              <a:gd name="T23" fmla="*/ 2147483647 h 1003"/>
              <a:gd name="T24" fmla="*/ 2147483647 w 961"/>
              <a:gd name="T25" fmla="*/ 2147483647 h 1003"/>
              <a:gd name="T26" fmla="*/ 2147483647 w 961"/>
              <a:gd name="T27" fmla="*/ 2147483647 h 1003"/>
              <a:gd name="T28" fmla="*/ 2147483647 w 961"/>
              <a:gd name="T29" fmla="*/ 2147483647 h 1003"/>
              <a:gd name="T30" fmla="*/ 2147483647 w 961"/>
              <a:gd name="T31" fmla="*/ 2147483647 h 1003"/>
              <a:gd name="T32" fmla="*/ 2147483647 w 961"/>
              <a:gd name="T33" fmla="*/ 2147483647 h 1003"/>
              <a:gd name="T34" fmla="*/ 2147483647 w 961"/>
              <a:gd name="T35" fmla="*/ 2147483647 h 1003"/>
              <a:gd name="T36" fmla="*/ 2147483647 w 961"/>
              <a:gd name="T37" fmla="*/ 2147483647 h 1003"/>
              <a:gd name="T38" fmla="*/ 2147483647 w 961"/>
              <a:gd name="T39" fmla="*/ 2147483647 h 1003"/>
              <a:gd name="T40" fmla="*/ 2147483647 w 961"/>
              <a:gd name="T41" fmla="*/ 2147483647 h 1003"/>
              <a:gd name="T42" fmla="*/ 2147483647 w 961"/>
              <a:gd name="T43" fmla="*/ 2147483647 h 1003"/>
              <a:gd name="T44" fmla="*/ 2147483647 w 961"/>
              <a:gd name="T45" fmla="*/ 2147483647 h 1003"/>
              <a:gd name="T46" fmla="*/ 2147483647 w 961"/>
              <a:gd name="T47" fmla="*/ 2147483647 h 1003"/>
              <a:gd name="T48" fmla="*/ 2147483647 w 961"/>
              <a:gd name="T49" fmla="*/ 2147483647 h 1003"/>
              <a:gd name="T50" fmla="*/ 2147483647 w 961"/>
              <a:gd name="T51" fmla="*/ 2147483647 h 1003"/>
              <a:gd name="T52" fmla="*/ 2147483647 w 961"/>
              <a:gd name="T53" fmla="*/ 2147483647 h 1003"/>
              <a:gd name="T54" fmla="*/ 2147483647 w 961"/>
              <a:gd name="T55" fmla="*/ 2147483647 h 1003"/>
              <a:gd name="T56" fmla="*/ 2147483647 w 961"/>
              <a:gd name="T57" fmla="*/ 2147483647 h 1003"/>
              <a:gd name="T58" fmla="*/ 2147483647 w 961"/>
              <a:gd name="T59" fmla="*/ 2147483647 h 1003"/>
              <a:gd name="T60" fmla="*/ 2147483647 w 961"/>
              <a:gd name="T61" fmla="*/ 2147483647 h 1003"/>
              <a:gd name="T62" fmla="*/ 2147483647 w 961"/>
              <a:gd name="T63" fmla="*/ 2147483647 h 1003"/>
              <a:gd name="T64" fmla="*/ 2147483647 w 961"/>
              <a:gd name="T65" fmla="*/ 2147483647 h 1003"/>
              <a:gd name="T66" fmla="*/ 2147483647 w 961"/>
              <a:gd name="T67" fmla="*/ 2147483647 h 1003"/>
              <a:gd name="T68" fmla="*/ 2147483647 w 961"/>
              <a:gd name="T69" fmla="*/ 2147483647 h 1003"/>
              <a:gd name="T70" fmla="*/ 2147483647 w 961"/>
              <a:gd name="T71" fmla="*/ 2147483647 h 1003"/>
              <a:gd name="T72" fmla="*/ 2147483647 w 961"/>
              <a:gd name="T73" fmla="*/ 2147483647 h 1003"/>
              <a:gd name="T74" fmla="*/ 2147483647 w 961"/>
              <a:gd name="T75" fmla="*/ 2147483647 h 1003"/>
              <a:gd name="T76" fmla="*/ 2147483647 w 961"/>
              <a:gd name="T77" fmla="*/ 2147483647 h 1003"/>
              <a:gd name="T78" fmla="*/ 2147483647 w 961"/>
              <a:gd name="T79" fmla="*/ 2147483647 h 1003"/>
              <a:gd name="T80" fmla="*/ 2147483647 w 961"/>
              <a:gd name="T81" fmla="*/ 2147483647 h 1003"/>
              <a:gd name="T82" fmla="*/ 2147483647 w 961"/>
              <a:gd name="T83" fmla="*/ 2147483647 h 100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61"/>
              <a:gd name="T127" fmla="*/ 0 h 1003"/>
              <a:gd name="T128" fmla="*/ 961 w 961"/>
              <a:gd name="T129" fmla="*/ 1003 h 100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61" h="1003">
                <a:moveTo>
                  <a:pt x="370" y="864"/>
                </a:moveTo>
                <a:cubicBezTo>
                  <a:pt x="307" y="839"/>
                  <a:pt x="245" y="805"/>
                  <a:pt x="186" y="772"/>
                </a:cubicBezTo>
                <a:cubicBezTo>
                  <a:pt x="74" y="709"/>
                  <a:pt x="158" y="739"/>
                  <a:pt x="82" y="715"/>
                </a:cubicBezTo>
                <a:cubicBezTo>
                  <a:pt x="73" y="709"/>
                  <a:pt x="0" y="675"/>
                  <a:pt x="59" y="646"/>
                </a:cubicBezTo>
                <a:cubicBezTo>
                  <a:pt x="71" y="640"/>
                  <a:pt x="82" y="661"/>
                  <a:pt x="94" y="669"/>
                </a:cubicBezTo>
                <a:cubicBezTo>
                  <a:pt x="145" y="591"/>
                  <a:pt x="142" y="611"/>
                  <a:pt x="105" y="450"/>
                </a:cubicBezTo>
                <a:cubicBezTo>
                  <a:pt x="86" y="368"/>
                  <a:pt x="18" y="367"/>
                  <a:pt x="94" y="404"/>
                </a:cubicBezTo>
                <a:cubicBezTo>
                  <a:pt x="105" y="409"/>
                  <a:pt x="117" y="411"/>
                  <a:pt x="128" y="415"/>
                </a:cubicBezTo>
                <a:cubicBezTo>
                  <a:pt x="150" y="353"/>
                  <a:pt x="143" y="388"/>
                  <a:pt x="128" y="288"/>
                </a:cubicBezTo>
                <a:cubicBezTo>
                  <a:pt x="125" y="269"/>
                  <a:pt x="98" y="227"/>
                  <a:pt x="117" y="231"/>
                </a:cubicBezTo>
                <a:cubicBezTo>
                  <a:pt x="149" y="238"/>
                  <a:pt x="168" y="273"/>
                  <a:pt x="186" y="300"/>
                </a:cubicBezTo>
                <a:cubicBezTo>
                  <a:pt x="201" y="323"/>
                  <a:pt x="232" y="369"/>
                  <a:pt x="232" y="369"/>
                </a:cubicBezTo>
                <a:cubicBezTo>
                  <a:pt x="236" y="388"/>
                  <a:pt x="225" y="418"/>
                  <a:pt x="243" y="427"/>
                </a:cubicBezTo>
                <a:cubicBezTo>
                  <a:pt x="258" y="434"/>
                  <a:pt x="269" y="406"/>
                  <a:pt x="278" y="392"/>
                </a:cubicBezTo>
                <a:cubicBezTo>
                  <a:pt x="335" y="307"/>
                  <a:pt x="241" y="404"/>
                  <a:pt x="313" y="335"/>
                </a:cubicBezTo>
                <a:cubicBezTo>
                  <a:pt x="347" y="190"/>
                  <a:pt x="313" y="354"/>
                  <a:pt x="313" y="12"/>
                </a:cubicBezTo>
                <a:cubicBezTo>
                  <a:pt x="313" y="0"/>
                  <a:pt x="317" y="37"/>
                  <a:pt x="324" y="47"/>
                </a:cubicBezTo>
                <a:cubicBezTo>
                  <a:pt x="333" y="61"/>
                  <a:pt x="349" y="68"/>
                  <a:pt x="359" y="81"/>
                </a:cubicBezTo>
                <a:cubicBezTo>
                  <a:pt x="414" y="150"/>
                  <a:pt x="452" y="239"/>
                  <a:pt x="474" y="323"/>
                </a:cubicBezTo>
                <a:cubicBezTo>
                  <a:pt x="478" y="354"/>
                  <a:pt x="458" y="429"/>
                  <a:pt x="485" y="415"/>
                </a:cubicBezTo>
                <a:cubicBezTo>
                  <a:pt x="516" y="399"/>
                  <a:pt x="490" y="345"/>
                  <a:pt x="497" y="311"/>
                </a:cubicBezTo>
                <a:cubicBezTo>
                  <a:pt x="502" y="287"/>
                  <a:pt x="520" y="242"/>
                  <a:pt x="520" y="242"/>
                </a:cubicBezTo>
                <a:cubicBezTo>
                  <a:pt x="516" y="208"/>
                  <a:pt x="508" y="174"/>
                  <a:pt x="508" y="139"/>
                </a:cubicBezTo>
                <a:cubicBezTo>
                  <a:pt x="508" y="127"/>
                  <a:pt x="517" y="161"/>
                  <a:pt x="520" y="173"/>
                </a:cubicBezTo>
                <a:cubicBezTo>
                  <a:pt x="525" y="192"/>
                  <a:pt x="527" y="212"/>
                  <a:pt x="531" y="231"/>
                </a:cubicBezTo>
                <a:cubicBezTo>
                  <a:pt x="546" y="403"/>
                  <a:pt x="522" y="328"/>
                  <a:pt x="589" y="461"/>
                </a:cubicBezTo>
                <a:cubicBezTo>
                  <a:pt x="600" y="483"/>
                  <a:pt x="612" y="530"/>
                  <a:pt x="612" y="530"/>
                </a:cubicBezTo>
                <a:cubicBezTo>
                  <a:pt x="624" y="519"/>
                  <a:pt x="638" y="510"/>
                  <a:pt x="647" y="496"/>
                </a:cubicBezTo>
                <a:cubicBezTo>
                  <a:pt x="654" y="486"/>
                  <a:pt x="651" y="471"/>
                  <a:pt x="658" y="461"/>
                </a:cubicBezTo>
                <a:cubicBezTo>
                  <a:pt x="678" y="435"/>
                  <a:pt x="727" y="392"/>
                  <a:pt x="727" y="392"/>
                </a:cubicBezTo>
                <a:cubicBezTo>
                  <a:pt x="729" y="387"/>
                  <a:pt x="750" y="328"/>
                  <a:pt x="750" y="323"/>
                </a:cubicBezTo>
                <a:cubicBezTo>
                  <a:pt x="750" y="303"/>
                  <a:pt x="739" y="245"/>
                  <a:pt x="739" y="265"/>
                </a:cubicBezTo>
                <a:cubicBezTo>
                  <a:pt x="739" y="346"/>
                  <a:pt x="753" y="405"/>
                  <a:pt x="819" y="450"/>
                </a:cubicBezTo>
                <a:cubicBezTo>
                  <a:pt x="840" y="509"/>
                  <a:pt x="885" y="543"/>
                  <a:pt x="935" y="576"/>
                </a:cubicBezTo>
                <a:cubicBezTo>
                  <a:pt x="939" y="588"/>
                  <a:pt x="946" y="599"/>
                  <a:pt x="946" y="611"/>
                </a:cubicBezTo>
                <a:cubicBezTo>
                  <a:pt x="946" y="657"/>
                  <a:pt x="961" y="824"/>
                  <a:pt x="865" y="841"/>
                </a:cubicBezTo>
                <a:cubicBezTo>
                  <a:pt x="797" y="853"/>
                  <a:pt x="727" y="849"/>
                  <a:pt x="658" y="853"/>
                </a:cubicBezTo>
                <a:cubicBezTo>
                  <a:pt x="606" y="906"/>
                  <a:pt x="556" y="979"/>
                  <a:pt x="485" y="1003"/>
                </a:cubicBezTo>
                <a:cubicBezTo>
                  <a:pt x="450" y="966"/>
                  <a:pt x="424" y="928"/>
                  <a:pt x="382" y="899"/>
                </a:cubicBezTo>
                <a:cubicBezTo>
                  <a:pt x="368" y="859"/>
                  <a:pt x="349" y="824"/>
                  <a:pt x="336" y="784"/>
                </a:cubicBezTo>
                <a:cubicBezTo>
                  <a:pt x="344" y="688"/>
                  <a:pt x="325" y="597"/>
                  <a:pt x="428" y="565"/>
                </a:cubicBezTo>
                <a:cubicBezTo>
                  <a:pt x="504" y="489"/>
                  <a:pt x="520" y="498"/>
                  <a:pt x="520" y="39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3" name="Freeform 7"/>
          <p:cNvSpPr>
            <a:spLocks/>
          </p:cNvSpPr>
          <p:nvPr/>
        </p:nvSpPr>
        <p:spPr bwMode="auto">
          <a:xfrm>
            <a:off x="3810000" y="3276600"/>
            <a:ext cx="533400" cy="838200"/>
          </a:xfrm>
          <a:custGeom>
            <a:avLst/>
            <a:gdLst>
              <a:gd name="T0" fmla="*/ 2147483647 w 961"/>
              <a:gd name="T1" fmla="*/ 2147483647 h 1003"/>
              <a:gd name="T2" fmla="*/ 2147483647 w 961"/>
              <a:gd name="T3" fmla="*/ 2147483647 h 1003"/>
              <a:gd name="T4" fmla="*/ 2147483647 w 961"/>
              <a:gd name="T5" fmla="*/ 2147483647 h 1003"/>
              <a:gd name="T6" fmla="*/ 2147483647 w 961"/>
              <a:gd name="T7" fmla="*/ 2147483647 h 1003"/>
              <a:gd name="T8" fmla="*/ 2147483647 w 961"/>
              <a:gd name="T9" fmla="*/ 2147483647 h 1003"/>
              <a:gd name="T10" fmla="*/ 2147483647 w 961"/>
              <a:gd name="T11" fmla="*/ 2147483647 h 1003"/>
              <a:gd name="T12" fmla="*/ 2147483647 w 961"/>
              <a:gd name="T13" fmla="*/ 2147483647 h 1003"/>
              <a:gd name="T14" fmla="*/ 2147483647 w 961"/>
              <a:gd name="T15" fmla="*/ 2147483647 h 1003"/>
              <a:gd name="T16" fmla="*/ 2147483647 w 961"/>
              <a:gd name="T17" fmla="*/ 2147483647 h 1003"/>
              <a:gd name="T18" fmla="*/ 2147483647 w 961"/>
              <a:gd name="T19" fmla="*/ 2147483647 h 1003"/>
              <a:gd name="T20" fmla="*/ 2147483647 w 961"/>
              <a:gd name="T21" fmla="*/ 2147483647 h 1003"/>
              <a:gd name="T22" fmla="*/ 2147483647 w 961"/>
              <a:gd name="T23" fmla="*/ 2147483647 h 1003"/>
              <a:gd name="T24" fmla="*/ 2147483647 w 961"/>
              <a:gd name="T25" fmla="*/ 2147483647 h 1003"/>
              <a:gd name="T26" fmla="*/ 2147483647 w 961"/>
              <a:gd name="T27" fmla="*/ 2147483647 h 1003"/>
              <a:gd name="T28" fmla="*/ 2147483647 w 961"/>
              <a:gd name="T29" fmla="*/ 2147483647 h 1003"/>
              <a:gd name="T30" fmla="*/ 2147483647 w 961"/>
              <a:gd name="T31" fmla="*/ 2147483647 h 1003"/>
              <a:gd name="T32" fmla="*/ 2147483647 w 961"/>
              <a:gd name="T33" fmla="*/ 2147483647 h 1003"/>
              <a:gd name="T34" fmla="*/ 2147483647 w 961"/>
              <a:gd name="T35" fmla="*/ 2147483647 h 1003"/>
              <a:gd name="T36" fmla="*/ 2147483647 w 961"/>
              <a:gd name="T37" fmla="*/ 2147483647 h 1003"/>
              <a:gd name="T38" fmla="*/ 2147483647 w 961"/>
              <a:gd name="T39" fmla="*/ 2147483647 h 1003"/>
              <a:gd name="T40" fmla="*/ 2147483647 w 961"/>
              <a:gd name="T41" fmla="*/ 2147483647 h 1003"/>
              <a:gd name="T42" fmla="*/ 2147483647 w 961"/>
              <a:gd name="T43" fmla="*/ 2147483647 h 1003"/>
              <a:gd name="T44" fmla="*/ 2147483647 w 961"/>
              <a:gd name="T45" fmla="*/ 2147483647 h 1003"/>
              <a:gd name="T46" fmla="*/ 2147483647 w 961"/>
              <a:gd name="T47" fmla="*/ 2147483647 h 1003"/>
              <a:gd name="T48" fmla="*/ 2147483647 w 961"/>
              <a:gd name="T49" fmla="*/ 2147483647 h 1003"/>
              <a:gd name="T50" fmla="*/ 2147483647 w 961"/>
              <a:gd name="T51" fmla="*/ 2147483647 h 1003"/>
              <a:gd name="T52" fmla="*/ 2147483647 w 961"/>
              <a:gd name="T53" fmla="*/ 2147483647 h 1003"/>
              <a:gd name="T54" fmla="*/ 2147483647 w 961"/>
              <a:gd name="T55" fmla="*/ 2147483647 h 1003"/>
              <a:gd name="T56" fmla="*/ 2147483647 w 961"/>
              <a:gd name="T57" fmla="*/ 2147483647 h 1003"/>
              <a:gd name="T58" fmla="*/ 2147483647 w 961"/>
              <a:gd name="T59" fmla="*/ 2147483647 h 1003"/>
              <a:gd name="T60" fmla="*/ 2147483647 w 961"/>
              <a:gd name="T61" fmla="*/ 2147483647 h 1003"/>
              <a:gd name="T62" fmla="*/ 2147483647 w 961"/>
              <a:gd name="T63" fmla="*/ 2147483647 h 1003"/>
              <a:gd name="T64" fmla="*/ 2147483647 w 961"/>
              <a:gd name="T65" fmla="*/ 2147483647 h 1003"/>
              <a:gd name="T66" fmla="*/ 2147483647 w 961"/>
              <a:gd name="T67" fmla="*/ 2147483647 h 1003"/>
              <a:gd name="T68" fmla="*/ 2147483647 w 961"/>
              <a:gd name="T69" fmla="*/ 2147483647 h 1003"/>
              <a:gd name="T70" fmla="*/ 2147483647 w 961"/>
              <a:gd name="T71" fmla="*/ 2147483647 h 1003"/>
              <a:gd name="T72" fmla="*/ 2147483647 w 961"/>
              <a:gd name="T73" fmla="*/ 2147483647 h 1003"/>
              <a:gd name="T74" fmla="*/ 2147483647 w 961"/>
              <a:gd name="T75" fmla="*/ 2147483647 h 1003"/>
              <a:gd name="T76" fmla="*/ 2147483647 w 961"/>
              <a:gd name="T77" fmla="*/ 2147483647 h 1003"/>
              <a:gd name="T78" fmla="*/ 2147483647 w 961"/>
              <a:gd name="T79" fmla="*/ 2147483647 h 1003"/>
              <a:gd name="T80" fmla="*/ 2147483647 w 961"/>
              <a:gd name="T81" fmla="*/ 2147483647 h 1003"/>
              <a:gd name="T82" fmla="*/ 2147483647 w 961"/>
              <a:gd name="T83" fmla="*/ 2147483647 h 100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61"/>
              <a:gd name="T127" fmla="*/ 0 h 1003"/>
              <a:gd name="T128" fmla="*/ 961 w 961"/>
              <a:gd name="T129" fmla="*/ 1003 h 100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61" h="1003">
                <a:moveTo>
                  <a:pt x="370" y="864"/>
                </a:moveTo>
                <a:cubicBezTo>
                  <a:pt x="307" y="839"/>
                  <a:pt x="245" y="805"/>
                  <a:pt x="186" y="772"/>
                </a:cubicBezTo>
                <a:cubicBezTo>
                  <a:pt x="74" y="709"/>
                  <a:pt x="158" y="739"/>
                  <a:pt x="82" y="715"/>
                </a:cubicBezTo>
                <a:cubicBezTo>
                  <a:pt x="73" y="709"/>
                  <a:pt x="0" y="675"/>
                  <a:pt x="59" y="646"/>
                </a:cubicBezTo>
                <a:cubicBezTo>
                  <a:pt x="71" y="640"/>
                  <a:pt x="82" y="661"/>
                  <a:pt x="94" y="669"/>
                </a:cubicBezTo>
                <a:cubicBezTo>
                  <a:pt x="145" y="591"/>
                  <a:pt x="142" y="611"/>
                  <a:pt x="105" y="450"/>
                </a:cubicBezTo>
                <a:cubicBezTo>
                  <a:pt x="86" y="368"/>
                  <a:pt x="18" y="367"/>
                  <a:pt x="94" y="404"/>
                </a:cubicBezTo>
                <a:cubicBezTo>
                  <a:pt x="105" y="409"/>
                  <a:pt x="117" y="411"/>
                  <a:pt x="128" y="415"/>
                </a:cubicBezTo>
                <a:cubicBezTo>
                  <a:pt x="150" y="353"/>
                  <a:pt x="143" y="388"/>
                  <a:pt x="128" y="288"/>
                </a:cubicBezTo>
                <a:cubicBezTo>
                  <a:pt x="125" y="269"/>
                  <a:pt x="98" y="227"/>
                  <a:pt x="117" y="231"/>
                </a:cubicBezTo>
                <a:cubicBezTo>
                  <a:pt x="149" y="238"/>
                  <a:pt x="168" y="273"/>
                  <a:pt x="186" y="300"/>
                </a:cubicBezTo>
                <a:cubicBezTo>
                  <a:pt x="201" y="323"/>
                  <a:pt x="232" y="369"/>
                  <a:pt x="232" y="369"/>
                </a:cubicBezTo>
                <a:cubicBezTo>
                  <a:pt x="236" y="388"/>
                  <a:pt x="225" y="418"/>
                  <a:pt x="243" y="427"/>
                </a:cubicBezTo>
                <a:cubicBezTo>
                  <a:pt x="258" y="434"/>
                  <a:pt x="269" y="406"/>
                  <a:pt x="278" y="392"/>
                </a:cubicBezTo>
                <a:cubicBezTo>
                  <a:pt x="335" y="307"/>
                  <a:pt x="241" y="404"/>
                  <a:pt x="313" y="335"/>
                </a:cubicBezTo>
                <a:cubicBezTo>
                  <a:pt x="347" y="190"/>
                  <a:pt x="313" y="354"/>
                  <a:pt x="313" y="12"/>
                </a:cubicBezTo>
                <a:cubicBezTo>
                  <a:pt x="313" y="0"/>
                  <a:pt x="317" y="37"/>
                  <a:pt x="324" y="47"/>
                </a:cubicBezTo>
                <a:cubicBezTo>
                  <a:pt x="333" y="61"/>
                  <a:pt x="349" y="68"/>
                  <a:pt x="359" y="81"/>
                </a:cubicBezTo>
                <a:cubicBezTo>
                  <a:pt x="414" y="150"/>
                  <a:pt x="452" y="239"/>
                  <a:pt x="474" y="323"/>
                </a:cubicBezTo>
                <a:cubicBezTo>
                  <a:pt x="478" y="354"/>
                  <a:pt x="458" y="429"/>
                  <a:pt x="485" y="415"/>
                </a:cubicBezTo>
                <a:cubicBezTo>
                  <a:pt x="516" y="399"/>
                  <a:pt x="490" y="345"/>
                  <a:pt x="497" y="311"/>
                </a:cubicBezTo>
                <a:cubicBezTo>
                  <a:pt x="502" y="287"/>
                  <a:pt x="520" y="242"/>
                  <a:pt x="520" y="242"/>
                </a:cubicBezTo>
                <a:cubicBezTo>
                  <a:pt x="516" y="208"/>
                  <a:pt x="508" y="174"/>
                  <a:pt x="508" y="139"/>
                </a:cubicBezTo>
                <a:cubicBezTo>
                  <a:pt x="508" y="127"/>
                  <a:pt x="517" y="161"/>
                  <a:pt x="520" y="173"/>
                </a:cubicBezTo>
                <a:cubicBezTo>
                  <a:pt x="525" y="192"/>
                  <a:pt x="527" y="212"/>
                  <a:pt x="531" y="231"/>
                </a:cubicBezTo>
                <a:cubicBezTo>
                  <a:pt x="546" y="403"/>
                  <a:pt x="522" y="328"/>
                  <a:pt x="589" y="461"/>
                </a:cubicBezTo>
                <a:cubicBezTo>
                  <a:pt x="600" y="483"/>
                  <a:pt x="612" y="530"/>
                  <a:pt x="612" y="530"/>
                </a:cubicBezTo>
                <a:cubicBezTo>
                  <a:pt x="624" y="519"/>
                  <a:pt x="638" y="510"/>
                  <a:pt x="647" y="496"/>
                </a:cubicBezTo>
                <a:cubicBezTo>
                  <a:pt x="654" y="486"/>
                  <a:pt x="651" y="471"/>
                  <a:pt x="658" y="461"/>
                </a:cubicBezTo>
                <a:cubicBezTo>
                  <a:pt x="678" y="435"/>
                  <a:pt x="727" y="392"/>
                  <a:pt x="727" y="392"/>
                </a:cubicBezTo>
                <a:cubicBezTo>
                  <a:pt x="729" y="387"/>
                  <a:pt x="750" y="328"/>
                  <a:pt x="750" y="323"/>
                </a:cubicBezTo>
                <a:cubicBezTo>
                  <a:pt x="750" y="303"/>
                  <a:pt x="739" y="245"/>
                  <a:pt x="739" y="265"/>
                </a:cubicBezTo>
                <a:cubicBezTo>
                  <a:pt x="739" y="346"/>
                  <a:pt x="753" y="405"/>
                  <a:pt x="819" y="450"/>
                </a:cubicBezTo>
                <a:cubicBezTo>
                  <a:pt x="840" y="509"/>
                  <a:pt x="885" y="543"/>
                  <a:pt x="935" y="576"/>
                </a:cubicBezTo>
                <a:cubicBezTo>
                  <a:pt x="939" y="588"/>
                  <a:pt x="946" y="599"/>
                  <a:pt x="946" y="611"/>
                </a:cubicBezTo>
                <a:cubicBezTo>
                  <a:pt x="946" y="657"/>
                  <a:pt x="961" y="824"/>
                  <a:pt x="865" y="841"/>
                </a:cubicBezTo>
                <a:cubicBezTo>
                  <a:pt x="797" y="853"/>
                  <a:pt x="727" y="849"/>
                  <a:pt x="658" y="853"/>
                </a:cubicBezTo>
                <a:cubicBezTo>
                  <a:pt x="606" y="906"/>
                  <a:pt x="556" y="979"/>
                  <a:pt x="485" y="1003"/>
                </a:cubicBezTo>
                <a:cubicBezTo>
                  <a:pt x="450" y="966"/>
                  <a:pt x="424" y="928"/>
                  <a:pt x="382" y="899"/>
                </a:cubicBezTo>
                <a:cubicBezTo>
                  <a:pt x="368" y="859"/>
                  <a:pt x="349" y="824"/>
                  <a:pt x="336" y="784"/>
                </a:cubicBezTo>
                <a:cubicBezTo>
                  <a:pt x="344" y="688"/>
                  <a:pt x="325" y="597"/>
                  <a:pt x="428" y="565"/>
                </a:cubicBezTo>
                <a:cubicBezTo>
                  <a:pt x="504" y="489"/>
                  <a:pt x="520" y="498"/>
                  <a:pt x="520" y="39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4" name="Freeform 8"/>
          <p:cNvSpPr>
            <a:spLocks/>
          </p:cNvSpPr>
          <p:nvPr/>
        </p:nvSpPr>
        <p:spPr bwMode="auto">
          <a:xfrm>
            <a:off x="1905000" y="2667000"/>
            <a:ext cx="838200" cy="990600"/>
          </a:xfrm>
          <a:custGeom>
            <a:avLst/>
            <a:gdLst>
              <a:gd name="T0" fmla="*/ 2147483647 w 961"/>
              <a:gd name="T1" fmla="*/ 2147483647 h 1003"/>
              <a:gd name="T2" fmla="*/ 2147483647 w 961"/>
              <a:gd name="T3" fmla="*/ 2147483647 h 1003"/>
              <a:gd name="T4" fmla="*/ 2147483647 w 961"/>
              <a:gd name="T5" fmla="*/ 2147483647 h 1003"/>
              <a:gd name="T6" fmla="*/ 2147483647 w 961"/>
              <a:gd name="T7" fmla="*/ 2147483647 h 1003"/>
              <a:gd name="T8" fmla="*/ 2147483647 w 961"/>
              <a:gd name="T9" fmla="*/ 2147483647 h 1003"/>
              <a:gd name="T10" fmla="*/ 2147483647 w 961"/>
              <a:gd name="T11" fmla="*/ 2147483647 h 1003"/>
              <a:gd name="T12" fmla="*/ 2147483647 w 961"/>
              <a:gd name="T13" fmla="*/ 2147483647 h 1003"/>
              <a:gd name="T14" fmla="*/ 2147483647 w 961"/>
              <a:gd name="T15" fmla="*/ 2147483647 h 1003"/>
              <a:gd name="T16" fmla="*/ 2147483647 w 961"/>
              <a:gd name="T17" fmla="*/ 2147483647 h 1003"/>
              <a:gd name="T18" fmla="*/ 2147483647 w 961"/>
              <a:gd name="T19" fmla="*/ 2147483647 h 1003"/>
              <a:gd name="T20" fmla="*/ 2147483647 w 961"/>
              <a:gd name="T21" fmla="*/ 2147483647 h 1003"/>
              <a:gd name="T22" fmla="*/ 2147483647 w 961"/>
              <a:gd name="T23" fmla="*/ 2147483647 h 1003"/>
              <a:gd name="T24" fmla="*/ 2147483647 w 961"/>
              <a:gd name="T25" fmla="*/ 2147483647 h 1003"/>
              <a:gd name="T26" fmla="*/ 2147483647 w 961"/>
              <a:gd name="T27" fmla="*/ 2147483647 h 1003"/>
              <a:gd name="T28" fmla="*/ 2147483647 w 961"/>
              <a:gd name="T29" fmla="*/ 2147483647 h 1003"/>
              <a:gd name="T30" fmla="*/ 2147483647 w 961"/>
              <a:gd name="T31" fmla="*/ 2147483647 h 1003"/>
              <a:gd name="T32" fmla="*/ 2147483647 w 961"/>
              <a:gd name="T33" fmla="*/ 2147483647 h 1003"/>
              <a:gd name="T34" fmla="*/ 2147483647 w 961"/>
              <a:gd name="T35" fmla="*/ 2147483647 h 1003"/>
              <a:gd name="T36" fmla="*/ 2147483647 w 961"/>
              <a:gd name="T37" fmla="*/ 2147483647 h 1003"/>
              <a:gd name="T38" fmla="*/ 2147483647 w 961"/>
              <a:gd name="T39" fmla="*/ 2147483647 h 1003"/>
              <a:gd name="T40" fmla="*/ 2147483647 w 961"/>
              <a:gd name="T41" fmla="*/ 2147483647 h 1003"/>
              <a:gd name="T42" fmla="*/ 2147483647 w 961"/>
              <a:gd name="T43" fmla="*/ 2147483647 h 1003"/>
              <a:gd name="T44" fmla="*/ 2147483647 w 961"/>
              <a:gd name="T45" fmla="*/ 2147483647 h 1003"/>
              <a:gd name="T46" fmla="*/ 2147483647 w 961"/>
              <a:gd name="T47" fmla="*/ 2147483647 h 1003"/>
              <a:gd name="T48" fmla="*/ 2147483647 w 961"/>
              <a:gd name="T49" fmla="*/ 2147483647 h 1003"/>
              <a:gd name="T50" fmla="*/ 2147483647 w 961"/>
              <a:gd name="T51" fmla="*/ 2147483647 h 1003"/>
              <a:gd name="T52" fmla="*/ 2147483647 w 961"/>
              <a:gd name="T53" fmla="*/ 2147483647 h 1003"/>
              <a:gd name="T54" fmla="*/ 2147483647 w 961"/>
              <a:gd name="T55" fmla="*/ 2147483647 h 1003"/>
              <a:gd name="T56" fmla="*/ 2147483647 w 961"/>
              <a:gd name="T57" fmla="*/ 2147483647 h 1003"/>
              <a:gd name="T58" fmla="*/ 2147483647 w 961"/>
              <a:gd name="T59" fmla="*/ 2147483647 h 1003"/>
              <a:gd name="T60" fmla="*/ 2147483647 w 961"/>
              <a:gd name="T61" fmla="*/ 2147483647 h 1003"/>
              <a:gd name="T62" fmla="*/ 2147483647 w 961"/>
              <a:gd name="T63" fmla="*/ 2147483647 h 1003"/>
              <a:gd name="T64" fmla="*/ 2147483647 w 961"/>
              <a:gd name="T65" fmla="*/ 2147483647 h 1003"/>
              <a:gd name="T66" fmla="*/ 2147483647 w 961"/>
              <a:gd name="T67" fmla="*/ 2147483647 h 1003"/>
              <a:gd name="T68" fmla="*/ 2147483647 w 961"/>
              <a:gd name="T69" fmla="*/ 2147483647 h 1003"/>
              <a:gd name="T70" fmla="*/ 2147483647 w 961"/>
              <a:gd name="T71" fmla="*/ 2147483647 h 1003"/>
              <a:gd name="T72" fmla="*/ 2147483647 w 961"/>
              <a:gd name="T73" fmla="*/ 2147483647 h 1003"/>
              <a:gd name="T74" fmla="*/ 2147483647 w 961"/>
              <a:gd name="T75" fmla="*/ 2147483647 h 1003"/>
              <a:gd name="T76" fmla="*/ 2147483647 w 961"/>
              <a:gd name="T77" fmla="*/ 2147483647 h 1003"/>
              <a:gd name="T78" fmla="*/ 2147483647 w 961"/>
              <a:gd name="T79" fmla="*/ 2147483647 h 1003"/>
              <a:gd name="T80" fmla="*/ 2147483647 w 961"/>
              <a:gd name="T81" fmla="*/ 2147483647 h 1003"/>
              <a:gd name="T82" fmla="*/ 2147483647 w 961"/>
              <a:gd name="T83" fmla="*/ 2147483647 h 100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61"/>
              <a:gd name="T127" fmla="*/ 0 h 1003"/>
              <a:gd name="T128" fmla="*/ 961 w 961"/>
              <a:gd name="T129" fmla="*/ 1003 h 100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61" h="1003">
                <a:moveTo>
                  <a:pt x="370" y="864"/>
                </a:moveTo>
                <a:cubicBezTo>
                  <a:pt x="307" y="839"/>
                  <a:pt x="245" y="805"/>
                  <a:pt x="186" y="772"/>
                </a:cubicBezTo>
                <a:cubicBezTo>
                  <a:pt x="74" y="709"/>
                  <a:pt x="158" y="739"/>
                  <a:pt x="82" y="715"/>
                </a:cubicBezTo>
                <a:cubicBezTo>
                  <a:pt x="73" y="709"/>
                  <a:pt x="0" y="675"/>
                  <a:pt x="59" y="646"/>
                </a:cubicBezTo>
                <a:cubicBezTo>
                  <a:pt x="71" y="640"/>
                  <a:pt x="82" y="661"/>
                  <a:pt x="94" y="669"/>
                </a:cubicBezTo>
                <a:cubicBezTo>
                  <a:pt x="145" y="591"/>
                  <a:pt x="142" y="611"/>
                  <a:pt x="105" y="450"/>
                </a:cubicBezTo>
                <a:cubicBezTo>
                  <a:pt x="86" y="368"/>
                  <a:pt x="18" y="367"/>
                  <a:pt x="94" y="404"/>
                </a:cubicBezTo>
                <a:cubicBezTo>
                  <a:pt x="105" y="409"/>
                  <a:pt x="117" y="411"/>
                  <a:pt x="128" y="415"/>
                </a:cubicBezTo>
                <a:cubicBezTo>
                  <a:pt x="150" y="353"/>
                  <a:pt x="143" y="388"/>
                  <a:pt x="128" y="288"/>
                </a:cubicBezTo>
                <a:cubicBezTo>
                  <a:pt x="125" y="269"/>
                  <a:pt x="98" y="227"/>
                  <a:pt x="117" y="231"/>
                </a:cubicBezTo>
                <a:cubicBezTo>
                  <a:pt x="149" y="238"/>
                  <a:pt x="168" y="273"/>
                  <a:pt x="186" y="300"/>
                </a:cubicBezTo>
                <a:cubicBezTo>
                  <a:pt x="201" y="323"/>
                  <a:pt x="232" y="369"/>
                  <a:pt x="232" y="369"/>
                </a:cubicBezTo>
                <a:cubicBezTo>
                  <a:pt x="236" y="388"/>
                  <a:pt x="225" y="418"/>
                  <a:pt x="243" y="427"/>
                </a:cubicBezTo>
                <a:cubicBezTo>
                  <a:pt x="258" y="434"/>
                  <a:pt x="269" y="406"/>
                  <a:pt x="278" y="392"/>
                </a:cubicBezTo>
                <a:cubicBezTo>
                  <a:pt x="335" y="307"/>
                  <a:pt x="241" y="404"/>
                  <a:pt x="313" y="335"/>
                </a:cubicBezTo>
                <a:cubicBezTo>
                  <a:pt x="347" y="190"/>
                  <a:pt x="313" y="354"/>
                  <a:pt x="313" y="12"/>
                </a:cubicBezTo>
                <a:cubicBezTo>
                  <a:pt x="313" y="0"/>
                  <a:pt x="317" y="37"/>
                  <a:pt x="324" y="47"/>
                </a:cubicBezTo>
                <a:cubicBezTo>
                  <a:pt x="333" y="61"/>
                  <a:pt x="349" y="68"/>
                  <a:pt x="359" y="81"/>
                </a:cubicBezTo>
                <a:cubicBezTo>
                  <a:pt x="414" y="150"/>
                  <a:pt x="452" y="239"/>
                  <a:pt x="474" y="323"/>
                </a:cubicBezTo>
                <a:cubicBezTo>
                  <a:pt x="478" y="354"/>
                  <a:pt x="458" y="429"/>
                  <a:pt x="485" y="415"/>
                </a:cubicBezTo>
                <a:cubicBezTo>
                  <a:pt x="516" y="399"/>
                  <a:pt x="490" y="345"/>
                  <a:pt x="497" y="311"/>
                </a:cubicBezTo>
                <a:cubicBezTo>
                  <a:pt x="502" y="287"/>
                  <a:pt x="520" y="242"/>
                  <a:pt x="520" y="242"/>
                </a:cubicBezTo>
                <a:cubicBezTo>
                  <a:pt x="516" y="208"/>
                  <a:pt x="508" y="174"/>
                  <a:pt x="508" y="139"/>
                </a:cubicBezTo>
                <a:cubicBezTo>
                  <a:pt x="508" y="127"/>
                  <a:pt x="517" y="161"/>
                  <a:pt x="520" y="173"/>
                </a:cubicBezTo>
                <a:cubicBezTo>
                  <a:pt x="525" y="192"/>
                  <a:pt x="527" y="212"/>
                  <a:pt x="531" y="231"/>
                </a:cubicBezTo>
                <a:cubicBezTo>
                  <a:pt x="546" y="403"/>
                  <a:pt x="522" y="328"/>
                  <a:pt x="589" y="461"/>
                </a:cubicBezTo>
                <a:cubicBezTo>
                  <a:pt x="600" y="483"/>
                  <a:pt x="612" y="530"/>
                  <a:pt x="612" y="530"/>
                </a:cubicBezTo>
                <a:cubicBezTo>
                  <a:pt x="624" y="519"/>
                  <a:pt x="638" y="510"/>
                  <a:pt x="647" y="496"/>
                </a:cubicBezTo>
                <a:cubicBezTo>
                  <a:pt x="654" y="486"/>
                  <a:pt x="651" y="471"/>
                  <a:pt x="658" y="461"/>
                </a:cubicBezTo>
                <a:cubicBezTo>
                  <a:pt x="678" y="435"/>
                  <a:pt x="727" y="392"/>
                  <a:pt x="727" y="392"/>
                </a:cubicBezTo>
                <a:cubicBezTo>
                  <a:pt x="729" y="387"/>
                  <a:pt x="750" y="328"/>
                  <a:pt x="750" y="323"/>
                </a:cubicBezTo>
                <a:cubicBezTo>
                  <a:pt x="750" y="303"/>
                  <a:pt x="739" y="245"/>
                  <a:pt x="739" y="265"/>
                </a:cubicBezTo>
                <a:cubicBezTo>
                  <a:pt x="739" y="346"/>
                  <a:pt x="753" y="405"/>
                  <a:pt x="819" y="450"/>
                </a:cubicBezTo>
                <a:cubicBezTo>
                  <a:pt x="840" y="509"/>
                  <a:pt x="885" y="543"/>
                  <a:pt x="935" y="576"/>
                </a:cubicBezTo>
                <a:cubicBezTo>
                  <a:pt x="939" y="588"/>
                  <a:pt x="946" y="599"/>
                  <a:pt x="946" y="611"/>
                </a:cubicBezTo>
                <a:cubicBezTo>
                  <a:pt x="946" y="657"/>
                  <a:pt x="961" y="824"/>
                  <a:pt x="865" y="841"/>
                </a:cubicBezTo>
                <a:cubicBezTo>
                  <a:pt x="797" y="853"/>
                  <a:pt x="727" y="849"/>
                  <a:pt x="658" y="853"/>
                </a:cubicBezTo>
                <a:cubicBezTo>
                  <a:pt x="606" y="906"/>
                  <a:pt x="556" y="979"/>
                  <a:pt x="485" y="1003"/>
                </a:cubicBezTo>
                <a:cubicBezTo>
                  <a:pt x="450" y="966"/>
                  <a:pt x="424" y="928"/>
                  <a:pt x="382" y="899"/>
                </a:cubicBezTo>
                <a:cubicBezTo>
                  <a:pt x="368" y="859"/>
                  <a:pt x="349" y="824"/>
                  <a:pt x="336" y="784"/>
                </a:cubicBezTo>
                <a:cubicBezTo>
                  <a:pt x="344" y="688"/>
                  <a:pt x="325" y="597"/>
                  <a:pt x="428" y="565"/>
                </a:cubicBezTo>
                <a:cubicBezTo>
                  <a:pt x="504" y="489"/>
                  <a:pt x="520" y="498"/>
                  <a:pt x="520" y="39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5" name="Freeform 9"/>
          <p:cNvSpPr>
            <a:spLocks/>
          </p:cNvSpPr>
          <p:nvPr/>
        </p:nvSpPr>
        <p:spPr bwMode="auto">
          <a:xfrm>
            <a:off x="3276600" y="3733800"/>
            <a:ext cx="838200" cy="990600"/>
          </a:xfrm>
          <a:custGeom>
            <a:avLst/>
            <a:gdLst>
              <a:gd name="T0" fmla="*/ 2147483647 w 961"/>
              <a:gd name="T1" fmla="*/ 2147483647 h 1003"/>
              <a:gd name="T2" fmla="*/ 2147483647 w 961"/>
              <a:gd name="T3" fmla="*/ 2147483647 h 1003"/>
              <a:gd name="T4" fmla="*/ 2147483647 w 961"/>
              <a:gd name="T5" fmla="*/ 2147483647 h 1003"/>
              <a:gd name="T6" fmla="*/ 2147483647 w 961"/>
              <a:gd name="T7" fmla="*/ 2147483647 h 1003"/>
              <a:gd name="T8" fmla="*/ 2147483647 w 961"/>
              <a:gd name="T9" fmla="*/ 2147483647 h 1003"/>
              <a:gd name="T10" fmla="*/ 2147483647 w 961"/>
              <a:gd name="T11" fmla="*/ 2147483647 h 1003"/>
              <a:gd name="T12" fmla="*/ 2147483647 w 961"/>
              <a:gd name="T13" fmla="*/ 2147483647 h 1003"/>
              <a:gd name="T14" fmla="*/ 2147483647 w 961"/>
              <a:gd name="T15" fmla="*/ 2147483647 h 1003"/>
              <a:gd name="T16" fmla="*/ 2147483647 w 961"/>
              <a:gd name="T17" fmla="*/ 2147483647 h 1003"/>
              <a:gd name="T18" fmla="*/ 2147483647 w 961"/>
              <a:gd name="T19" fmla="*/ 2147483647 h 1003"/>
              <a:gd name="T20" fmla="*/ 2147483647 w 961"/>
              <a:gd name="T21" fmla="*/ 2147483647 h 1003"/>
              <a:gd name="T22" fmla="*/ 2147483647 w 961"/>
              <a:gd name="T23" fmla="*/ 2147483647 h 1003"/>
              <a:gd name="T24" fmla="*/ 2147483647 w 961"/>
              <a:gd name="T25" fmla="*/ 2147483647 h 1003"/>
              <a:gd name="T26" fmla="*/ 2147483647 w 961"/>
              <a:gd name="T27" fmla="*/ 2147483647 h 1003"/>
              <a:gd name="T28" fmla="*/ 2147483647 w 961"/>
              <a:gd name="T29" fmla="*/ 2147483647 h 1003"/>
              <a:gd name="T30" fmla="*/ 2147483647 w 961"/>
              <a:gd name="T31" fmla="*/ 2147483647 h 1003"/>
              <a:gd name="T32" fmla="*/ 2147483647 w 961"/>
              <a:gd name="T33" fmla="*/ 2147483647 h 1003"/>
              <a:gd name="T34" fmla="*/ 2147483647 w 961"/>
              <a:gd name="T35" fmla="*/ 2147483647 h 1003"/>
              <a:gd name="T36" fmla="*/ 2147483647 w 961"/>
              <a:gd name="T37" fmla="*/ 2147483647 h 1003"/>
              <a:gd name="T38" fmla="*/ 2147483647 w 961"/>
              <a:gd name="T39" fmla="*/ 2147483647 h 1003"/>
              <a:gd name="T40" fmla="*/ 2147483647 w 961"/>
              <a:gd name="T41" fmla="*/ 2147483647 h 1003"/>
              <a:gd name="T42" fmla="*/ 2147483647 w 961"/>
              <a:gd name="T43" fmla="*/ 2147483647 h 1003"/>
              <a:gd name="T44" fmla="*/ 2147483647 w 961"/>
              <a:gd name="T45" fmla="*/ 2147483647 h 1003"/>
              <a:gd name="T46" fmla="*/ 2147483647 w 961"/>
              <a:gd name="T47" fmla="*/ 2147483647 h 1003"/>
              <a:gd name="T48" fmla="*/ 2147483647 w 961"/>
              <a:gd name="T49" fmla="*/ 2147483647 h 1003"/>
              <a:gd name="T50" fmla="*/ 2147483647 w 961"/>
              <a:gd name="T51" fmla="*/ 2147483647 h 1003"/>
              <a:gd name="T52" fmla="*/ 2147483647 w 961"/>
              <a:gd name="T53" fmla="*/ 2147483647 h 1003"/>
              <a:gd name="T54" fmla="*/ 2147483647 w 961"/>
              <a:gd name="T55" fmla="*/ 2147483647 h 1003"/>
              <a:gd name="T56" fmla="*/ 2147483647 w 961"/>
              <a:gd name="T57" fmla="*/ 2147483647 h 1003"/>
              <a:gd name="T58" fmla="*/ 2147483647 w 961"/>
              <a:gd name="T59" fmla="*/ 2147483647 h 1003"/>
              <a:gd name="T60" fmla="*/ 2147483647 w 961"/>
              <a:gd name="T61" fmla="*/ 2147483647 h 1003"/>
              <a:gd name="T62" fmla="*/ 2147483647 w 961"/>
              <a:gd name="T63" fmla="*/ 2147483647 h 1003"/>
              <a:gd name="T64" fmla="*/ 2147483647 w 961"/>
              <a:gd name="T65" fmla="*/ 2147483647 h 1003"/>
              <a:gd name="T66" fmla="*/ 2147483647 w 961"/>
              <a:gd name="T67" fmla="*/ 2147483647 h 1003"/>
              <a:gd name="T68" fmla="*/ 2147483647 w 961"/>
              <a:gd name="T69" fmla="*/ 2147483647 h 1003"/>
              <a:gd name="T70" fmla="*/ 2147483647 w 961"/>
              <a:gd name="T71" fmla="*/ 2147483647 h 1003"/>
              <a:gd name="T72" fmla="*/ 2147483647 w 961"/>
              <a:gd name="T73" fmla="*/ 2147483647 h 1003"/>
              <a:gd name="T74" fmla="*/ 2147483647 w 961"/>
              <a:gd name="T75" fmla="*/ 2147483647 h 1003"/>
              <a:gd name="T76" fmla="*/ 2147483647 w 961"/>
              <a:gd name="T77" fmla="*/ 2147483647 h 1003"/>
              <a:gd name="T78" fmla="*/ 2147483647 w 961"/>
              <a:gd name="T79" fmla="*/ 2147483647 h 1003"/>
              <a:gd name="T80" fmla="*/ 2147483647 w 961"/>
              <a:gd name="T81" fmla="*/ 2147483647 h 1003"/>
              <a:gd name="T82" fmla="*/ 2147483647 w 961"/>
              <a:gd name="T83" fmla="*/ 2147483647 h 100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61"/>
              <a:gd name="T127" fmla="*/ 0 h 1003"/>
              <a:gd name="T128" fmla="*/ 961 w 961"/>
              <a:gd name="T129" fmla="*/ 1003 h 100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61" h="1003">
                <a:moveTo>
                  <a:pt x="370" y="864"/>
                </a:moveTo>
                <a:cubicBezTo>
                  <a:pt x="307" y="839"/>
                  <a:pt x="245" y="805"/>
                  <a:pt x="186" y="772"/>
                </a:cubicBezTo>
                <a:cubicBezTo>
                  <a:pt x="74" y="709"/>
                  <a:pt x="158" y="739"/>
                  <a:pt x="82" y="715"/>
                </a:cubicBezTo>
                <a:cubicBezTo>
                  <a:pt x="73" y="709"/>
                  <a:pt x="0" y="675"/>
                  <a:pt x="59" y="646"/>
                </a:cubicBezTo>
                <a:cubicBezTo>
                  <a:pt x="71" y="640"/>
                  <a:pt x="82" y="661"/>
                  <a:pt x="94" y="669"/>
                </a:cubicBezTo>
                <a:cubicBezTo>
                  <a:pt x="145" y="591"/>
                  <a:pt x="142" y="611"/>
                  <a:pt x="105" y="450"/>
                </a:cubicBezTo>
                <a:cubicBezTo>
                  <a:pt x="86" y="368"/>
                  <a:pt x="18" y="367"/>
                  <a:pt x="94" y="404"/>
                </a:cubicBezTo>
                <a:cubicBezTo>
                  <a:pt x="105" y="409"/>
                  <a:pt x="117" y="411"/>
                  <a:pt x="128" y="415"/>
                </a:cubicBezTo>
                <a:cubicBezTo>
                  <a:pt x="150" y="353"/>
                  <a:pt x="143" y="388"/>
                  <a:pt x="128" y="288"/>
                </a:cubicBezTo>
                <a:cubicBezTo>
                  <a:pt x="125" y="269"/>
                  <a:pt x="98" y="227"/>
                  <a:pt x="117" y="231"/>
                </a:cubicBezTo>
                <a:cubicBezTo>
                  <a:pt x="149" y="238"/>
                  <a:pt x="168" y="273"/>
                  <a:pt x="186" y="300"/>
                </a:cubicBezTo>
                <a:cubicBezTo>
                  <a:pt x="201" y="323"/>
                  <a:pt x="232" y="369"/>
                  <a:pt x="232" y="369"/>
                </a:cubicBezTo>
                <a:cubicBezTo>
                  <a:pt x="236" y="388"/>
                  <a:pt x="225" y="418"/>
                  <a:pt x="243" y="427"/>
                </a:cubicBezTo>
                <a:cubicBezTo>
                  <a:pt x="258" y="434"/>
                  <a:pt x="269" y="406"/>
                  <a:pt x="278" y="392"/>
                </a:cubicBezTo>
                <a:cubicBezTo>
                  <a:pt x="335" y="307"/>
                  <a:pt x="241" y="404"/>
                  <a:pt x="313" y="335"/>
                </a:cubicBezTo>
                <a:cubicBezTo>
                  <a:pt x="347" y="190"/>
                  <a:pt x="313" y="354"/>
                  <a:pt x="313" y="12"/>
                </a:cubicBezTo>
                <a:cubicBezTo>
                  <a:pt x="313" y="0"/>
                  <a:pt x="317" y="37"/>
                  <a:pt x="324" y="47"/>
                </a:cubicBezTo>
                <a:cubicBezTo>
                  <a:pt x="333" y="61"/>
                  <a:pt x="349" y="68"/>
                  <a:pt x="359" y="81"/>
                </a:cubicBezTo>
                <a:cubicBezTo>
                  <a:pt x="414" y="150"/>
                  <a:pt x="452" y="239"/>
                  <a:pt x="474" y="323"/>
                </a:cubicBezTo>
                <a:cubicBezTo>
                  <a:pt x="478" y="354"/>
                  <a:pt x="458" y="429"/>
                  <a:pt x="485" y="415"/>
                </a:cubicBezTo>
                <a:cubicBezTo>
                  <a:pt x="516" y="399"/>
                  <a:pt x="490" y="345"/>
                  <a:pt x="497" y="311"/>
                </a:cubicBezTo>
                <a:cubicBezTo>
                  <a:pt x="502" y="287"/>
                  <a:pt x="520" y="242"/>
                  <a:pt x="520" y="242"/>
                </a:cubicBezTo>
                <a:cubicBezTo>
                  <a:pt x="516" y="208"/>
                  <a:pt x="508" y="174"/>
                  <a:pt x="508" y="139"/>
                </a:cubicBezTo>
                <a:cubicBezTo>
                  <a:pt x="508" y="127"/>
                  <a:pt x="517" y="161"/>
                  <a:pt x="520" y="173"/>
                </a:cubicBezTo>
                <a:cubicBezTo>
                  <a:pt x="525" y="192"/>
                  <a:pt x="527" y="212"/>
                  <a:pt x="531" y="231"/>
                </a:cubicBezTo>
                <a:cubicBezTo>
                  <a:pt x="546" y="403"/>
                  <a:pt x="522" y="328"/>
                  <a:pt x="589" y="461"/>
                </a:cubicBezTo>
                <a:cubicBezTo>
                  <a:pt x="600" y="483"/>
                  <a:pt x="612" y="530"/>
                  <a:pt x="612" y="530"/>
                </a:cubicBezTo>
                <a:cubicBezTo>
                  <a:pt x="624" y="519"/>
                  <a:pt x="638" y="510"/>
                  <a:pt x="647" y="496"/>
                </a:cubicBezTo>
                <a:cubicBezTo>
                  <a:pt x="654" y="486"/>
                  <a:pt x="651" y="471"/>
                  <a:pt x="658" y="461"/>
                </a:cubicBezTo>
                <a:cubicBezTo>
                  <a:pt x="678" y="435"/>
                  <a:pt x="727" y="392"/>
                  <a:pt x="727" y="392"/>
                </a:cubicBezTo>
                <a:cubicBezTo>
                  <a:pt x="729" y="387"/>
                  <a:pt x="750" y="328"/>
                  <a:pt x="750" y="323"/>
                </a:cubicBezTo>
                <a:cubicBezTo>
                  <a:pt x="750" y="303"/>
                  <a:pt x="739" y="245"/>
                  <a:pt x="739" y="265"/>
                </a:cubicBezTo>
                <a:cubicBezTo>
                  <a:pt x="739" y="346"/>
                  <a:pt x="753" y="405"/>
                  <a:pt x="819" y="450"/>
                </a:cubicBezTo>
                <a:cubicBezTo>
                  <a:pt x="840" y="509"/>
                  <a:pt x="885" y="543"/>
                  <a:pt x="935" y="576"/>
                </a:cubicBezTo>
                <a:cubicBezTo>
                  <a:pt x="939" y="588"/>
                  <a:pt x="946" y="599"/>
                  <a:pt x="946" y="611"/>
                </a:cubicBezTo>
                <a:cubicBezTo>
                  <a:pt x="946" y="657"/>
                  <a:pt x="961" y="824"/>
                  <a:pt x="865" y="841"/>
                </a:cubicBezTo>
                <a:cubicBezTo>
                  <a:pt x="797" y="853"/>
                  <a:pt x="727" y="849"/>
                  <a:pt x="658" y="853"/>
                </a:cubicBezTo>
                <a:cubicBezTo>
                  <a:pt x="606" y="906"/>
                  <a:pt x="556" y="979"/>
                  <a:pt x="485" y="1003"/>
                </a:cubicBezTo>
                <a:cubicBezTo>
                  <a:pt x="450" y="966"/>
                  <a:pt x="424" y="928"/>
                  <a:pt x="382" y="899"/>
                </a:cubicBezTo>
                <a:cubicBezTo>
                  <a:pt x="368" y="859"/>
                  <a:pt x="349" y="824"/>
                  <a:pt x="336" y="784"/>
                </a:cubicBezTo>
                <a:cubicBezTo>
                  <a:pt x="344" y="688"/>
                  <a:pt x="325" y="597"/>
                  <a:pt x="428" y="565"/>
                </a:cubicBezTo>
                <a:cubicBezTo>
                  <a:pt x="504" y="489"/>
                  <a:pt x="520" y="498"/>
                  <a:pt x="520" y="39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--Fast-Mp3.ru--_tfandquotgranica_taezhnyi_romanandquot_lesnye_pozhary--Fast-Mp3.ru-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74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990600"/>
          </a:xfrm>
          <a:noFill/>
        </p:spPr>
        <p:txBody>
          <a:bodyPr/>
          <a:lstStyle/>
          <a:p>
            <a:pPr>
              <a:defRPr/>
            </a:pP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Природные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пожары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33800" y="6324600"/>
            <a:ext cx="18288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Просмотр слайда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3000" y="6324600"/>
            <a:ext cx="2286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Прослушивание музыки</a:t>
            </a:r>
            <a:endParaRPr lang="ru-RU" sz="12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839200" y="1371600"/>
            <a:ext cx="845661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506200" y="1143000"/>
            <a:ext cx="9601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5943600" y="6248400"/>
            <a:ext cx="2133600" cy="3810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Следующий слайд  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3076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35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35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9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3" presetID="35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0" presetID="35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7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17 0.00232 L 1.00417 0.00232 " pathEditMode="relative" rAng="0" ptsTypes="AA">
                                      <p:cBhvr>
                                        <p:cTn id="1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1.24166 0.02778 " pathEditMode="relative" rAng="0" ptsTypes="AA">
                                      <p:cBhvr>
                                        <p:cTn id="15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6262" grpId="0" animBg="1"/>
      <p:bldP spid="96262" grpId="1" animBg="1"/>
      <p:bldP spid="96262" grpId="2" animBg="1"/>
      <p:bldP spid="96262" grpId="3" animBg="1"/>
      <p:bldP spid="96263" grpId="0" animBg="1"/>
      <p:bldP spid="96263" grpId="1" animBg="1"/>
      <p:bldP spid="96263" grpId="2" animBg="1"/>
      <p:bldP spid="96263" grpId="3" animBg="1"/>
      <p:bldP spid="96264" grpId="0" animBg="1"/>
      <p:bldP spid="96264" grpId="1" animBg="1"/>
      <p:bldP spid="96264" grpId="2" animBg="1"/>
      <p:bldP spid="96264" grpId="3" animBg="1"/>
      <p:bldP spid="96264" grpId="4" animBg="1"/>
      <p:bldP spid="96264" grpId="5" animBg="1"/>
      <p:bldP spid="96264" grpId="6" animBg="1"/>
      <p:bldP spid="96264" grpId="7" animBg="1"/>
      <p:bldP spid="96264" grpId="8" animBg="1"/>
      <p:bldP spid="96264" grpId="9" animBg="1"/>
      <p:bldP spid="96264" grpId="10" animBg="1"/>
      <p:bldP spid="96264" grpId="11" animBg="1"/>
      <p:bldP spid="96264" grpId="12" animBg="1"/>
      <p:bldP spid="96264" grpId="13" animBg="1"/>
      <p:bldP spid="96264" grpId="14" animBg="1"/>
      <p:bldP spid="96264" grpId="15" animBg="1"/>
      <p:bldP spid="96264" grpId="16" animBg="1"/>
      <p:bldP spid="96264" grpId="17" animBg="1"/>
      <p:bldP spid="96264" grpId="18" animBg="1"/>
      <p:bldP spid="96264" grpId="19" animBg="1"/>
      <p:bldP spid="96264" grpId="20" animBg="1"/>
      <p:bldP spid="96265" grpId="0" animBg="1"/>
      <p:bldP spid="96265" grpId="1" animBg="1"/>
      <p:bldP spid="96265" grpId="2" animBg="1"/>
      <p:bldP spid="96265" grpId="3" animBg="1"/>
      <p:bldP spid="96265" grpId="4" animBg="1"/>
      <p:bldP spid="96265" grpId="5" animBg="1"/>
      <p:bldP spid="96265" grpId="6" animBg="1"/>
      <p:bldP spid="96265" grpId="7" animBg="1"/>
      <p:bldP spid="12" grpId="0"/>
      <p:bldP spid="12" grpId="1"/>
      <p:bldP spid="12" grpId="2"/>
      <p:bldP spid="12" grpId="3"/>
      <p:bldP spid="12" grpId="4"/>
      <p:bldP spid="12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8"/>
          <p:cNvSpPr>
            <a:spLocks noChangeArrowheads="1"/>
          </p:cNvSpPr>
          <p:nvPr/>
        </p:nvSpPr>
        <p:spPr bwMode="auto">
          <a:xfrm>
            <a:off x="533400" y="2667000"/>
            <a:ext cx="8229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«Предвидеть опасность, </a:t>
            </a:r>
          </a:p>
          <a:p>
            <a:pPr algn="ctr"/>
            <a:endParaRPr lang="ru-RU" sz="3200" b="1">
              <a:solidFill>
                <a:schemeClr val="bg1"/>
              </a:solidFill>
            </a:endParaRP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по возможности избегать ее  и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при необходимости – действовать»</a:t>
            </a:r>
          </a:p>
          <a:p>
            <a:r>
              <a:rPr lang="ru-RU" sz="3200" b="1">
                <a:solidFill>
                  <a:schemeClr val="bg1"/>
                </a:solidFill>
              </a:rPr>
              <a:t>                                        Яцек Палкевич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57200"/>
            <a:ext cx="810863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Природные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6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пожары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371600" y="381000"/>
            <a:ext cx="6858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Природный пожар – это неконтролируемое стихийно распространяющееся горение растительности или торфяника. 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15240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пожары </a:t>
            </a:r>
            <a:endParaRPr lang="ru-RU" dirty="0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flipV="1">
            <a:off x="0" y="0"/>
            <a:ext cx="8686800" cy="4495800"/>
          </a:xfrm>
          <a:prstGeom prst="cloudCallout">
            <a:avLst>
              <a:gd name="adj1" fmla="val -29972"/>
              <a:gd name="adj2" fmla="val -83273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 sz="320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101725" y="1098550"/>
            <a:ext cx="6916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Что такое природный пожар?</a:t>
            </a:r>
          </a:p>
        </p:txBody>
      </p:sp>
    </p:spTree>
  </p:cSld>
  <p:clrMapOvr>
    <a:masterClrMapping/>
  </p:clrMapOvr>
  <p:transition advTm="33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6 L 0 -0.6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8382E-6 L 0.00139 -0.517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Graphic spid="15" grpId="0">
        <p:bldAsOne/>
      </p:bldGraphic>
      <p:bldP spid="14" grpId="0" animBg="1"/>
      <p:bldP spid="14" grpId="1" animBg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Степной (полевой) пожар</a:t>
            </a:r>
          </a:p>
        </p:txBody>
      </p:sp>
      <p:sp>
        <p:nvSpPr>
          <p:cNvPr id="819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smtClean="0">
                <a:solidFill>
                  <a:srgbClr val="FFFF00"/>
                </a:solidFill>
              </a:rPr>
              <a:t>            </a:t>
            </a:r>
            <a:r>
              <a:rPr lang="ru-RU" b="1" dirty="0" smtClean="0">
                <a:solidFill>
                  <a:schemeClr val="bg1"/>
                </a:solidFill>
              </a:rPr>
              <a:t>Скорость при ветре- до 120 км/ч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Как распространяется торфяной пожар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9219" name="Содержимое 3" descr="100809153550_untitled-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2147888"/>
            <a:ext cx="4419600" cy="3429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Торфяной пожар </a:t>
            </a:r>
          </a:p>
        </p:txBody>
      </p:sp>
      <p:pic>
        <p:nvPicPr>
          <p:cNvPr id="10243" name="Содержимое 16" descr="187215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03388"/>
            <a:ext cx="7620000" cy="431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Камышовый пожар </a:t>
            </a:r>
          </a:p>
        </p:txBody>
      </p:sp>
      <p:pic>
        <p:nvPicPr>
          <p:cNvPr id="11267" name="Содержимое 8" descr="1877316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4193</TotalTime>
  <Words>1229</Words>
  <Application>Microsoft Office PowerPoint</Application>
  <PresentationFormat>Экран (4:3)</PresentationFormat>
  <Paragraphs>210</Paragraphs>
  <Slides>26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ОСНОВЫ  БЕЗОПАСНОСТИ  ЖИЗНЕДЕЯТЕЛЬНОСТИ</vt:lpstr>
      <vt:lpstr>Слайд 2</vt:lpstr>
      <vt:lpstr> Природные пожары  </vt:lpstr>
      <vt:lpstr>Слайд 4</vt:lpstr>
      <vt:lpstr>Природные пожары </vt:lpstr>
      <vt:lpstr>Степной (полевой) пожар</vt:lpstr>
      <vt:lpstr> Как распространяется торфяной пожар </vt:lpstr>
      <vt:lpstr>Торфяной пожар </vt:lpstr>
      <vt:lpstr>Камышовый пожар </vt:lpstr>
      <vt:lpstr>Причины возникновения пожаров</vt:lpstr>
      <vt:lpstr> Причины пожаров</vt:lpstr>
      <vt:lpstr>Причины пожаров</vt:lpstr>
      <vt:lpstr>Причины пожаров</vt:lpstr>
      <vt:lpstr>Причины пожаров</vt:lpstr>
      <vt:lpstr>Слайд 15</vt:lpstr>
      <vt:lpstr>Департамент гражданской защиты МЧС России</vt:lpstr>
      <vt:lpstr>Определите   вид лесного пожара</vt:lpstr>
      <vt:lpstr>Классификация  лесных пожаров</vt:lpstr>
      <vt:lpstr>Тестирование</vt:lpstr>
      <vt:lpstr>Классы пожаров</vt:lpstr>
      <vt:lpstr>Слайд 21</vt:lpstr>
      <vt:lpstr>Рефлексия:</vt:lpstr>
      <vt:lpstr>Безопасных вам ситуаций!</vt:lpstr>
      <vt:lpstr>Использованная литература и интернет - ресурсы</vt:lpstr>
      <vt:lpstr>Использованная литература и интернет - ресурсы</vt:lpstr>
      <vt:lpstr>Использованная литература и интернет -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355</cp:revision>
  <cp:lastPrinted>1601-01-01T00:00:00Z</cp:lastPrinted>
  <dcterms:created xsi:type="dcterms:W3CDTF">1601-01-01T00:00:00Z</dcterms:created>
  <dcterms:modified xsi:type="dcterms:W3CDTF">2011-01-31T01:48:08Z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