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9" r:id="rId2"/>
    <p:sldId id="309" r:id="rId3"/>
    <p:sldId id="310" r:id="rId4"/>
    <p:sldId id="258" r:id="rId5"/>
    <p:sldId id="307" r:id="rId6"/>
    <p:sldId id="260" r:id="rId7"/>
    <p:sldId id="261" r:id="rId8"/>
    <p:sldId id="262" r:id="rId9"/>
    <p:sldId id="324" r:id="rId10"/>
    <p:sldId id="264" r:id="rId11"/>
    <p:sldId id="265" r:id="rId12"/>
    <p:sldId id="263" r:id="rId13"/>
    <p:sldId id="266" r:id="rId14"/>
    <p:sldId id="311" r:id="rId15"/>
    <p:sldId id="268" r:id="rId16"/>
    <p:sldId id="269" r:id="rId17"/>
    <p:sldId id="322" r:id="rId18"/>
    <p:sldId id="270" r:id="rId19"/>
    <p:sldId id="271" r:id="rId20"/>
    <p:sldId id="272" r:id="rId21"/>
    <p:sldId id="273" r:id="rId22"/>
    <p:sldId id="312" r:id="rId23"/>
    <p:sldId id="275" r:id="rId24"/>
    <p:sldId id="323" r:id="rId25"/>
    <p:sldId id="276" r:id="rId26"/>
    <p:sldId id="308" r:id="rId27"/>
    <p:sldId id="278" r:id="rId28"/>
    <p:sldId id="313" r:id="rId29"/>
    <p:sldId id="314" r:id="rId30"/>
    <p:sldId id="281" r:id="rId31"/>
    <p:sldId id="282" r:id="rId32"/>
    <p:sldId id="284" r:id="rId33"/>
    <p:sldId id="315" r:id="rId34"/>
    <p:sldId id="316" r:id="rId35"/>
    <p:sldId id="317" r:id="rId36"/>
    <p:sldId id="318" r:id="rId37"/>
    <p:sldId id="319" r:id="rId38"/>
    <p:sldId id="289" r:id="rId39"/>
    <p:sldId id="290" r:id="rId40"/>
    <p:sldId id="291" r:id="rId41"/>
    <p:sldId id="292" r:id="rId42"/>
    <p:sldId id="293" r:id="rId43"/>
    <p:sldId id="320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21" r:id="rId52"/>
    <p:sldId id="303" r:id="rId53"/>
    <p:sldId id="304" r:id="rId54"/>
    <p:sldId id="305" r:id="rId55"/>
    <p:sldId id="306" r:id="rId56"/>
    <p:sldId id="325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6A44"/>
    <a:srgbClr val="48744A"/>
    <a:srgbClr val="508252"/>
    <a:srgbClr val="5B935E"/>
    <a:srgbClr val="6FA572"/>
    <a:srgbClr val="67BB59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%2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До 12 лет</c:v>
                </c:pt>
                <c:pt idx="1">
                  <c:v>13-15 лет</c:v>
                </c:pt>
                <c:pt idx="2">
                  <c:v>16-20 лет</c:v>
                </c:pt>
                <c:pt idx="3">
                  <c:v>21-24 года</c:v>
                </c:pt>
                <c:pt idx="4">
                  <c:v>более 25 лет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35</c:v>
                </c:pt>
                <c:pt idx="2">
                  <c:v>42</c:v>
                </c:pt>
                <c:pt idx="3">
                  <c:v>11</c:v>
                </c:pt>
                <c:pt idx="4">
                  <c:v>7</c:v>
                </c:pt>
              </c:numCache>
            </c:numRef>
          </c:val>
        </c:ser>
        <c:axId val="105655296"/>
        <c:axId val="105661184"/>
      </c:barChart>
      <c:catAx>
        <c:axId val="105655296"/>
        <c:scaling>
          <c:orientation val="minMax"/>
        </c:scaling>
        <c:axPos val="b"/>
        <c:tickLblPos val="nextTo"/>
        <c:crossAx val="105661184"/>
        <c:crosses val="autoZero"/>
        <c:auto val="1"/>
        <c:lblAlgn val="ctr"/>
        <c:lblOffset val="100"/>
      </c:catAx>
      <c:valAx>
        <c:axId val="105661184"/>
        <c:scaling>
          <c:orientation val="minMax"/>
        </c:scaling>
        <c:axPos val="l"/>
        <c:majorGridlines/>
        <c:numFmt formatCode="General" sourceLinked="1"/>
        <c:tickLblPos val="nextTo"/>
        <c:crossAx val="1056552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CCE41-78EE-43A1-906E-477320BC438D}" type="datetimeFigureOut">
              <a:rPr lang="ru-RU" smtClean="0"/>
              <a:pPr/>
              <a:t>20.12.2009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AB082-8E1E-40AD-81CB-1DDAB79210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B082-8E1E-40AD-81CB-1DDAB792106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B082-8E1E-40AD-81CB-1DDAB7921062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B082-8E1E-40AD-81CB-1DDAB7921062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E7A-DC18-4CA2-8559-B2EF5AEDBDEA}" type="datetimeFigureOut">
              <a:rPr lang="ru-RU" smtClean="0"/>
              <a:pPr/>
              <a:t>20.12.2009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F62B-1CBF-4667-B734-018229B898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E7A-DC18-4CA2-8559-B2EF5AEDBDEA}" type="datetimeFigureOut">
              <a:rPr lang="ru-RU" smtClean="0"/>
              <a:pPr/>
              <a:t>20.12.2009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F62B-1CBF-4667-B734-018229B898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E7A-DC18-4CA2-8559-B2EF5AEDBDEA}" type="datetimeFigureOut">
              <a:rPr lang="ru-RU" smtClean="0"/>
              <a:pPr/>
              <a:t>20.12.2009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F62B-1CBF-4667-B734-018229B898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E7A-DC18-4CA2-8559-B2EF5AEDBDEA}" type="datetimeFigureOut">
              <a:rPr lang="ru-RU" smtClean="0"/>
              <a:pPr/>
              <a:t>20.12.2009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F62B-1CBF-4667-B734-018229B898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E7A-DC18-4CA2-8559-B2EF5AEDBDEA}" type="datetimeFigureOut">
              <a:rPr lang="ru-RU" smtClean="0"/>
              <a:pPr/>
              <a:t>20.12.2009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F62B-1CBF-4667-B734-018229B898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E7A-DC18-4CA2-8559-B2EF5AEDBDEA}" type="datetimeFigureOut">
              <a:rPr lang="ru-RU" smtClean="0"/>
              <a:pPr/>
              <a:t>20.12.2009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F62B-1CBF-4667-B734-018229B898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E7A-DC18-4CA2-8559-B2EF5AEDBDEA}" type="datetimeFigureOut">
              <a:rPr lang="ru-RU" smtClean="0"/>
              <a:pPr/>
              <a:t>20.12.2009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F62B-1CBF-4667-B734-018229B898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E7A-DC18-4CA2-8559-B2EF5AEDBDEA}" type="datetimeFigureOut">
              <a:rPr lang="ru-RU" smtClean="0"/>
              <a:pPr/>
              <a:t>20.12.2009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F62B-1CBF-4667-B734-018229B898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E7A-DC18-4CA2-8559-B2EF5AEDBDEA}" type="datetimeFigureOut">
              <a:rPr lang="ru-RU" smtClean="0"/>
              <a:pPr/>
              <a:t>20.12.2009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F62B-1CBF-4667-B734-018229B898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E7A-DC18-4CA2-8559-B2EF5AEDBDEA}" type="datetimeFigureOut">
              <a:rPr lang="ru-RU" smtClean="0"/>
              <a:pPr/>
              <a:t>20.12.2009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F62B-1CBF-4667-B734-018229B898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E7A-DC18-4CA2-8559-B2EF5AEDBDEA}" type="datetimeFigureOut">
              <a:rPr lang="ru-RU" smtClean="0"/>
              <a:pPr/>
              <a:t>20.12.2009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F62B-1CBF-4667-B734-018229B898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0FE7A-DC18-4CA2-8559-B2EF5AEDBDEA}" type="datetimeFigureOut">
              <a:rPr lang="ru-RU" smtClean="0"/>
              <a:pPr/>
              <a:t>20.12.2009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1F62B-1CBF-4667-B734-018229B898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6;&#1072;&#1073;&#1086;&#1090;&#1072;\&#1052;&#1080;&#1085;&#1079;&#1076;&#1088;&#1072;&#1074;%20&#1087;&#1088;&#1077;&#1076;&#1091;&#1087;&#1088;&#1077;&#1078;&#1076;&#1072;&#1077;&#1090;\&#1057;&#1082;&#1088;&#1080;&#1087;&#1082;&#1072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52;&#1080;&#1085;&#1079;&#1076;&#1088;&#1072;&#1074;%20&#1087;&#1088;&#1077;&#1076;&#1091;&#1087;&#1088;&#1077;&#1078;&#1076;&#1072;&#1077;&#1090;.m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50;&#1091;&#1088;&#1077;&#1085;&#1080;&#1077;%20&#1080;%20&#1076;&#1077;&#1090;&#1080;.wm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53;&#1091;,%20&#1087;&#1086;&#1075;&#1086;&#1076;&#1080;!.m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61;&#1072;&#1088;&#1072;&#1090;&#1100;&#1103;&#1085;.mp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50;&#1091;&#1088;&#1080;&#1090;&#1077;%20&#1085;&#1072;%20&#1079;&#1076;&#1086;&#1088;&#1086;&#1074;&#1100;&#1077;!.m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63;&#1072;&#1076;&#1086;&#1074;.m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54;&#1090;&#1085;&#1086;&#1096;&#1077;&#1085;&#1080;&#1077;%20&#1082;%20&#1082;&#1091;&#1088;&#1103;&#1097;&#1077;&#1081;%20&#1076;&#1077;&#1074;&#1091;&#1096;&#1082;&#1077;.m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55;&#1086;&#1095;&#1077;&#1084;&#1091;%20&#1083;&#1102;&#1076;&#1080;%20&#1082;&#1091;&#1088;&#1103;&#1090;.mp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6;&#1072;&#1073;&#1086;&#1090;&#1072;\&#1052;&#1080;&#1085;&#1079;&#1076;&#1088;&#1072;&#1074;%20&#1087;&#1088;&#1077;&#1076;&#1091;&#1087;&#1088;&#1077;&#1078;&#1076;&#1072;&#1077;&#1090;\&#1073;&#1088;&#1086;&#1089;&#1072;&#1081;%20&#1082;&#1091;&#1088;&#1080;&#1090;&#1100;.mp3" TargetMode="Externa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44;&#1099;&#1084;%20&#1089;&#1080;&#1075;&#1072;&#1088;&#1077;&#1090;%20&#1089;%20&#1084;&#1077;&#1085;&#1090;&#1086;&#1083;&#1086;&#1084;.m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50;&#1088;&#1102;&#1095;&#1082;&#1086;&#1074;.m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41;&#1099;&#1082;&#1086;&#1074;.m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45;&#1074;&#1089;&#1090;&#1077;&#1075;&#1085;&#1077;&#1077;&#1074;.m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57;&#1091;&#1076;&#1100;&#1073;&#1072;.mp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6;&#1072;&#1073;&#1086;&#1090;&#1072;\&#1052;&#1080;&#1085;&#1079;&#1076;&#1088;&#1072;&#1074;%20&#1087;&#1088;&#1077;&#1076;&#1091;&#1087;&#1088;&#1077;&#1078;&#1076;&#1072;&#1077;&#1090;\Pyat%20prichin.mp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40;&#1073;&#1076;&#1091;&#1083;&#1086;&#1074;.mpg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6;&#1072;&#1073;&#1086;&#1090;&#1072;\&#1052;&#1080;&#1085;&#1079;&#1076;&#1088;&#1072;&#1074;%20&#1087;&#1088;&#1077;&#1076;&#1091;&#1087;&#1088;&#1077;&#1078;&#1076;&#1072;&#1077;&#1090;\&#1042;%20&#1090;&#1072;&#1073;&#1072;&#1095;&#1085;&#1086;&#1084;%20&#1076;&#1099;&#1084;&#1077;.m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&#1043;&#1086;&#1076;%20&#1084;&#1086;&#1083;&#1086;&#1076;&#1077;&#1078;&#1080;.avi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6;&#1072;&#1073;&#1086;&#1090;&#1072;\&#1052;&#1080;&#1085;&#1079;&#1076;&#1088;&#1072;&#1074;%20&#1087;&#1088;&#1077;&#1076;&#1091;&#1087;&#1088;&#1077;&#1078;&#1076;&#1072;&#1077;&#1090;\&#1057;&#1082;&#1088;&#1080;&#1087;&#1082;&#1072;.mp3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000" t="6875" r="20634" b="23750"/>
          <a:stretch>
            <a:fillRect/>
          </a:stretch>
        </p:blipFill>
        <p:spPr bwMode="auto">
          <a:xfrm>
            <a:off x="-45265" y="1"/>
            <a:ext cx="91892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071802" y="214290"/>
            <a:ext cx="575444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Курение опасно для Вашего здоровья!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4" name="Скрип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29652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64999">
              <a:srgbClr val="F0EBD5"/>
            </a:gs>
            <a:gs pos="100000">
              <a:srgbClr val="D1C39F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иагональная полоса 6"/>
          <p:cNvSpPr/>
          <p:nvPr/>
        </p:nvSpPr>
        <p:spPr>
          <a:xfrm>
            <a:off x="-32" y="857232"/>
            <a:ext cx="9144000" cy="4500570"/>
          </a:xfrm>
          <a:prstGeom prst="diagStripe">
            <a:avLst>
              <a:gd name="adj" fmla="val 4390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Диагональная полоса 7"/>
          <p:cNvSpPr/>
          <p:nvPr/>
        </p:nvSpPr>
        <p:spPr>
          <a:xfrm>
            <a:off x="0" y="1785926"/>
            <a:ext cx="9144000" cy="5572164"/>
          </a:xfrm>
          <a:prstGeom prst="diagStripe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Диагональная полоса 5"/>
          <p:cNvSpPr/>
          <p:nvPr/>
        </p:nvSpPr>
        <p:spPr>
          <a:xfrm>
            <a:off x="0" y="0"/>
            <a:ext cx="9144000" cy="3643314"/>
          </a:xfrm>
          <a:prstGeom prst="diagStrip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86380" y="5572140"/>
            <a:ext cx="35269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М. Романов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9" name="Picture 2" descr="H:\Мой архив\Картинки\Романовы\1.jpg"/>
          <p:cNvPicPr>
            <a:picLocks noChangeAspect="1" noChangeArrowheads="1"/>
          </p:cNvPicPr>
          <p:nvPr/>
        </p:nvPicPr>
        <p:blipFill>
          <a:blip r:embed="rId2" cstate="print"/>
          <a:srcRect l="10241" t="4598" r="9877" b="6718"/>
          <a:stretch>
            <a:fillRect/>
          </a:stretch>
        </p:blipFill>
        <p:spPr bwMode="auto">
          <a:xfrm>
            <a:off x="714348" y="-153914"/>
            <a:ext cx="4143404" cy="7011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64999">
              <a:srgbClr val="F0EBD5"/>
            </a:gs>
            <a:gs pos="100000">
              <a:srgbClr val="D1C39F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иагональная полоса 6"/>
          <p:cNvSpPr/>
          <p:nvPr/>
        </p:nvSpPr>
        <p:spPr>
          <a:xfrm>
            <a:off x="-32" y="857232"/>
            <a:ext cx="9144000" cy="4500570"/>
          </a:xfrm>
          <a:prstGeom prst="diagStripe">
            <a:avLst>
              <a:gd name="adj" fmla="val 4390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Диагональная полоса 7"/>
          <p:cNvSpPr/>
          <p:nvPr/>
        </p:nvSpPr>
        <p:spPr>
          <a:xfrm>
            <a:off x="0" y="1785926"/>
            <a:ext cx="9144000" cy="5572164"/>
          </a:xfrm>
          <a:prstGeom prst="diagStripe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Диагональная полоса 5"/>
          <p:cNvSpPr/>
          <p:nvPr/>
        </p:nvSpPr>
        <p:spPr>
          <a:xfrm>
            <a:off x="0" y="0"/>
            <a:ext cx="9144000" cy="3643314"/>
          </a:xfrm>
          <a:prstGeom prst="diagStrip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86281" y="5572140"/>
            <a:ext cx="16719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Петр </a:t>
            </a:r>
            <a:r>
              <a:rPr lang="en-US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8194" name="Picture 2" descr="N:\Работаю сейчас\Киселева\Петр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-49577"/>
            <a:ext cx="5286412" cy="6907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3D обои (336) копия.jpg"/>
          <p:cNvPicPr>
            <a:picLocks noChangeAspect="1" noChangeArrowheads="1"/>
          </p:cNvPicPr>
          <p:nvPr/>
        </p:nvPicPr>
        <p:blipFill>
          <a:blip r:embed="rId3" cstate="print"/>
          <a:srcRect l="19433" t="75521"/>
          <a:stretch>
            <a:fillRect/>
          </a:stretch>
        </p:blipFill>
        <p:spPr bwMode="auto">
          <a:xfrm>
            <a:off x="52661" y="4786322"/>
            <a:ext cx="9091339" cy="2071678"/>
          </a:xfrm>
          <a:prstGeom prst="rect">
            <a:avLst/>
          </a:prstGeom>
          <a:noFill/>
        </p:spPr>
      </p:pic>
      <p:sp>
        <p:nvSpPr>
          <p:cNvPr id="5" name="Диагональная полоса 4"/>
          <p:cNvSpPr/>
          <p:nvPr/>
        </p:nvSpPr>
        <p:spPr>
          <a:xfrm rot="2857418">
            <a:off x="2093080" y="2868372"/>
            <a:ext cx="4596145" cy="4419314"/>
          </a:xfrm>
          <a:prstGeom prst="diagStrip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254383"/>
            <a:ext cx="8429684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 1 секунду на земле</a:t>
            </a:r>
          </a:p>
          <a:p>
            <a:pPr algn="ctr"/>
            <a:r>
              <a:rPr lang="ru-RU" sz="6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выкуривается</a:t>
            </a:r>
          </a:p>
          <a:p>
            <a:pPr algn="ctr"/>
            <a:r>
              <a:rPr lang="ru-RU" sz="6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300 000</a:t>
            </a:r>
          </a:p>
          <a:p>
            <a:pPr algn="ctr"/>
            <a:r>
              <a:rPr lang="ru-RU" sz="6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сигарет и папирос</a:t>
            </a:r>
            <a:endParaRPr lang="ru-RU" sz="6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Карта мира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N:\fiz_mir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785850" y="0"/>
            <a:ext cx="10929982" cy="6869468"/>
          </a:xfrm>
          <a:prstGeom prst="rect">
            <a:avLst/>
          </a:prstGeom>
          <a:noFill/>
        </p:spPr>
      </p:pic>
      <p:pic>
        <p:nvPicPr>
          <p:cNvPr id="2051" name="Picture 3" descr="C:\Users\Денис\Desktop\сша.png"/>
          <p:cNvPicPr>
            <a:picLocks noChangeAspect="1" noChangeArrowheads="1"/>
          </p:cNvPicPr>
          <p:nvPr/>
        </p:nvPicPr>
        <p:blipFill>
          <a:blip r:embed="rId3" cstate="print"/>
          <a:srcRect b="47841"/>
          <a:stretch>
            <a:fillRect/>
          </a:stretch>
        </p:blipFill>
        <p:spPr bwMode="auto">
          <a:xfrm>
            <a:off x="-785850" y="-10800"/>
            <a:ext cx="10928919" cy="3582676"/>
          </a:xfrm>
          <a:prstGeom prst="rect">
            <a:avLst/>
          </a:prstGeom>
          <a:noFill/>
        </p:spPr>
      </p:pic>
      <p:pic>
        <p:nvPicPr>
          <p:cNvPr id="2052" name="Picture 4" descr="N:\италия.png"/>
          <p:cNvPicPr>
            <a:picLocks noChangeAspect="1" noChangeArrowheads="1"/>
          </p:cNvPicPr>
          <p:nvPr/>
        </p:nvPicPr>
        <p:blipFill>
          <a:blip r:embed="rId4" cstate="print"/>
          <a:srcRect l="37259" t="26001" r="53590" b="64639"/>
          <a:stretch>
            <a:fillRect/>
          </a:stretch>
        </p:blipFill>
        <p:spPr bwMode="auto">
          <a:xfrm>
            <a:off x="3286116" y="1785926"/>
            <a:ext cx="1000132" cy="642942"/>
          </a:xfrm>
          <a:prstGeom prst="rect">
            <a:avLst/>
          </a:prstGeom>
          <a:noFill/>
        </p:spPr>
      </p:pic>
      <p:pic>
        <p:nvPicPr>
          <p:cNvPr id="2053" name="Picture 5" descr="N:\швеция.png"/>
          <p:cNvPicPr>
            <a:picLocks noChangeAspect="1" noChangeArrowheads="1"/>
          </p:cNvPicPr>
          <p:nvPr/>
        </p:nvPicPr>
        <p:blipFill>
          <a:blip r:embed="rId5" cstate="print"/>
          <a:srcRect l="39873" t="15601" r="53590" b="76079"/>
          <a:stretch>
            <a:fillRect/>
          </a:stretch>
        </p:blipFill>
        <p:spPr bwMode="auto">
          <a:xfrm>
            <a:off x="3571868" y="1071546"/>
            <a:ext cx="714380" cy="571504"/>
          </a:xfrm>
          <a:prstGeom prst="rect">
            <a:avLst/>
          </a:prstGeom>
          <a:noFill/>
        </p:spPr>
      </p:pic>
      <p:pic>
        <p:nvPicPr>
          <p:cNvPr id="2054" name="Picture 6" descr="N:\сингапур.png"/>
          <p:cNvPicPr>
            <a:picLocks noChangeAspect="1" noChangeArrowheads="1"/>
          </p:cNvPicPr>
          <p:nvPr/>
        </p:nvPicPr>
        <p:blipFill>
          <a:blip r:embed="rId6" cstate="print"/>
          <a:srcRect l="62751" t="47841" r="30059" b="41759"/>
          <a:stretch>
            <a:fillRect/>
          </a:stretch>
        </p:blipFill>
        <p:spPr bwMode="auto">
          <a:xfrm>
            <a:off x="6072198" y="3286124"/>
            <a:ext cx="785818" cy="714380"/>
          </a:xfrm>
          <a:prstGeom prst="rect">
            <a:avLst/>
          </a:prstGeom>
          <a:noFill/>
        </p:spPr>
      </p:pic>
      <p:sp>
        <p:nvSpPr>
          <p:cNvPr id="18" name="Блок-схема: магнитный диск 17"/>
          <p:cNvSpPr/>
          <p:nvPr/>
        </p:nvSpPr>
        <p:spPr>
          <a:xfrm>
            <a:off x="3786182" y="314303"/>
            <a:ext cx="45719" cy="857256"/>
          </a:xfrm>
          <a:prstGeom prst="flowChartMagneticDisk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8" name="Picture 10" descr="C:\Users\Денис\Desktop\швеция.jpg"/>
          <p:cNvPicPr>
            <a:picLocks noChangeAspect="1" noChangeArrowheads="1"/>
          </p:cNvPicPr>
          <p:nvPr/>
        </p:nvPicPr>
        <p:blipFill>
          <a:blip r:embed="rId7" cstate="print"/>
          <a:srcRect l="4444" t="10596" r="4444" b="2865"/>
          <a:stretch>
            <a:fillRect/>
          </a:stretch>
        </p:blipFill>
        <p:spPr bwMode="auto">
          <a:xfrm>
            <a:off x="3829763" y="318247"/>
            <a:ext cx="903673" cy="540000"/>
          </a:xfrm>
          <a:prstGeom prst="rect">
            <a:avLst/>
          </a:prstGeom>
          <a:noFill/>
        </p:spPr>
      </p:pic>
      <p:sp>
        <p:nvSpPr>
          <p:cNvPr id="22" name="Блок-схема: магнитный диск 21"/>
          <p:cNvSpPr/>
          <p:nvPr/>
        </p:nvSpPr>
        <p:spPr>
          <a:xfrm>
            <a:off x="6357950" y="2669355"/>
            <a:ext cx="45719" cy="857256"/>
          </a:xfrm>
          <a:prstGeom prst="flowChartMagneticDisk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магнитный диск 22"/>
          <p:cNvSpPr/>
          <p:nvPr/>
        </p:nvSpPr>
        <p:spPr>
          <a:xfrm>
            <a:off x="3902884" y="1303966"/>
            <a:ext cx="45719" cy="857256"/>
          </a:xfrm>
          <a:prstGeom prst="flowChartMagneticDisk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 descr="C:\Users\Денис\Desktop\сингапур.jpg"/>
          <p:cNvPicPr>
            <a:picLocks noChangeAspect="1" noChangeArrowheads="1"/>
          </p:cNvPicPr>
          <p:nvPr/>
        </p:nvPicPr>
        <p:blipFill>
          <a:blip r:embed="rId8" cstate="print"/>
          <a:srcRect l="10250" t="10908" r="6280" b="5772"/>
          <a:stretch>
            <a:fillRect/>
          </a:stretch>
        </p:blipFill>
        <p:spPr bwMode="auto">
          <a:xfrm>
            <a:off x="6394162" y="2643182"/>
            <a:ext cx="905294" cy="540000"/>
          </a:xfrm>
          <a:prstGeom prst="rect">
            <a:avLst/>
          </a:prstGeom>
          <a:noFill/>
        </p:spPr>
      </p:pic>
      <p:pic>
        <p:nvPicPr>
          <p:cNvPr id="2057" name="Picture 9" descr="C:\Users\Денис\Desktop\италия.jpg"/>
          <p:cNvPicPr>
            <a:picLocks noChangeAspect="1" noChangeArrowheads="1"/>
          </p:cNvPicPr>
          <p:nvPr/>
        </p:nvPicPr>
        <p:blipFill>
          <a:blip r:embed="rId9" cstate="print"/>
          <a:srcRect l="8255" t="12000" r="5070" b="12000"/>
          <a:stretch>
            <a:fillRect/>
          </a:stretch>
        </p:blipFill>
        <p:spPr bwMode="auto">
          <a:xfrm>
            <a:off x="3929058" y="1285860"/>
            <a:ext cx="895263" cy="540000"/>
          </a:xfrm>
          <a:prstGeom prst="rect">
            <a:avLst/>
          </a:prstGeom>
          <a:noFill/>
        </p:spPr>
      </p:pic>
      <p:sp>
        <p:nvSpPr>
          <p:cNvPr id="24" name="Блок-схема: магнитный диск 23"/>
          <p:cNvSpPr/>
          <p:nvPr/>
        </p:nvSpPr>
        <p:spPr>
          <a:xfrm>
            <a:off x="115231" y="1071546"/>
            <a:ext cx="45719" cy="857256"/>
          </a:xfrm>
          <a:prstGeom prst="flowChartMagneticDisk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6" name="Picture 8" descr="C:\Users\Денис\Desktop\сша..jpg"/>
          <p:cNvPicPr>
            <a:picLocks noChangeAspect="1" noChangeArrowheads="1"/>
          </p:cNvPicPr>
          <p:nvPr/>
        </p:nvPicPr>
        <p:blipFill>
          <a:blip r:embed="rId10" cstate="print"/>
          <a:srcRect l="6573" t="13834" r="7833" b="9091"/>
          <a:stretch>
            <a:fillRect/>
          </a:stretch>
        </p:blipFill>
        <p:spPr bwMode="auto">
          <a:xfrm>
            <a:off x="142844" y="1071546"/>
            <a:ext cx="941532" cy="5400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285720" y="1785926"/>
            <a:ext cx="2000264" cy="8002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США:</a:t>
            </a:r>
          </a:p>
          <a:p>
            <a:r>
              <a:rPr lang="ru-RU" sz="1400" dirty="0" smtClean="0"/>
              <a:t>Штраф до 1000</a:t>
            </a:r>
            <a:r>
              <a:rPr lang="en-US" sz="1400" dirty="0" smtClean="0"/>
              <a:t> $</a:t>
            </a:r>
            <a:endParaRPr lang="ru-RU" sz="1400" dirty="0" smtClean="0"/>
          </a:p>
          <a:p>
            <a:r>
              <a:rPr lang="ru-RU" sz="1400" dirty="0" smtClean="0"/>
              <a:t>Курят – 25% населения</a:t>
            </a:r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4071934" y="1928802"/>
            <a:ext cx="1428760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Италия:</a:t>
            </a:r>
          </a:p>
          <a:p>
            <a:r>
              <a:rPr lang="ru-RU" sz="1400" dirty="0" smtClean="0"/>
              <a:t>Штраф до 125</a:t>
            </a:r>
            <a:r>
              <a:rPr lang="en-US" sz="1400" dirty="0" smtClean="0"/>
              <a:t>$</a:t>
            </a:r>
            <a:endParaRPr lang="ru-RU" sz="14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1214414" y="214290"/>
            <a:ext cx="2428892" cy="8002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Швеция:</a:t>
            </a:r>
          </a:p>
          <a:p>
            <a:pPr algn="just"/>
            <a:r>
              <a:rPr lang="ru-RU" sz="1400" dirty="0" smtClean="0"/>
              <a:t>Активно и успешно ведется борьба с курением</a:t>
            </a:r>
            <a:endParaRPr lang="ru-RU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571868" y="3214686"/>
            <a:ext cx="2714644" cy="8002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Сингапур:</a:t>
            </a:r>
          </a:p>
          <a:p>
            <a:pPr algn="just"/>
            <a:r>
              <a:rPr lang="ru-RU" sz="1400" dirty="0" smtClean="0"/>
              <a:t>Поставил задачу стать первым в мире государством некурящих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инздрав предупреждает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42862"/>
            <a:ext cx="9144000" cy="7315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3415" y="2967335"/>
            <a:ext cx="7999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Минздрав предупреждает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2366" t="6875" r="20634" b="23750"/>
          <a:stretch>
            <a:fillRect/>
          </a:stretch>
        </p:blipFill>
        <p:spPr bwMode="auto">
          <a:xfrm>
            <a:off x="4554244" y="24"/>
            <a:ext cx="45897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42366" t="6875" r="20634" b="23750"/>
          <a:stretch>
            <a:fillRect/>
          </a:stretch>
        </p:blipFill>
        <p:spPr bwMode="auto">
          <a:xfrm flipH="1">
            <a:off x="0" y="24"/>
            <a:ext cx="45897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M:\п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14546" y="-41134"/>
            <a:ext cx="4786346" cy="690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45801068_sigareta"/>
          <p:cNvPicPr>
            <a:picLocks noChangeAspect="1" noChangeArrowheads="1"/>
          </p:cNvPicPr>
          <p:nvPr/>
        </p:nvPicPr>
        <p:blipFill>
          <a:blip r:embed="rId2" cstate="print"/>
          <a:srcRect b="9348"/>
          <a:stretch>
            <a:fillRect/>
          </a:stretch>
        </p:blipFill>
        <p:spPr bwMode="auto">
          <a:xfrm>
            <a:off x="0" y="622706"/>
            <a:ext cx="6572264" cy="6235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8" descr="45801068_sigareta"/>
          <p:cNvPicPr>
            <a:picLocks noChangeAspect="1" noChangeArrowheads="1"/>
          </p:cNvPicPr>
          <p:nvPr/>
        </p:nvPicPr>
        <p:blipFill>
          <a:blip r:embed="rId2" cstate="print"/>
          <a:srcRect l="64131" b="52224"/>
          <a:stretch>
            <a:fillRect/>
          </a:stretch>
        </p:blipFill>
        <p:spPr bwMode="auto">
          <a:xfrm rot="2592969">
            <a:off x="5259400" y="-1527815"/>
            <a:ext cx="4482244" cy="56854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Денис\Desktop\курение\картинки\cigaret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0"/>
            <a:ext cx="5786478" cy="3469894"/>
          </a:xfrm>
          <a:prstGeom prst="rect">
            <a:avLst/>
          </a:prstGeom>
          <a:noFill/>
        </p:spPr>
      </p:pic>
      <p:pic>
        <p:nvPicPr>
          <p:cNvPr id="10243" name="Picture 3" descr="C:\Users\Денис\Desktop\курение\картинки\in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412" y="2835077"/>
            <a:ext cx="3857620" cy="402294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урение и дети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42908" y="-266241"/>
            <a:ext cx="9286940" cy="7481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Денис\Desktop\курение\картинки\information_items_3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8643966" cy="6846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Денис\Desktop\курение\картинки\1212409605_34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35719"/>
            <a:ext cx="9286908" cy="6965181"/>
          </a:xfrm>
          <a:prstGeom prst="rect">
            <a:avLst/>
          </a:prstGeom>
          <a:noFill/>
        </p:spPr>
      </p:pic>
      <p:pic>
        <p:nvPicPr>
          <p:cNvPr id="4" name="Picture 10" descr="легк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429000"/>
            <a:ext cx="43815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у, погоди!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85776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64999">
              <a:srgbClr val="F0EBD5"/>
            </a:gs>
            <a:gs pos="100000">
              <a:srgbClr val="D1C39F"/>
            </a:gs>
            <a:gs pos="100000">
              <a:srgbClr val="D1C39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Последствия курения женщин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5065700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4282" y="5640014"/>
            <a:ext cx="1500198" cy="1146572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ВЫКИДЫШИ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071670" y="5640014"/>
            <a:ext cx="1785950" cy="1146572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БОЛЕЗНИ ЩИТОВИДНОЙ ЖЕЛЕЗЫ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14810" y="5640014"/>
            <a:ext cx="2286016" cy="1146572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ПРЕЖДЕВРЕМЕННЫЕ РОДЫ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858016" y="5640014"/>
            <a:ext cx="1928826" cy="1146572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БЕЗДЕТНОСТЬ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5065700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00298" y="5066114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071802" y="5066114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86314" y="5065700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357818" y="5065700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215206" y="5137138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786710" y="5137138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71538" y="4637072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071802" y="4639882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071802" y="4211254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071802" y="3782626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071802" y="3353998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071802" y="2925370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355008" y="4639882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355008" y="4211254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355008" y="3782626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355008" y="3353998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355008" y="2925370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786710" y="4711320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786710" y="4282692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786710" y="3854064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786710" y="3425436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786710" y="2996808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786710" y="2568180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786710" y="2139552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786710" y="1710924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5720" y="1571612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85720" y="2140306"/>
            <a:ext cx="360000" cy="36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57224" y="1500174"/>
            <a:ext cx="313900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Некурящие женщины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57224" y="2110079"/>
            <a:ext cx="3143272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Курящие женщины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34"/>
            <a:ext cx="9144000" cy="686033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E0E0E"/>
              </a:clrFrom>
              <a:clrTo>
                <a:srgbClr val="0E0E0E">
                  <a:alpha val="0"/>
                </a:srgbClr>
              </a:clrTo>
            </a:clrChange>
          </a:blip>
          <a:srcRect l="42944" t="6875" r="20634" b="32422"/>
          <a:stretch>
            <a:fillRect/>
          </a:stretch>
        </p:blipFill>
        <p:spPr bwMode="auto">
          <a:xfrm flipH="1">
            <a:off x="4214810" y="24"/>
            <a:ext cx="514348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Денис\Desktop\курение\картинки\1212409605_34645.jpg"/>
          <p:cNvPicPr>
            <a:picLocks noChangeAspect="1" noChangeArrowheads="1"/>
          </p:cNvPicPr>
          <p:nvPr/>
        </p:nvPicPr>
        <p:blipFill>
          <a:blip r:embed="rId4" cstate="print"/>
          <a:srcRect t="50315" r="51650"/>
          <a:stretch>
            <a:fillRect/>
          </a:stretch>
        </p:blipFill>
        <p:spPr bwMode="auto">
          <a:xfrm>
            <a:off x="4857752" y="3571876"/>
            <a:ext cx="4171012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-32" y="357166"/>
            <a:ext cx="906036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ВМЕСТЕ С ДЫМОМ </a:t>
            </a:r>
          </a:p>
          <a:p>
            <a:pPr algn="ctr"/>
            <a:r>
              <a:rPr lang="ru-RU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УХОДИТ И МОЕ ЗДОРОВЬЕ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Харатьян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3143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64999">
              <a:srgbClr val="F0EBD5"/>
            </a:gs>
            <a:gs pos="100000">
              <a:srgbClr val="D1C39F"/>
            </a:gs>
            <a:gs pos="100000">
              <a:srgbClr val="D1C39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858312" cy="15827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Распространение </a:t>
            </a:r>
            <a:r>
              <a:rPr lang="ru-RU" dirty="0" err="1" smtClean="0"/>
              <a:t>табакокурения</a:t>
            </a:r>
            <a:r>
              <a:rPr lang="ru-RU" dirty="0" smtClean="0"/>
              <a:t> разных возрастных групп населения России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200024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8596" y="1643050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%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64999">
              <a:srgbClr val="F0EBD5"/>
            </a:gs>
            <a:gs pos="100000">
              <a:srgbClr val="D1C39F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иагональная полоса 6"/>
          <p:cNvSpPr/>
          <p:nvPr/>
        </p:nvSpPr>
        <p:spPr>
          <a:xfrm>
            <a:off x="-32" y="857232"/>
            <a:ext cx="9144000" cy="4500570"/>
          </a:xfrm>
          <a:prstGeom prst="diagStripe">
            <a:avLst>
              <a:gd name="adj" fmla="val 4390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Диагональная полоса 5"/>
          <p:cNvSpPr/>
          <p:nvPr/>
        </p:nvSpPr>
        <p:spPr>
          <a:xfrm>
            <a:off x="0" y="0"/>
            <a:ext cx="9144000" cy="3643314"/>
          </a:xfrm>
          <a:prstGeom prst="diagStrip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Диагональная полоса 7"/>
          <p:cNvSpPr/>
          <p:nvPr/>
        </p:nvSpPr>
        <p:spPr>
          <a:xfrm>
            <a:off x="0" y="1785926"/>
            <a:ext cx="9144000" cy="5572164"/>
          </a:xfrm>
          <a:prstGeom prst="diagStripe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C:\Users\Денис\Desktop\линне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12"/>
            <a:ext cx="5286412" cy="6384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Выноска-облако 10"/>
          <p:cNvSpPr/>
          <p:nvPr/>
        </p:nvSpPr>
        <p:spPr>
          <a:xfrm>
            <a:off x="5572132" y="142852"/>
            <a:ext cx="3286148" cy="3214710"/>
          </a:xfrm>
          <a:prstGeom prst="cloudCallout">
            <a:avLst>
              <a:gd name="adj1" fmla="val -102690"/>
              <a:gd name="adj2" fmla="val 445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86512" y="5572140"/>
            <a:ext cx="27286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К.Линней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4" name="Picture 2" descr="C:\Users\Денис\Desktop\1.png"/>
          <p:cNvPicPr>
            <a:picLocks noChangeAspect="1" noChangeArrowheads="1"/>
          </p:cNvPicPr>
          <p:nvPr/>
        </p:nvPicPr>
        <p:blipFill>
          <a:blip r:embed="rId3" cstate="print"/>
          <a:srcRect b="63147"/>
          <a:stretch>
            <a:fillRect/>
          </a:stretch>
        </p:blipFill>
        <p:spPr bwMode="auto">
          <a:xfrm>
            <a:off x="6378413" y="266058"/>
            <a:ext cx="1694049" cy="928694"/>
          </a:xfrm>
          <a:prstGeom prst="rect">
            <a:avLst/>
          </a:prstGeom>
          <a:noFill/>
        </p:spPr>
      </p:pic>
      <p:pic>
        <p:nvPicPr>
          <p:cNvPr id="3075" name="Picture 3" descr="C:\Users\Денис\Desktop\2.png"/>
          <p:cNvPicPr>
            <a:picLocks noChangeAspect="1" noChangeArrowheads="1"/>
          </p:cNvPicPr>
          <p:nvPr/>
        </p:nvPicPr>
        <p:blipFill>
          <a:blip r:embed="rId4" cstate="print"/>
          <a:srcRect t="51027"/>
          <a:stretch>
            <a:fillRect/>
          </a:stretch>
        </p:blipFill>
        <p:spPr bwMode="auto">
          <a:xfrm>
            <a:off x="6378413" y="1551942"/>
            <a:ext cx="1694049" cy="1234116"/>
          </a:xfrm>
          <a:prstGeom prst="rect">
            <a:avLst/>
          </a:prstGeom>
          <a:noFill/>
        </p:spPr>
      </p:pic>
      <p:pic>
        <p:nvPicPr>
          <p:cNvPr id="3076" name="Picture 4" descr="C:\Users\Денис\Desktop\3.png"/>
          <p:cNvPicPr>
            <a:picLocks noChangeAspect="1" noChangeArrowheads="1"/>
          </p:cNvPicPr>
          <p:nvPr/>
        </p:nvPicPr>
        <p:blipFill>
          <a:blip r:embed="rId5" cstate="print"/>
          <a:srcRect t="14174" b="40468"/>
          <a:stretch>
            <a:fillRect/>
          </a:stretch>
        </p:blipFill>
        <p:spPr bwMode="auto">
          <a:xfrm>
            <a:off x="6378413" y="623248"/>
            <a:ext cx="1694049" cy="1143008"/>
          </a:xfrm>
          <a:prstGeom prst="rect">
            <a:avLst/>
          </a:prstGeom>
          <a:noFill/>
        </p:spPr>
      </p:pic>
      <p:pic>
        <p:nvPicPr>
          <p:cNvPr id="3077" name="Picture 5" descr="C:\Users\Денис\Desktop\4.png"/>
          <p:cNvPicPr>
            <a:picLocks noChangeAspect="1" noChangeArrowheads="1"/>
          </p:cNvPicPr>
          <p:nvPr/>
        </p:nvPicPr>
        <p:blipFill>
          <a:blip r:embed="rId6" cstate="print"/>
          <a:srcRect l="37953" t="14174" r="40962" b="63147"/>
          <a:stretch>
            <a:fillRect/>
          </a:stretch>
        </p:blipFill>
        <p:spPr bwMode="auto">
          <a:xfrm>
            <a:off x="7021355" y="623248"/>
            <a:ext cx="357190" cy="571504"/>
          </a:xfrm>
          <a:prstGeom prst="rect">
            <a:avLst/>
          </a:prstGeom>
          <a:noFill/>
        </p:spPr>
      </p:pic>
      <p:pic>
        <p:nvPicPr>
          <p:cNvPr id="3078" name="Picture 6" descr="C:\Users\Денис\Desktop\5.png"/>
          <p:cNvPicPr>
            <a:picLocks noChangeAspect="1" noChangeArrowheads="1"/>
          </p:cNvPicPr>
          <p:nvPr/>
        </p:nvPicPr>
        <p:blipFill>
          <a:blip r:embed="rId7" cstate="print"/>
          <a:srcRect l="7226" t="2583" r="51729" b="69069"/>
          <a:stretch>
            <a:fillRect/>
          </a:stretch>
        </p:blipFill>
        <p:spPr bwMode="auto">
          <a:xfrm>
            <a:off x="6519876" y="330178"/>
            <a:ext cx="695330" cy="714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decel="100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100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852955" y="-357219"/>
            <a:ext cx="3433953" cy="77867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0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$</a:t>
            </a:r>
            <a:endParaRPr lang="ru-RU" sz="50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062" y="-642971"/>
            <a:ext cx="3433953" cy="77867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0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$</a:t>
            </a:r>
            <a:endParaRPr lang="ru-RU" sz="50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122" name="Picture 2" descr="M:\Безымянный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0"/>
            <a:ext cx="511868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Курите на здоровье!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4572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Кабинет 13\Desktop\1213885767-1213865291-1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8618591" flipH="1">
            <a:off x="-193688" y="47928"/>
            <a:ext cx="7916633" cy="4281833"/>
          </a:xfrm>
          <a:prstGeom prst="rect">
            <a:avLst/>
          </a:prstGeom>
          <a:noFill/>
        </p:spPr>
      </p:pic>
      <p:pic>
        <p:nvPicPr>
          <p:cNvPr id="13" name="Picture 6" descr="C:\Users\Кабинет 13\Desktop\1213885767-1213865291-1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32205" flipH="1">
            <a:off x="1969025" y="2201524"/>
            <a:ext cx="7916633" cy="4281833"/>
          </a:xfrm>
          <a:prstGeom prst="rect">
            <a:avLst/>
          </a:prstGeom>
          <a:noFill/>
        </p:spPr>
      </p:pic>
      <p:pic>
        <p:nvPicPr>
          <p:cNvPr id="1030" name="Picture 6" descr="C:\Users\Кабинет 13\Desktop\1213885767-1213865291-1 коп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986834" flipH="1">
            <a:off x="905267" y="769532"/>
            <a:ext cx="7916633" cy="4281833"/>
          </a:xfrm>
          <a:prstGeom prst="rect">
            <a:avLst/>
          </a:prstGeom>
          <a:noFill/>
        </p:spPr>
      </p:pic>
      <p:pic>
        <p:nvPicPr>
          <p:cNvPr id="1031" name="Picture 7" descr="C:\Users\Кабинет 13\Desktop\Рисун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9690"/>
            <a:ext cx="3357554" cy="6922081"/>
          </a:xfrm>
          <a:prstGeom prst="rect">
            <a:avLst/>
          </a:prstGeom>
          <a:noFill/>
        </p:spPr>
      </p:pic>
      <p:pic>
        <p:nvPicPr>
          <p:cNvPr id="1032" name="Picture 8" descr="C:\Users\Кабинет 13\Desktop\49666220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-285776"/>
            <a:ext cx="2357435" cy="2357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Кабинет 13\Desktop\heart_of_smoke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1571612"/>
            <a:ext cx="2891948" cy="2143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C:\Users\Кабинет 13\Desktop\smoking_clouds_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3643314"/>
            <a:ext cx="2011423" cy="3000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Чадов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тношение к курящей девушке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42862"/>
            <a:ext cx="9144000" cy="7315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92952" y="4317880"/>
            <a:ext cx="74510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Как вы относитесь </a:t>
            </a:r>
          </a:p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 курящим девушкам?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очему люди курят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42862"/>
            <a:ext cx="9144000" cy="7315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2741" y="5648942"/>
            <a:ext cx="6784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Почему люди курят?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001336_579388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0"/>
            <a:ext cx="1000644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енис\Desktop\1221460984_008_reklam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7328" y="-24"/>
            <a:ext cx="3201994" cy="4382617"/>
          </a:xfrm>
          <a:prstGeom prst="rect">
            <a:avLst/>
          </a:prstGeom>
          <a:noFill/>
        </p:spPr>
      </p:pic>
      <p:pic>
        <p:nvPicPr>
          <p:cNvPr id="15365" name="Picture 5" descr="L:\Картинки\SPORT\Sport\I226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3992" y="0"/>
            <a:ext cx="5140007" cy="3428999"/>
          </a:xfrm>
          <a:prstGeom prst="rect">
            <a:avLst/>
          </a:prstGeom>
          <a:noFill/>
        </p:spPr>
      </p:pic>
      <p:pic>
        <p:nvPicPr>
          <p:cNvPr id="15362" name="Picture 2" descr="L:\Картинки\SPORT\S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0"/>
            <a:ext cx="4572000" cy="3429000"/>
          </a:xfrm>
          <a:prstGeom prst="rect">
            <a:avLst/>
          </a:prstGeom>
          <a:noFill/>
        </p:spPr>
      </p:pic>
      <p:pic>
        <p:nvPicPr>
          <p:cNvPr id="15363" name="Picture 3" descr="L:\Картинки\SPORT\S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15364" name="Picture 4" descr="L:\Картинки\SPORT\SP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1" y="3429000"/>
            <a:ext cx="4572000" cy="3429000"/>
          </a:xfrm>
          <a:prstGeom prst="rect">
            <a:avLst/>
          </a:prstGeom>
          <a:noFill/>
        </p:spPr>
      </p:pic>
      <p:pic>
        <p:nvPicPr>
          <p:cNvPr id="15366" name="Picture 6" descr="L:\Картинки\SPORT\Sport\I28406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2143116"/>
            <a:ext cx="4180462" cy="28003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бросай курит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643966" y="214290"/>
            <a:ext cx="304800" cy="304800"/>
          </a:xfrm>
          <a:prstGeom prst="rect">
            <a:avLst/>
          </a:prstGeom>
        </p:spPr>
      </p:pic>
      <p:pic>
        <p:nvPicPr>
          <p:cNvPr id="3077" name="Picture 5" descr="C:\Users\Денис\Desktop\Новая папка\3.jpg"/>
          <p:cNvPicPr>
            <a:picLocks noChangeAspect="1" noChangeArrowheads="1"/>
          </p:cNvPicPr>
          <p:nvPr/>
        </p:nvPicPr>
        <p:blipFill>
          <a:blip r:embed="rId11" cstate="print"/>
          <a:srcRect l="447" r="12274"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  <p:pic>
        <p:nvPicPr>
          <p:cNvPr id="3074" name="Picture 2" descr="C:\Users\Денис\Desktop\Новая папка\5.jpg"/>
          <p:cNvPicPr>
            <a:picLocks noChangeAspect="1" noChangeArrowheads="1"/>
          </p:cNvPicPr>
          <p:nvPr/>
        </p:nvPicPr>
        <p:blipFill>
          <a:blip r:embed="rId12" cstate="print"/>
          <a:srcRect l="26076" t="19844" r="6871" b="30546"/>
          <a:stretch>
            <a:fillRect/>
          </a:stretch>
        </p:blipFill>
        <p:spPr bwMode="auto">
          <a:xfrm>
            <a:off x="2857488" y="4214818"/>
            <a:ext cx="2143140" cy="2381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 descr="C:\Users\Денис\Desktop\Новая папка\4.jpg"/>
          <p:cNvPicPr>
            <a:picLocks noChangeAspect="1" noChangeArrowheads="1"/>
          </p:cNvPicPr>
          <p:nvPr/>
        </p:nvPicPr>
        <p:blipFill>
          <a:blip r:embed="rId13" cstate="print"/>
          <a:srcRect l="19797" t="-6250" b="20833"/>
          <a:stretch>
            <a:fillRect/>
          </a:stretch>
        </p:blipFill>
        <p:spPr bwMode="auto">
          <a:xfrm>
            <a:off x="4786314" y="3643314"/>
            <a:ext cx="4051765" cy="29289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Денис\Desktop\Новая папка\1.jpg"/>
          <p:cNvPicPr>
            <a:picLocks noChangeAspect="1" noChangeArrowheads="1"/>
          </p:cNvPicPr>
          <p:nvPr/>
        </p:nvPicPr>
        <p:blipFill>
          <a:blip r:embed="rId14" cstate="print"/>
          <a:srcRect l="28927" t="15664" b="17363"/>
          <a:stretch>
            <a:fillRect/>
          </a:stretch>
        </p:blipFill>
        <p:spPr bwMode="auto">
          <a:xfrm>
            <a:off x="928662" y="4143380"/>
            <a:ext cx="1768169" cy="2428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3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34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9" presetClass="entr" presetSubtype="0" accel="100000" fill="hold" nodeType="withEffect">
                                  <p:stCondLst>
                                    <p:cond delay="46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4" presetClass="entr" presetSubtype="0" accel="100000" fill="hold" nodeType="withEffect">
                                  <p:stCondLst>
                                    <p:cond delay="63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69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74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000" t="6875" r="20634" b="23750"/>
          <a:stretch>
            <a:fillRect/>
          </a:stretch>
        </p:blipFill>
        <p:spPr bwMode="auto">
          <a:xfrm>
            <a:off x="-45265" y="1"/>
            <a:ext cx="91892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071802" y="214290"/>
            <a:ext cx="575444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Курение опасно для Вашего здоровья!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Дым сигарет с ментолом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429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рючков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42862"/>
            <a:ext cx="9144000" cy="7315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15273" y="6468927"/>
            <a:ext cx="121444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1400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Крючков</a:t>
            </a:r>
            <a:endParaRPr lang="ru-RU" sz="1400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Быков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928694" y="-27"/>
            <a:ext cx="10287040" cy="6858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Евстегнеев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42862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удьба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4572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64999">
              <a:srgbClr val="F0EBD5"/>
            </a:gs>
            <a:gs pos="100000">
              <a:srgbClr val="D1C39F"/>
            </a:gs>
            <a:gs pos="100000">
              <a:srgbClr val="D1C39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N:\Работаю сейчас\Киселева\Шостакови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4506435" cy="684978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86446" y="5773183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Д.Д. Шостакович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64999">
              <a:srgbClr val="F0EBD5"/>
            </a:gs>
            <a:gs pos="100000">
              <a:srgbClr val="D1C39F"/>
            </a:gs>
            <a:gs pos="100000">
              <a:srgbClr val="D1C39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86446" y="5773183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 Пастернак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N:\Работаю сейчас\Киселева\Пастерна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376" y="71414"/>
            <a:ext cx="4632960" cy="6715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Денис\Desktop\fg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418118" flipH="1">
            <a:off x="2617082" y="4954253"/>
            <a:ext cx="1111797" cy="310558"/>
          </a:xfrm>
          <a:prstGeom prst="rect">
            <a:avLst/>
          </a:prstGeom>
          <a:noFill/>
        </p:spPr>
      </p:pic>
      <p:pic>
        <p:nvPicPr>
          <p:cNvPr id="23" name="Picture 3" descr="C:\Users\Денис\Desktop\fg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205248" flipH="1">
            <a:off x="5543892" y="3650292"/>
            <a:ext cx="1111797" cy="310558"/>
          </a:xfrm>
          <a:prstGeom prst="rect">
            <a:avLst/>
          </a:prstGeom>
          <a:noFill/>
        </p:spPr>
      </p:pic>
      <p:pic>
        <p:nvPicPr>
          <p:cNvPr id="24" name="Picture 3" descr="C:\Users\Денис\Desktop\fg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965075" flipH="1">
            <a:off x="5319515" y="2938536"/>
            <a:ext cx="1111797" cy="310558"/>
          </a:xfrm>
          <a:prstGeom prst="rect">
            <a:avLst/>
          </a:prstGeom>
          <a:noFill/>
        </p:spPr>
      </p:pic>
      <p:pic>
        <p:nvPicPr>
          <p:cNvPr id="19" name="Picture 3" descr="C:\Users\Денис\Desktop\fg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3188" flipH="1">
            <a:off x="2293232" y="3528811"/>
            <a:ext cx="1111797" cy="310558"/>
          </a:xfrm>
          <a:prstGeom prst="rect">
            <a:avLst/>
          </a:prstGeom>
          <a:noFill/>
        </p:spPr>
      </p:pic>
      <p:pic>
        <p:nvPicPr>
          <p:cNvPr id="2051" name="Picture 3" descr="C:\Users\Денис\Desktop\fg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8035" flipH="1">
            <a:off x="2489494" y="3004110"/>
            <a:ext cx="1111797" cy="31055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00100" y="362530"/>
            <a:ext cx="7035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 причин для курения: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8" descr="45801068_sigaret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76612" y="2786058"/>
            <a:ext cx="2438396" cy="25518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yat prichi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124852" y="714356"/>
            <a:ext cx="304800" cy="3048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42976" y="1575847"/>
            <a:ext cx="307183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50 % по привычке</a:t>
            </a:r>
            <a:endParaRPr lang="ru-RU" sz="3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15008" y="3052891"/>
            <a:ext cx="3357586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30 % чтобы снять напряжение</a:t>
            </a:r>
            <a:endParaRPr lang="ru-RU" sz="3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6314" y="1571612"/>
            <a:ext cx="307183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15% за компанию</a:t>
            </a:r>
            <a:endParaRPr lang="ru-RU" sz="3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71470" y="3361797"/>
            <a:ext cx="3357586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Для расслабления</a:t>
            </a:r>
            <a:endParaRPr lang="ru-RU" sz="3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71604" y="5500702"/>
            <a:ext cx="592935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Для удовольствия, чтобы казаться взрослее</a:t>
            </a:r>
            <a:endParaRPr lang="ru-RU" sz="3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10" grpId="0"/>
      <p:bldP spid="12" grpId="0"/>
      <p:bldP spid="13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64999">
              <a:srgbClr val="F0EBD5"/>
            </a:gs>
            <a:gs pos="100000">
              <a:srgbClr val="D1C39F"/>
            </a:gs>
            <a:gs pos="100000">
              <a:srgbClr val="D1C39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86446" y="5773183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Уолт Дисней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N:\Работаю сейчас\Киселева\Дисн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529"/>
            <a:ext cx="4214842" cy="6665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64999">
              <a:srgbClr val="F0EBD5"/>
            </a:gs>
            <a:gs pos="100000">
              <a:srgbClr val="D1C39F"/>
            </a:gs>
            <a:gs pos="100000">
              <a:srgbClr val="D1C39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86446" y="5773183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Шолохов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N:\Работаю сейчас\Киселева\Шолох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9694"/>
            <a:ext cx="4643470" cy="6605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64999">
              <a:srgbClr val="F0EBD5"/>
            </a:gs>
            <a:gs pos="100000">
              <a:srgbClr val="D1C39F"/>
            </a:gs>
            <a:gs pos="100000">
              <a:srgbClr val="D1C39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86446" y="5773183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Л.И. Яшин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N:\Работаю сейчас\Киселева\Яш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0839"/>
            <a:ext cx="4357718" cy="66343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Абдулов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2" y="-242888"/>
            <a:ext cx="9144032" cy="7315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Денис\Desktop\курение\картинки\post-65562-1200565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E:\1255801932_1255784943_1610e677osvencimfabrika.smer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349" y="285728"/>
            <a:ext cx="4857981" cy="62482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E:\2392.jpg"/>
          <p:cNvPicPr>
            <a:picLocks noChangeAspect="1" noChangeArrowheads="1"/>
          </p:cNvPicPr>
          <p:nvPr/>
        </p:nvPicPr>
        <p:blipFill>
          <a:blip r:embed="rId2" cstate="print"/>
          <a:srcRect r="1493"/>
          <a:stretch>
            <a:fillRect/>
          </a:stretch>
        </p:blipFill>
        <p:spPr bwMode="auto">
          <a:xfrm>
            <a:off x="-285784" y="0"/>
            <a:ext cx="9429784" cy="688034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E:\4655fcdfad73.jpg"/>
          <p:cNvPicPr>
            <a:picLocks noChangeAspect="1" noChangeArrowheads="1"/>
          </p:cNvPicPr>
          <p:nvPr/>
        </p:nvPicPr>
        <p:blipFill>
          <a:blip r:embed="rId3" cstate="print"/>
          <a:srcRect l="23699"/>
          <a:stretch>
            <a:fillRect/>
          </a:stretch>
        </p:blipFill>
        <p:spPr bwMode="auto">
          <a:xfrm>
            <a:off x="-285784" y="0"/>
            <a:ext cx="9429816" cy="693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E:\0353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 descr="E:\1211902291_reklama_sigaret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12063"/>
            <a:ext cx="9144000" cy="7370064"/>
          </a:xfrm>
          <a:prstGeom prst="rect">
            <a:avLst/>
          </a:prstGeom>
          <a:noFill/>
        </p:spPr>
      </p:pic>
      <p:pic>
        <p:nvPicPr>
          <p:cNvPr id="25602" name="Picture 2" descr="C:\Users\Денис\Desktop\курение\картинки\normal_cam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19" y="1071546"/>
            <a:ext cx="4762533" cy="3571900"/>
          </a:xfrm>
          <a:prstGeom prst="rect">
            <a:avLst/>
          </a:prstGeom>
          <a:noFill/>
        </p:spPr>
      </p:pic>
      <p:pic>
        <p:nvPicPr>
          <p:cNvPr id="25603" name="Picture 3" descr="C:\Users\Денис\Desktop\курение\картинки\1247244822276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9EC"/>
              </a:clrFrom>
              <a:clrTo>
                <a:srgbClr val="FFF9EC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85786" y="2095500"/>
            <a:ext cx="280035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4" name="Picture 4" descr="E:\88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71231"/>
            <a:ext cx="9144000" cy="7229231"/>
          </a:xfrm>
          <a:prstGeom prst="rect">
            <a:avLst/>
          </a:prstGeom>
          <a:noFill/>
        </p:spPr>
      </p:pic>
      <p:pic>
        <p:nvPicPr>
          <p:cNvPr id="25605" name="Picture 5" descr="E:\xcf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1470" y="-285776"/>
            <a:ext cx="9525035" cy="7143776"/>
          </a:xfrm>
          <a:prstGeom prst="rect">
            <a:avLst/>
          </a:prstGeom>
          <a:noFill/>
        </p:spPr>
      </p:pic>
      <p:pic>
        <p:nvPicPr>
          <p:cNvPr id="25608" name="Picture 8" descr="E:\3069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14346" y="-72230"/>
            <a:ext cx="9929882" cy="6930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8309"/>
          <a:stretch>
            <a:fillRect/>
          </a:stretch>
        </p:blipFill>
        <p:spPr bwMode="auto">
          <a:xfrm>
            <a:off x="0" y="357190"/>
            <a:ext cx="9185961" cy="6143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136728" y="2071678"/>
            <a:ext cx="1435008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31 мая</a:t>
            </a:r>
            <a:endParaRPr lang="ru-RU" sz="3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000" t="6875" r="20634" b="23750"/>
          <a:stretch>
            <a:fillRect/>
          </a:stretch>
        </p:blipFill>
        <p:spPr bwMode="auto">
          <a:xfrm>
            <a:off x="-45265" y="1"/>
            <a:ext cx="91892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071802" y="214290"/>
            <a:ext cx="575444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Курение опасно для Вашего здоровья!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25400" sx="25000" sy="2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енис\Desktop\пншшг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-1000156"/>
            <a:ext cx="5715040" cy="7588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 табачном дыме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42862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нис\Desktop\авапор0001.jpg"/>
          <p:cNvPicPr>
            <a:picLocks noChangeAspect="1" noChangeArrowheads="1"/>
          </p:cNvPicPr>
          <p:nvPr/>
        </p:nvPicPr>
        <p:blipFill>
          <a:blip r:embed="rId2" cstate="print"/>
          <a:srcRect l="2731"/>
          <a:stretch>
            <a:fillRect/>
          </a:stretch>
        </p:blipFill>
        <p:spPr bwMode="auto">
          <a:xfrm>
            <a:off x="115796" y="114750"/>
            <a:ext cx="4363752" cy="617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Денис\Desktop\авапор0002.jpg"/>
          <p:cNvPicPr>
            <a:picLocks noChangeAspect="1" noChangeArrowheads="1"/>
          </p:cNvPicPr>
          <p:nvPr/>
        </p:nvPicPr>
        <p:blipFill>
          <a:blip r:embed="rId3" cstate="print"/>
          <a:srcRect l="2731" t="1984"/>
          <a:stretch>
            <a:fillRect/>
          </a:stretch>
        </p:blipFill>
        <p:spPr bwMode="auto">
          <a:xfrm>
            <a:off x="4544954" y="142852"/>
            <a:ext cx="4451333" cy="617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rgbClr val="FFEFD1"/>
            </a:gs>
            <a:gs pos="31000">
              <a:srgbClr val="00B050"/>
            </a:gs>
            <a:gs pos="48000">
              <a:srgbClr val="D1C39F"/>
            </a:gs>
            <a:gs pos="40000">
              <a:srgbClr val="D1C39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2" y="-24"/>
            <a:ext cx="9144000" cy="6858000"/>
          </a:xfrm>
          <a:prstGeom prst="rect">
            <a:avLst/>
          </a:prstGeom>
          <a:solidFill>
            <a:srgbClr val="FFFF9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804" y="428612"/>
            <a:ext cx="8229600" cy="1143000"/>
          </a:xfrm>
        </p:spPr>
        <p:txBody>
          <a:bodyPr>
            <a:prstTxWarp prst="textArchUp">
              <a:avLst/>
            </a:prstTxWarp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7 причин сказать курению «Нет!»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34408" y="1142984"/>
            <a:ext cx="236635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/>
                <a:solidFill>
                  <a:srgbClr val="FF0000"/>
                </a:solidFill>
                <a:effectLst/>
                <a:latin typeface="Book Antiqua" pitchFamily="18" charset="0"/>
              </a:rPr>
              <a:t>Жить дольше</a:t>
            </a:r>
            <a:endParaRPr lang="ru-RU" sz="2500" b="1" cap="none" spc="0" dirty="0">
              <a:ln/>
              <a:solidFill>
                <a:srgbClr val="FF0000"/>
              </a:solidFill>
              <a:effectLst/>
              <a:latin typeface="Book Antiqu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94082" y="1576518"/>
            <a:ext cx="292099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Book Antiqua" pitchFamily="18" charset="0"/>
              </a:rPr>
              <a:t>Стать свободным</a:t>
            </a:r>
            <a:endParaRPr lang="ru-RU" sz="2500" b="1" cap="none" spc="0" dirty="0">
              <a:ln/>
              <a:solidFill>
                <a:schemeClr val="accent6">
                  <a:lumMod val="75000"/>
                </a:schemeClr>
              </a:solidFill>
              <a:effectLst/>
              <a:latin typeface="Book Antiqu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70079" y="1995722"/>
            <a:ext cx="343074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/>
                <a:solidFill>
                  <a:srgbClr val="FFFF00"/>
                </a:solidFill>
                <a:effectLst/>
                <a:latin typeface="Book Antiqua" pitchFamily="18" charset="0"/>
              </a:rPr>
              <a:t>Сохранить здоровье </a:t>
            </a:r>
          </a:p>
          <a:p>
            <a:pPr algn="ctr"/>
            <a:r>
              <a:rPr lang="ru-RU" sz="2500" b="1" cap="none" spc="0" dirty="0" smtClean="0">
                <a:ln/>
                <a:solidFill>
                  <a:srgbClr val="FFFF00"/>
                </a:solidFill>
                <a:effectLst/>
                <a:latin typeface="Book Antiqua" pitchFamily="18" charset="0"/>
              </a:rPr>
              <a:t>окружающим</a:t>
            </a:r>
            <a:endParaRPr lang="ru-RU" sz="2500" b="1" cap="none" spc="0" dirty="0">
              <a:ln/>
              <a:solidFill>
                <a:srgbClr val="FFFF00"/>
              </a:solidFill>
              <a:effectLst/>
              <a:latin typeface="Book Antiqu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86050" y="2786058"/>
            <a:ext cx="400622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/>
                <a:solidFill>
                  <a:srgbClr val="426A44"/>
                </a:solidFill>
                <a:effectLst/>
                <a:latin typeface="Book Antiqua" pitchFamily="18" charset="0"/>
              </a:rPr>
              <a:t>Чувствовать себя лучше</a:t>
            </a:r>
            <a:endParaRPr lang="ru-RU" sz="2500" b="1" cap="none" spc="0" dirty="0">
              <a:ln/>
              <a:solidFill>
                <a:srgbClr val="426A44"/>
              </a:solidFill>
              <a:effectLst/>
              <a:latin typeface="Book Antiqu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28860" y="3286124"/>
            <a:ext cx="436369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/>
                <a:solidFill>
                  <a:srgbClr val="00B0F0"/>
                </a:solidFill>
                <a:effectLst/>
                <a:latin typeface="Book Antiqua" pitchFamily="18" charset="0"/>
              </a:rPr>
              <a:t>Повысить качество жизни</a:t>
            </a:r>
            <a:endParaRPr lang="ru-RU" sz="2500" b="1" cap="none" spc="0" dirty="0">
              <a:ln/>
              <a:solidFill>
                <a:srgbClr val="00B0F0"/>
              </a:solidFill>
              <a:effectLst/>
              <a:latin typeface="Book Antiqua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357422" y="3786190"/>
            <a:ext cx="4378123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itchFamily="18" charset="0"/>
              </a:rPr>
              <a:t>Иметь здоровое потомство</a:t>
            </a:r>
            <a:endParaRPr lang="ru-RU" sz="2500" b="1" cap="none" spc="0" dirty="0">
              <a:ln>
                <a:solidFill>
                  <a:srgbClr val="0070C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Book Antiqua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28860" y="4214818"/>
            <a:ext cx="427072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/>
                <a:solidFill>
                  <a:srgbClr val="002060"/>
                </a:solidFill>
                <a:effectLst/>
                <a:latin typeface="Book Antiqua" pitchFamily="18" charset="0"/>
              </a:rPr>
              <a:t>Улучшить сексуальное и </a:t>
            </a:r>
          </a:p>
          <a:p>
            <a:pPr algn="ctr"/>
            <a:r>
              <a:rPr lang="ru-RU" sz="2500" b="1" cap="none" spc="0" dirty="0" smtClean="0">
                <a:ln/>
                <a:solidFill>
                  <a:srgbClr val="002060"/>
                </a:solidFill>
                <a:effectLst/>
                <a:latin typeface="Book Antiqua" pitchFamily="18" charset="0"/>
              </a:rPr>
              <a:t>репродуктивное здоровье</a:t>
            </a:r>
            <a:endParaRPr lang="ru-RU" sz="2500" b="1" cap="none" spc="0" dirty="0">
              <a:ln/>
              <a:solidFill>
                <a:srgbClr val="002060"/>
              </a:solidFill>
              <a:effectLst/>
              <a:latin typeface="Book Antiqua" pitchFamily="18" charset="0"/>
            </a:endParaRPr>
          </a:p>
        </p:txBody>
      </p:sp>
      <p:pic>
        <p:nvPicPr>
          <p:cNvPr id="2051" name="Picture 3" descr="C:\Users\Денис\Desktop\кегор.png"/>
          <p:cNvPicPr>
            <a:picLocks noChangeAspect="1" noChangeArrowheads="1"/>
          </p:cNvPicPr>
          <p:nvPr/>
        </p:nvPicPr>
        <p:blipFill>
          <a:blip r:embed="rId2" cstate="print"/>
          <a:srcRect l="8758" r="15044" b="3615"/>
          <a:stretch>
            <a:fillRect/>
          </a:stretch>
        </p:blipFill>
        <p:spPr bwMode="auto">
          <a:xfrm>
            <a:off x="1571604" y="642918"/>
            <a:ext cx="5988388" cy="4857784"/>
          </a:xfrm>
          <a:prstGeom prst="rect">
            <a:avLst/>
          </a:prstGeom>
          <a:noFill/>
        </p:spPr>
      </p:pic>
      <p:pic>
        <p:nvPicPr>
          <p:cNvPr id="2052" name="Picture 4" descr="C:\Users\Денис\Desktop\Новая папка\1.png"/>
          <p:cNvPicPr>
            <a:picLocks noChangeAspect="1" noChangeArrowheads="1"/>
          </p:cNvPicPr>
          <p:nvPr/>
        </p:nvPicPr>
        <p:blipFill>
          <a:blip r:embed="rId3" cstate="print"/>
          <a:srcRect l="4015" t="50193" r="74303" b="19457"/>
          <a:stretch>
            <a:fillRect/>
          </a:stretch>
        </p:blipFill>
        <p:spPr bwMode="auto">
          <a:xfrm>
            <a:off x="428596" y="4000504"/>
            <a:ext cx="1928826" cy="1857388"/>
          </a:xfrm>
          <a:prstGeom prst="rect">
            <a:avLst/>
          </a:prstGeom>
          <a:noFill/>
        </p:spPr>
      </p:pic>
      <p:pic>
        <p:nvPicPr>
          <p:cNvPr id="2053" name="Picture 5" descr="C:\Users\Денис\Desktop\Новая папка\2.png"/>
          <p:cNvPicPr>
            <a:picLocks noChangeAspect="1" noChangeArrowheads="1"/>
          </p:cNvPicPr>
          <p:nvPr/>
        </p:nvPicPr>
        <p:blipFill>
          <a:blip r:embed="rId4" cstate="print"/>
          <a:srcRect t="24513" r="75908" b="42803"/>
          <a:stretch>
            <a:fillRect/>
          </a:stretch>
        </p:blipFill>
        <p:spPr bwMode="auto">
          <a:xfrm>
            <a:off x="71406" y="2428868"/>
            <a:ext cx="2143140" cy="2000264"/>
          </a:xfrm>
          <a:prstGeom prst="rect">
            <a:avLst/>
          </a:prstGeom>
          <a:noFill/>
        </p:spPr>
      </p:pic>
      <p:pic>
        <p:nvPicPr>
          <p:cNvPr id="2054" name="Picture 6" descr="C:\Users\Денис\Desktop\Новая папка\3.png"/>
          <p:cNvPicPr>
            <a:picLocks noChangeAspect="1" noChangeArrowheads="1"/>
          </p:cNvPicPr>
          <p:nvPr/>
        </p:nvPicPr>
        <p:blipFill>
          <a:blip r:embed="rId5" cstate="print"/>
          <a:srcRect l="8030" r="66272" b="62647"/>
          <a:stretch>
            <a:fillRect/>
          </a:stretch>
        </p:blipFill>
        <p:spPr bwMode="auto">
          <a:xfrm>
            <a:off x="785786" y="928670"/>
            <a:ext cx="2286016" cy="2286016"/>
          </a:xfrm>
          <a:prstGeom prst="rect">
            <a:avLst/>
          </a:prstGeom>
          <a:noFill/>
        </p:spPr>
      </p:pic>
      <p:pic>
        <p:nvPicPr>
          <p:cNvPr id="2055" name="Picture 7" descr="C:\Users\Денис\Desktop\Новая папка\4.png"/>
          <p:cNvPicPr>
            <a:picLocks noChangeAspect="1" noChangeArrowheads="1"/>
          </p:cNvPicPr>
          <p:nvPr/>
        </p:nvPicPr>
        <p:blipFill>
          <a:blip r:embed="rId6" cstate="print"/>
          <a:srcRect l="74684" t="50194" r="3634" b="20624"/>
          <a:stretch>
            <a:fillRect/>
          </a:stretch>
        </p:blipFill>
        <p:spPr bwMode="auto">
          <a:xfrm>
            <a:off x="6715140" y="4000504"/>
            <a:ext cx="1928826" cy="1785950"/>
          </a:xfrm>
          <a:prstGeom prst="rect">
            <a:avLst/>
          </a:prstGeom>
          <a:noFill/>
        </p:spPr>
      </p:pic>
      <p:pic>
        <p:nvPicPr>
          <p:cNvPr id="2056" name="Picture 8" descr="C:\Users\Денис\Desktop\Новая папка\5.png"/>
          <p:cNvPicPr>
            <a:picLocks noChangeAspect="1" noChangeArrowheads="1"/>
          </p:cNvPicPr>
          <p:nvPr/>
        </p:nvPicPr>
        <p:blipFill>
          <a:blip r:embed="rId7" cstate="print"/>
          <a:srcRect l="77093" t="24513" b="41636"/>
          <a:stretch>
            <a:fillRect/>
          </a:stretch>
        </p:blipFill>
        <p:spPr bwMode="auto">
          <a:xfrm>
            <a:off x="6929454" y="2428868"/>
            <a:ext cx="2037780" cy="2071702"/>
          </a:xfrm>
          <a:prstGeom prst="rect">
            <a:avLst/>
          </a:prstGeom>
          <a:noFill/>
        </p:spPr>
      </p:pic>
      <p:pic>
        <p:nvPicPr>
          <p:cNvPr id="2057" name="Picture 9" descr="C:\Users\Денис\Desktop\Новая папка\6.png"/>
          <p:cNvPicPr>
            <a:picLocks noChangeAspect="1" noChangeArrowheads="1"/>
          </p:cNvPicPr>
          <p:nvPr/>
        </p:nvPicPr>
        <p:blipFill>
          <a:blip r:embed="rId8" cstate="print"/>
          <a:srcRect l="69865" r="3634" b="62647"/>
          <a:stretch>
            <a:fillRect/>
          </a:stretch>
        </p:blipFill>
        <p:spPr bwMode="auto">
          <a:xfrm>
            <a:off x="6286512" y="928670"/>
            <a:ext cx="2357454" cy="228601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760852" y="5006000"/>
            <a:ext cx="5668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426A44"/>
                </a:solidFill>
                <a:effectLst/>
              </a:rPr>
              <a:t>ВАШЕ ЗДОРОВЬЕ -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293740" y="5786454"/>
            <a:ext cx="670728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400" b="1" cap="none" spc="0" dirty="0" smtClean="0">
                <a:ln/>
                <a:solidFill>
                  <a:srgbClr val="426A44"/>
                </a:solidFill>
                <a:effectLst/>
              </a:rPr>
              <a:t>ВАШЕ БОГАТСТВО!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14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Денис\Desktop\snapshot20091203190345.jpg"/>
          <p:cNvPicPr>
            <a:picLocks noChangeAspect="1" noChangeArrowheads="1"/>
          </p:cNvPicPr>
          <p:nvPr/>
        </p:nvPicPr>
        <p:blipFill>
          <a:blip r:embed="rId2"/>
          <a:srcRect l="24872"/>
          <a:stretch>
            <a:fillRect/>
          </a:stretch>
        </p:blipFill>
        <p:spPr bwMode="auto">
          <a:xfrm>
            <a:off x="0" y="-41822"/>
            <a:ext cx="9215470" cy="6899822"/>
          </a:xfrm>
          <a:prstGeom prst="rect">
            <a:avLst/>
          </a:prstGeom>
          <a:noFill/>
        </p:spPr>
      </p:pic>
      <p:pic>
        <p:nvPicPr>
          <p:cNvPr id="2050" name="Picture 2" descr="C:\Users\Денис\Desktop\snapshot20091203190131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t="1382" b="3243"/>
          <a:stretch>
            <a:fillRect/>
          </a:stretch>
        </p:blipFill>
        <p:spPr bwMode="auto">
          <a:xfrm>
            <a:off x="71406" y="1000108"/>
            <a:ext cx="9045194" cy="4852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57288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Смятая пачка</a:t>
            </a:r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57222" y="-205777"/>
            <a:ext cx="9810802" cy="706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000" t="6875" r="20634" b="23750"/>
          <a:stretch>
            <a:fillRect/>
          </a:stretch>
        </p:blipFill>
        <p:spPr bwMode="auto">
          <a:xfrm>
            <a:off x="-45265" y="1"/>
            <a:ext cx="91892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071802" y="214290"/>
            <a:ext cx="575444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Курение опасно для Вашего здоровья!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4" name="Скрип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29652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64999">
              <a:srgbClr val="F0EBD5"/>
            </a:gs>
            <a:gs pos="100000">
              <a:srgbClr val="D1C39F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иагональная полоса 6"/>
          <p:cNvSpPr/>
          <p:nvPr/>
        </p:nvSpPr>
        <p:spPr>
          <a:xfrm>
            <a:off x="-32" y="857232"/>
            <a:ext cx="9144000" cy="4500570"/>
          </a:xfrm>
          <a:prstGeom prst="diagStripe">
            <a:avLst>
              <a:gd name="adj" fmla="val 4390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Диагональная полоса 7"/>
          <p:cNvSpPr/>
          <p:nvPr/>
        </p:nvSpPr>
        <p:spPr>
          <a:xfrm>
            <a:off x="0" y="1785926"/>
            <a:ext cx="9144000" cy="5572164"/>
          </a:xfrm>
          <a:prstGeom prst="diagStripe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Диагональная полоса 5"/>
          <p:cNvSpPr/>
          <p:nvPr/>
        </p:nvSpPr>
        <p:spPr>
          <a:xfrm>
            <a:off x="0" y="0"/>
            <a:ext cx="9144000" cy="3643314"/>
          </a:xfrm>
          <a:prstGeom prst="diagStrip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98" name="Picture 2" descr="N:\Работаю сейчас\Киселева\Колум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0"/>
            <a:ext cx="4929222" cy="689133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00760" y="5572140"/>
            <a:ext cx="29158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Х. Колумб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64999">
              <a:srgbClr val="F0EBD5"/>
            </a:gs>
            <a:gs pos="100000">
              <a:srgbClr val="D1C39F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иагональная полоса 6"/>
          <p:cNvSpPr/>
          <p:nvPr/>
        </p:nvSpPr>
        <p:spPr>
          <a:xfrm>
            <a:off x="-32" y="857232"/>
            <a:ext cx="9144000" cy="4500570"/>
          </a:xfrm>
          <a:prstGeom prst="diagStripe">
            <a:avLst>
              <a:gd name="adj" fmla="val 4390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Диагональная полоса 7"/>
          <p:cNvSpPr/>
          <p:nvPr/>
        </p:nvSpPr>
        <p:spPr>
          <a:xfrm>
            <a:off x="0" y="1785926"/>
            <a:ext cx="9144000" cy="5572164"/>
          </a:xfrm>
          <a:prstGeom prst="diagStripe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Диагональная полоса 5"/>
          <p:cNvSpPr/>
          <p:nvPr/>
        </p:nvSpPr>
        <p:spPr>
          <a:xfrm>
            <a:off x="0" y="0"/>
            <a:ext cx="9144000" cy="3643314"/>
          </a:xfrm>
          <a:prstGeom prst="diagStrip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46008" y="5572140"/>
            <a:ext cx="23408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Ж. </a:t>
            </a:r>
            <a:r>
              <a:rPr lang="ru-RU" sz="4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Нико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122" name="Picture 2" descr="N:\Работаю сейчас\Киселева\Жан Ни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354"/>
            <a:ext cx="5357850" cy="6854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64999">
              <a:srgbClr val="F0EBD5"/>
            </a:gs>
            <a:gs pos="100000">
              <a:srgbClr val="D1C39F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иагональная полоса 6"/>
          <p:cNvSpPr/>
          <p:nvPr/>
        </p:nvSpPr>
        <p:spPr>
          <a:xfrm>
            <a:off x="-32" y="857232"/>
            <a:ext cx="9144000" cy="4500570"/>
          </a:xfrm>
          <a:prstGeom prst="diagStripe">
            <a:avLst>
              <a:gd name="adj" fmla="val 4390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Диагональная полоса 7"/>
          <p:cNvSpPr/>
          <p:nvPr/>
        </p:nvSpPr>
        <p:spPr>
          <a:xfrm>
            <a:off x="0" y="1785926"/>
            <a:ext cx="9144000" cy="5572164"/>
          </a:xfrm>
          <a:prstGeom prst="diagStripe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Диагональная полоса 5"/>
          <p:cNvSpPr/>
          <p:nvPr/>
        </p:nvSpPr>
        <p:spPr>
          <a:xfrm>
            <a:off x="0" y="0"/>
            <a:ext cx="9144000" cy="3643314"/>
          </a:xfrm>
          <a:prstGeom prst="diagStrip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0760" y="5572140"/>
            <a:ext cx="29406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Е. Медичи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146" name="Picture 2" descr="N:\Работаю сейчас\Киселева\Екатерина Медичи.jpg"/>
          <p:cNvPicPr>
            <a:picLocks noChangeAspect="1" noChangeArrowheads="1"/>
          </p:cNvPicPr>
          <p:nvPr/>
        </p:nvPicPr>
        <p:blipFill>
          <a:blip r:embed="rId2" cstate="print"/>
          <a:srcRect r="9091"/>
          <a:stretch>
            <a:fillRect/>
          </a:stretch>
        </p:blipFill>
        <p:spPr bwMode="auto">
          <a:xfrm>
            <a:off x="714348" y="3797"/>
            <a:ext cx="5000660" cy="6854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бинет 13\Desktop\headerbg.jpg"/>
          <p:cNvPicPr>
            <a:picLocks noChangeAspect="1" noChangeArrowheads="1"/>
          </p:cNvPicPr>
          <p:nvPr/>
        </p:nvPicPr>
        <p:blipFill>
          <a:blip r:embed="rId2"/>
          <a:srcRect r="78149"/>
          <a:stretch>
            <a:fillRect/>
          </a:stretch>
        </p:blipFill>
        <p:spPr bwMode="auto">
          <a:xfrm>
            <a:off x="0" y="-41215"/>
            <a:ext cx="4857752" cy="6899215"/>
          </a:xfrm>
          <a:prstGeom prst="rect">
            <a:avLst/>
          </a:prstGeom>
          <a:noFill/>
        </p:spPr>
      </p:pic>
      <p:pic>
        <p:nvPicPr>
          <p:cNvPr id="5" name="Picture 2" descr="C:\Users\Кабинет 13\Desktop\headerbg.jpg"/>
          <p:cNvPicPr>
            <a:picLocks noChangeAspect="1" noChangeArrowheads="1"/>
          </p:cNvPicPr>
          <p:nvPr/>
        </p:nvPicPr>
        <p:blipFill>
          <a:blip r:embed="rId2"/>
          <a:srcRect l="81282" r="70"/>
          <a:stretch>
            <a:fillRect/>
          </a:stretch>
        </p:blipFill>
        <p:spPr bwMode="auto">
          <a:xfrm>
            <a:off x="4857752" y="-37236"/>
            <a:ext cx="4286248" cy="6895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214</Words>
  <Application>Microsoft Office PowerPoint</Application>
  <PresentationFormat>Экран (4:3)</PresentationFormat>
  <Paragraphs>72</Paragraphs>
  <Slides>56</Slides>
  <Notes>3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Карта мира</vt:lpstr>
      <vt:lpstr>Слайд 14</vt:lpstr>
      <vt:lpstr>Слайд 15</vt:lpstr>
      <vt:lpstr>Слайд 16</vt:lpstr>
      <vt:lpstr>Слайд 17</vt:lpstr>
      <vt:lpstr>Слайд 18</vt:lpstr>
      <vt:lpstr>Слайд 19</vt:lpstr>
      <vt:lpstr>Последствия курения женщин</vt:lpstr>
      <vt:lpstr>Слайд 21</vt:lpstr>
      <vt:lpstr>Слайд 22</vt:lpstr>
      <vt:lpstr>Распространение табакокурения разных возрастных групп населения России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7 причин сказать курению «Нет!»</vt:lpstr>
      <vt:lpstr>Слайд 54</vt:lpstr>
      <vt:lpstr>Смятая пачка</vt:lpstr>
      <vt:lpstr>Слайд 56</vt:lpstr>
    </vt:vector>
  </TitlesOfParts>
  <Manager>Шишкин В.И.</Manager>
  <Company>Г(О)ОУ СПО "Усманский педагогический колледж"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Минздрав предупреждает</dc:title>
  <dc:creator>Мещеряков Д.А.</dc:creator>
  <cp:lastModifiedBy>Мещеряков Д.А.</cp:lastModifiedBy>
  <cp:revision>135</cp:revision>
  <dcterms:created xsi:type="dcterms:W3CDTF">2009-11-28T08:01:22Z</dcterms:created>
  <dcterms:modified xsi:type="dcterms:W3CDTF">2009-12-20T08:57:34Z</dcterms:modified>
</cp:coreProperties>
</file>