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80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73" r:id="rId26"/>
    <p:sldId id="283" r:id="rId27"/>
    <p:sldId id="284" r:id="rId28"/>
    <p:sldId id="285" r:id="rId29"/>
    <p:sldId id="286" r:id="rId30"/>
    <p:sldId id="287" r:id="rId31"/>
    <p:sldId id="288" r:id="rId32"/>
    <p:sldId id="281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1000108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 Narrow" pitchFamily="34" charset="0"/>
              </a:rPr>
              <a:t>ПРЕЗЕНТАЦИЯ к уроку ГЕОГРАФИИ</a:t>
            </a:r>
          </a:p>
          <a:p>
            <a:pPr algn="ctr"/>
            <a:r>
              <a:rPr lang="ru-RU" sz="2400" b="1" dirty="0" smtClean="0">
                <a:latin typeface="Arial Narrow" pitchFamily="34" charset="0"/>
              </a:rPr>
              <a:t>в 6 классе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071678"/>
            <a:ext cx="8286808" cy="321471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«Форма и размеры Земли.</a:t>
            </a:r>
          </a:p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Географическая карта»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1736" y="5786454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Подготовила учитель ГЕОГРАФИИ: </a:t>
            </a:r>
            <a:r>
              <a:rPr lang="ru-RU" b="1" dirty="0" err="1" smtClean="0">
                <a:solidFill>
                  <a:srgbClr val="FFFF00"/>
                </a:solidFill>
              </a:rPr>
              <a:t>Федоркова</a:t>
            </a:r>
            <a:r>
              <a:rPr lang="ru-RU" b="1" dirty="0" smtClean="0">
                <a:solidFill>
                  <a:srgbClr val="FFFF00"/>
                </a:solidFill>
              </a:rPr>
              <a:t> С.В.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5918" y="571480"/>
            <a:ext cx="5929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МОУ  </a:t>
            </a:r>
            <a:r>
              <a:rPr lang="ru-RU" sz="2000" b="1" dirty="0" err="1" smtClean="0">
                <a:solidFill>
                  <a:srgbClr val="FFFF00"/>
                </a:solidFill>
              </a:rPr>
              <a:t>Высокинская</a:t>
            </a:r>
            <a:r>
              <a:rPr lang="ru-RU" sz="2000" b="1" dirty="0" smtClean="0">
                <a:solidFill>
                  <a:srgbClr val="FFFF00"/>
                </a:solidFill>
              </a:rPr>
              <a:t>  СОШ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ркатор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66"/>
            <a:ext cx="8571356" cy="4500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5500702"/>
            <a:ext cx="8143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Карта мира из атласа Меркатора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 космос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42852"/>
            <a:ext cx="5809502" cy="59071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6215082"/>
            <a:ext cx="8286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Земля на космическом снимке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вр. карт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14356"/>
            <a:ext cx="8704600" cy="45705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5786454"/>
            <a:ext cx="842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Современная карта полушарий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змеры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1" y="357166"/>
            <a:ext cx="3853575" cy="27860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1500174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РАЗМЕРЫ ЗЕМЛИ: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3571876"/>
            <a:ext cx="8358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Площадь поверхности Земли = 510 </a:t>
            </a:r>
            <a:r>
              <a:rPr lang="ru-RU" sz="2000" dirty="0" err="1" smtClean="0">
                <a:latin typeface="Arial Black" pitchFamily="34" charset="0"/>
              </a:rPr>
              <a:t>млн</a:t>
            </a:r>
            <a:r>
              <a:rPr lang="ru-RU" sz="2000" dirty="0" smtClean="0">
                <a:latin typeface="Arial Black" pitchFamily="34" charset="0"/>
              </a:rPr>
              <a:t> км²</a:t>
            </a:r>
          </a:p>
          <a:p>
            <a:endParaRPr lang="ru-RU" sz="2000" dirty="0" smtClean="0">
              <a:latin typeface="Arial Black" pitchFamily="34" charset="0"/>
            </a:endParaRPr>
          </a:p>
          <a:p>
            <a:r>
              <a:rPr lang="ru-RU" sz="2000" dirty="0" smtClean="0">
                <a:latin typeface="Arial Black" pitchFamily="34" charset="0"/>
              </a:rPr>
              <a:t>Расстояние от центра Земли до экватора = 6 378 км</a:t>
            </a:r>
          </a:p>
          <a:p>
            <a:r>
              <a:rPr lang="ru-RU" sz="2000" dirty="0" smtClean="0">
                <a:latin typeface="Arial Black" pitchFamily="34" charset="0"/>
              </a:rPr>
              <a:t>                                                  до полюсов = 6 356 км</a:t>
            </a:r>
          </a:p>
          <a:p>
            <a:endParaRPr lang="ru-RU" sz="2000" dirty="0" smtClean="0">
              <a:latin typeface="Arial Black" pitchFamily="34" charset="0"/>
            </a:endParaRPr>
          </a:p>
          <a:p>
            <a:r>
              <a:rPr lang="ru-RU" sz="2000" dirty="0" smtClean="0">
                <a:latin typeface="Arial Black" pitchFamily="34" charset="0"/>
              </a:rPr>
              <a:t>Длина экватора = 40 000 км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лобус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228028"/>
            <a:ext cx="3786214" cy="6067646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714356"/>
            <a:ext cx="86439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 Black" pitchFamily="34" charset="0"/>
              </a:rPr>
              <a:t>НАПРИМЕР,</a:t>
            </a:r>
          </a:p>
          <a:p>
            <a:pPr algn="ctr"/>
            <a:endParaRPr lang="ru-RU" sz="3600" b="1" dirty="0" smtClean="0">
              <a:latin typeface="Arial Black" pitchFamily="34" charset="0"/>
            </a:endParaRPr>
          </a:p>
          <a:p>
            <a:pPr algn="ctr"/>
            <a:r>
              <a:rPr lang="ru-RU" sz="3600" b="1" dirty="0" smtClean="0">
                <a:latin typeface="Arial Black" pitchFamily="34" charset="0"/>
              </a:rPr>
              <a:t>глобус масштаба 1: 5 000 000,</a:t>
            </a:r>
          </a:p>
          <a:p>
            <a:pPr algn="ctr"/>
            <a:endParaRPr lang="ru-RU" sz="3600" b="1" dirty="0" smtClean="0">
              <a:latin typeface="Arial Black" pitchFamily="34" charset="0"/>
            </a:endParaRPr>
          </a:p>
          <a:p>
            <a:pPr algn="ctr"/>
            <a:r>
              <a:rPr lang="ru-RU" sz="3600" b="1" dirty="0" smtClean="0">
                <a:latin typeface="Arial Black" pitchFamily="34" charset="0"/>
              </a:rPr>
              <a:t>или в 1 см 50 км</a:t>
            </a:r>
          </a:p>
          <a:p>
            <a:pPr algn="ctr"/>
            <a:endParaRPr lang="ru-RU" sz="3600" b="1" dirty="0" smtClean="0">
              <a:latin typeface="Arial Black" pitchFamily="34" charset="0"/>
            </a:endParaRPr>
          </a:p>
          <a:p>
            <a:pPr algn="ctr"/>
            <a:r>
              <a:rPr lang="ru-RU" sz="3600" b="1" dirty="0" smtClean="0">
                <a:latin typeface="Arial Black" pitchFamily="34" charset="0"/>
              </a:rPr>
              <a:t>будет иметь диаметр – 2,55 м</a:t>
            </a:r>
            <a:endParaRPr lang="ru-RU" sz="3600" b="1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428736"/>
            <a:ext cx="78581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1 см – 200 км</a:t>
            </a:r>
          </a:p>
          <a:p>
            <a:r>
              <a:rPr lang="ru-RU" sz="2800" dirty="0" smtClean="0">
                <a:latin typeface="Arial Black" pitchFamily="34" charset="0"/>
              </a:rPr>
              <a:t>2,5 см – </a:t>
            </a:r>
            <a:r>
              <a:rPr lang="ru-RU" sz="2800" dirty="0" err="1" smtClean="0">
                <a:latin typeface="Arial Black" pitchFamily="34" charset="0"/>
              </a:rPr>
              <a:t>х</a:t>
            </a:r>
            <a:endParaRPr lang="ru-RU" sz="2800" dirty="0" smtClean="0">
              <a:latin typeface="Arial Black" pitchFamily="34" charset="0"/>
            </a:endParaRPr>
          </a:p>
          <a:p>
            <a:endParaRPr lang="ru-RU" sz="2800" dirty="0" smtClean="0">
              <a:latin typeface="Arial Black" pitchFamily="34" charset="0"/>
            </a:endParaRPr>
          </a:p>
          <a:p>
            <a:r>
              <a:rPr lang="ru-RU" sz="2800" dirty="0" smtClean="0">
                <a:latin typeface="Arial Black" pitchFamily="34" charset="0"/>
              </a:rPr>
              <a:t>Х = (2,5 · 200) : 1= 2,5 · 200 = 500 (км) расстояние … 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1500174"/>
          <a:ext cx="8215371" cy="4367692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2071702"/>
                <a:gridCol w="3000396"/>
                <a:gridCol w="3143273"/>
              </a:tblGrid>
              <a:tr h="49364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Элементы </a:t>
                      </a:r>
                    </a:p>
                    <a:p>
                      <a:pPr algn="ctr"/>
                      <a:r>
                        <a:rPr lang="ru-RU" sz="1400" dirty="0" smtClean="0"/>
                        <a:t>сравнения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Географическая</a:t>
                      </a:r>
                    </a:p>
                    <a:p>
                      <a:pPr algn="ctr"/>
                      <a:r>
                        <a:rPr lang="ru-RU" sz="1400" dirty="0" smtClean="0"/>
                        <a:t>карта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Топографический</a:t>
                      </a:r>
                    </a:p>
                    <a:p>
                      <a:pPr algn="ctr"/>
                      <a:r>
                        <a:rPr lang="ru-RU" sz="1400" dirty="0" smtClean="0"/>
                        <a:t>план</a:t>
                      </a:r>
                      <a:endParaRPr lang="ru-RU" sz="1400" dirty="0"/>
                    </a:p>
                  </a:txBody>
                  <a:tcPr/>
                </a:tc>
              </a:tr>
              <a:tr h="29038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Наличие масштаба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36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Отличительные черты масштаба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38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Градусная сеть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36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Способ </a:t>
                      </a:r>
                      <a:r>
                        <a:rPr lang="ru-RU" sz="1400" dirty="0" err="1" smtClean="0"/>
                        <a:t>изобр-ия</a:t>
                      </a:r>
                      <a:r>
                        <a:rPr lang="ru-RU" sz="1400" dirty="0" smtClean="0"/>
                        <a:t> рельефа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99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Условные знаки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70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Названия объектов</a:t>
                      </a:r>
                    </a:p>
                    <a:p>
                      <a:r>
                        <a:rPr lang="ru-RU" sz="1400" dirty="0" smtClean="0"/>
                        <a:t>(Москва, </a:t>
                      </a:r>
                      <a:r>
                        <a:rPr lang="ru-RU" sz="1400" dirty="0" err="1" smtClean="0"/>
                        <a:t>Зубово</a:t>
                      </a:r>
                      <a:r>
                        <a:rPr lang="ru-RU" sz="1400" dirty="0" smtClean="0"/>
                        <a:t>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8596" y="500042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Сравнительная характеристика географической карты и топографического плана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357298"/>
          <a:ext cx="8215371" cy="4306732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2071702"/>
                <a:gridCol w="3000396"/>
                <a:gridCol w="3143273"/>
              </a:tblGrid>
              <a:tr h="49364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Элементы </a:t>
                      </a:r>
                    </a:p>
                    <a:p>
                      <a:pPr algn="ctr"/>
                      <a:r>
                        <a:rPr lang="ru-RU" sz="1400" dirty="0" smtClean="0"/>
                        <a:t>сравнения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Географическая</a:t>
                      </a:r>
                    </a:p>
                    <a:p>
                      <a:pPr algn="ctr"/>
                      <a:r>
                        <a:rPr lang="ru-RU" sz="1400" dirty="0" smtClean="0"/>
                        <a:t>карта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Топографический</a:t>
                      </a:r>
                    </a:p>
                    <a:p>
                      <a:pPr algn="ctr"/>
                      <a:r>
                        <a:rPr lang="ru-RU" sz="1400" dirty="0" smtClean="0"/>
                        <a:t>план</a:t>
                      </a:r>
                      <a:endParaRPr lang="ru-RU" sz="1400" dirty="0"/>
                    </a:p>
                  </a:txBody>
                  <a:tcPr/>
                </a:tc>
              </a:tr>
              <a:tr h="29038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Наличие масштаба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/>
                </a:tc>
              </a:tr>
              <a:tr h="4936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Отличительные черты масштаба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38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Градусная сеть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36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Способ </a:t>
                      </a:r>
                      <a:r>
                        <a:rPr lang="ru-RU" sz="1400" dirty="0" err="1" smtClean="0"/>
                        <a:t>изобр-ия</a:t>
                      </a:r>
                      <a:r>
                        <a:rPr lang="ru-RU" sz="1400" dirty="0" smtClean="0"/>
                        <a:t> рельефа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99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Условные знаки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70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Названия объектов</a:t>
                      </a:r>
                    </a:p>
                    <a:p>
                      <a:r>
                        <a:rPr lang="ru-RU" sz="1400" dirty="0" smtClean="0"/>
                        <a:t>(Москва, </a:t>
                      </a:r>
                      <a:r>
                        <a:rPr lang="ru-RU" sz="1400" dirty="0" err="1" smtClean="0"/>
                        <a:t>Зубово</a:t>
                      </a:r>
                      <a:r>
                        <a:rPr lang="ru-RU" sz="1400" dirty="0" smtClean="0"/>
                        <a:t>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8596" y="500042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Сравнительная характеристика географической карты и топографического плана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1285860"/>
          <a:ext cx="8215371" cy="4306732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2071702"/>
                <a:gridCol w="3000396"/>
                <a:gridCol w="3143273"/>
              </a:tblGrid>
              <a:tr h="49364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Элементы </a:t>
                      </a:r>
                    </a:p>
                    <a:p>
                      <a:pPr algn="ctr"/>
                      <a:r>
                        <a:rPr lang="ru-RU" sz="1400" dirty="0" smtClean="0"/>
                        <a:t>сравнения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Географическая</a:t>
                      </a:r>
                    </a:p>
                    <a:p>
                      <a:pPr algn="ctr"/>
                      <a:r>
                        <a:rPr lang="ru-RU" sz="1400" dirty="0" smtClean="0"/>
                        <a:t>карта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Топографический</a:t>
                      </a:r>
                    </a:p>
                    <a:p>
                      <a:pPr algn="ctr"/>
                      <a:r>
                        <a:rPr lang="ru-RU" sz="1400" dirty="0" smtClean="0"/>
                        <a:t>план</a:t>
                      </a:r>
                      <a:endParaRPr lang="ru-RU" sz="1400" dirty="0"/>
                    </a:p>
                  </a:txBody>
                  <a:tcPr/>
                </a:tc>
              </a:tr>
              <a:tr h="29038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Наличие масштаба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/>
                </a:tc>
              </a:tr>
              <a:tr h="4936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Отличительные черты масштаба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Мелкий, средний, крупный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Крупный</a:t>
                      </a:r>
                      <a:endParaRPr lang="ru-RU" sz="1400" dirty="0"/>
                    </a:p>
                  </a:txBody>
                  <a:tcPr/>
                </a:tc>
              </a:tr>
              <a:tr h="29038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Градусная сеть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36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Способ </a:t>
                      </a:r>
                      <a:r>
                        <a:rPr lang="ru-RU" sz="1400" dirty="0" err="1" smtClean="0"/>
                        <a:t>изобр-ия</a:t>
                      </a:r>
                      <a:r>
                        <a:rPr lang="ru-RU" sz="1400" dirty="0" smtClean="0"/>
                        <a:t> рельефа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99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Условные знаки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70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Названия объектов</a:t>
                      </a:r>
                    </a:p>
                    <a:p>
                      <a:r>
                        <a:rPr lang="ru-RU" sz="1400" dirty="0" smtClean="0"/>
                        <a:t>(Москва, </a:t>
                      </a:r>
                      <a:r>
                        <a:rPr lang="ru-RU" sz="1400" dirty="0" err="1" smtClean="0"/>
                        <a:t>Зубово</a:t>
                      </a:r>
                      <a:r>
                        <a:rPr lang="ru-RU" sz="1400" dirty="0" smtClean="0"/>
                        <a:t>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8596" y="500042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Сравнительная характеристика географической карты и топографического плана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иты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714356"/>
            <a:ext cx="7385589" cy="4500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592933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</a:rPr>
              <a:t>Одно из представлений о Земле в древности</a:t>
            </a:r>
            <a:endParaRPr lang="ru-RU" sz="2000" b="1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1357298"/>
          <a:ext cx="8215371" cy="4245772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2071702"/>
                <a:gridCol w="3000396"/>
                <a:gridCol w="3143273"/>
              </a:tblGrid>
              <a:tr h="49364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Элементы </a:t>
                      </a:r>
                    </a:p>
                    <a:p>
                      <a:pPr algn="ctr"/>
                      <a:r>
                        <a:rPr lang="ru-RU" sz="1400" dirty="0" smtClean="0"/>
                        <a:t>сравнения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Географическая</a:t>
                      </a:r>
                    </a:p>
                    <a:p>
                      <a:pPr algn="ctr"/>
                      <a:r>
                        <a:rPr lang="ru-RU" sz="1400" dirty="0" smtClean="0"/>
                        <a:t>карта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Топографический</a:t>
                      </a:r>
                    </a:p>
                    <a:p>
                      <a:pPr algn="ctr"/>
                      <a:r>
                        <a:rPr lang="ru-RU" sz="1400" dirty="0" smtClean="0"/>
                        <a:t>план</a:t>
                      </a:r>
                      <a:endParaRPr lang="ru-RU" sz="1400" dirty="0"/>
                    </a:p>
                  </a:txBody>
                  <a:tcPr/>
                </a:tc>
              </a:tr>
              <a:tr h="29038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Наличие масштаба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/>
                </a:tc>
              </a:tr>
              <a:tr h="4936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Отличительные черты масштаба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Мелкий, средний, крупный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Крупный</a:t>
                      </a:r>
                      <a:endParaRPr lang="ru-RU" sz="1400" dirty="0"/>
                    </a:p>
                  </a:txBody>
                  <a:tcPr/>
                </a:tc>
              </a:tr>
              <a:tr h="29038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Градусная сеть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  <a:tr h="4936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Способ </a:t>
                      </a:r>
                      <a:r>
                        <a:rPr lang="ru-RU" sz="1400" dirty="0" err="1" smtClean="0"/>
                        <a:t>изобр-ия</a:t>
                      </a:r>
                      <a:r>
                        <a:rPr lang="ru-RU" sz="1400" dirty="0" smtClean="0"/>
                        <a:t> рельефа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15099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Условные знаки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57170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Названия объектов</a:t>
                      </a:r>
                    </a:p>
                    <a:p>
                      <a:r>
                        <a:rPr lang="ru-RU" sz="1400" dirty="0" smtClean="0"/>
                        <a:t>(Москва, </a:t>
                      </a:r>
                      <a:r>
                        <a:rPr lang="ru-RU" sz="1400" dirty="0" err="1" smtClean="0"/>
                        <a:t>Зубово</a:t>
                      </a:r>
                      <a:r>
                        <a:rPr lang="ru-RU" sz="1400" dirty="0" smtClean="0"/>
                        <a:t>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8596" y="500042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Сравнительная характеристика географической карты и топографического плана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1285860"/>
          <a:ext cx="8215371" cy="4357921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2071702"/>
                <a:gridCol w="3000396"/>
                <a:gridCol w="3143273"/>
              </a:tblGrid>
              <a:tr h="49364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Элементы </a:t>
                      </a:r>
                    </a:p>
                    <a:p>
                      <a:pPr algn="ctr"/>
                      <a:r>
                        <a:rPr lang="ru-RU" sz="1400" dirty="0" smtClean="0"/>
                        <a:t>сравнения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Географическая</a:t>
                      </a:r>
                    </a:p>
                    <a:p>
                      <a:pPr algn="ctr"/>
                      <a:r>
                        <a:rPr lang="ru-RU" sz="1400" dirty="0" smtClean="0"/>
                        <a:t>карта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Топографический</a:t>
                      </a:r>
                    </a:p>
                    <a:p>
                      <a:pPr algn="ctr"/>
                      <a:r>
                        <a:rPr lang="ru-RU" sz="1400" dirty="0" smtClean="0"/>
                        <a:t>план</a:t>
                      </a:r>
                      <a:endParaRPr lang="ru-RU" sz="1400" dirty="0"/>
                    </a:p>
                  </a:txBody>
                  <a:tcPr/>
                </a:tc>
              </a:tr>
              <a:tr h="29038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Наличие масштаба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/>
                </a:tc>
              </a:tr>
              <a:tr h="4936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Отличительные черты масштаба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Мелкий, средний, крупный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Крупный</a:t>
                      </a:r>
                      <a:endParaRPr lang="ru-RU" sz="1400" dirty="0"/>
                    </a:p>
                  </a:txBody>
                  <a:tcPr/>
                </a:tc>
              </a:tr>
              <a:tr h="29038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Градусная сеть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  <a:tr h="4936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Способ </a:t>
                      </a:r>
                      <a:r>
                        <a:rPr lang="ru-RU" sz="1400" dirty="0" err="1" smtClean="0"/>
                        <a:t>изобр-ия</a:t>
                      </a:r>
                      <a:r>
                        <a:rPr lang="ru-RU" sz="1400" dirty="0" smtClean="0"/>
                        <a:t> рельефа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Горизонтали и цветовой фон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Горизонтали</a:t>
                      </a:r>
                      <a:endParaRPr lang="ru-RU" sz="1400" dirty="0"/>
                    </a:p>
                  </a:txBody>
                  <a:tcPr/>
                </a:tc>
              </a:tr>
              <a:tr h="162213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Условные знаки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57170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Названия объектов</a:t>
                      </a:r>
                    </a:p>
                    <a:p>
                      <a:r>
                        <a:rPr lang="ru-RU" sz="1400" dirty="0" smtClean="0"/>
                        <a:t>(Москва, </a:t>
                      </a:r>
                      <a:r>
                        <a:rPr lang="ru-RU" sz="1400" dirty="0" err="1" smtClean="0"/>
                        <a:t>Зубово</a:t>
                      </a:r>
                      <a:r>
                        <a:rPr lang="ru-RU" sz="1400" dirty="0" smtClean="0"/>
                        <a:t>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8596" y="500042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Сравнительная характеристика географической карты и топографического плана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1428736"/>
          <a:ext cx="8215371" cy="4320747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2071702"/>
                <a:gridCol w="3000396"/>
                <a:gridCol w="3143273"/>
              </a:tblGrid>
              <a:tr h="49364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Элементы </a:t>
                      </a:r>
                    </a:p>
                    <a:p>
                      <a:pPr algn="ctr"/>
                      <a:r>
                        <a:rPr lang="ru-RU" sz="1400" dirty="0" smtClean="0"/>
                        <a:t>сравнения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Географическая</a:t>
                      </a:r>
                    </a:p>
                    <a:p>
                      <a:pPr algn="ctr"/>
                      <a:r>
                        <a:rPr lang="ru-RU" sz="1400" dirty="0" smtClean="0"/>
                        <a:t>карта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Топографический</a:t>
                      </a:r>
                    </a:p>
                    <a:p>
                      <a:pPr algn="ctr"/>
                      <a:r>
                        <a:rPr lang="ru-RU" sz="1400" dirty="0" smtClean="0"/>
                        <a:t>план</a:t>
                      </a:r>
                      <a:endParaRPr lang="ru-RU" sz="1400" dirty="0"/>
                    </a:p>
                  </a:txBody>
                  <a:tcPr/>
                </a:tc>
              </a:tr>
              <a:tr h="29038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Наличие масштаба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/>
                </a:tc>
              </a:tr>
              <a:tr h="4936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Отличительные черты масштаба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Мелкий, средний, крупный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Крупный</a:t>
                      </a:r>
                      <a:endParaRPr lang="ru-RU" sz="1400" dirty="0"/>
                    </a:p>
                  </a:txBody>
                  <a:tcPr/>
                </a:tc>
              </a:tr>
              <a:tr h="29038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Градусная сеть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  <a:tr h="4936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Способ </a:t>
                      </a:r>
                      <a:r>
                        <a:rPr lang="ru-RU" sz="1400" dirty="0" err="1" smtClean="0"/>
                        <a:t>изобр-ия</a:t>
                      </a:r>
                      <a:r>
                        <a:rPr lang="ru-RU" sz="1400" dirty="0" smtClean="0"/>
                        <a:t> рельефа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Горизонтали и цветовой фон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Горизонтали</a:t>
                      </a:r>
                      <a:endParaRPr lang="ru-RU" sz="1400" dirty="0"/>
                    </a:p>
                  </a:txBody>
                  <a:tcPr/>
                </a:tc>
              </a:tr>
              <a:tr h="15099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Условные знаки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Населённые пункты показываются кружками или точками, озёра и реки без характеристики и т.д.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Посёлки, отдельные дома, болота, мосты с характеристикой (материал постройки, длина, ширина), озёра, реки с характеристикой ( глубина, ширина, скорость течения) и т.д. </a:t>
                      </a:r>
                      <a:endParaRPr lang="ru-RU" sz="1400" dirty="0"/>
                    </a:p>
                  </a:txBody>
                  <a:tcPr/>
                </a:tc>
              </a:tr>
              <a:tr h="57170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Названия объектов</a:t>
                      </a:r>
                    </a:p>
                    <a:p>
                      <a:r>
                        <a:rPr lang="ru-RU" sz="1400" dirty="0" smtClean="0"/>
                        <a:t>(Москва, </a:t>
                      </a:r>
                      <a:r>
                        <a:rPr lang="ru-RU" sz="1400" dirty="0" err="1" smtClean="0"/>
                        <a:t>Зубово</a:t>
                      </a:r>
                      <a:r>
                        <a:rPr lang="ru-RU" sz="1400" dirty="0" smtClean="0"/>
                        <a:t>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8596" y="500042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Сравнительная характеристика географической карты и топографического плана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1357298"/>
          <a:ext cx="8215371" cy="4320747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2071702"/>
                <a:gridCol w="3000396"/>
                <a:gridCol w="3143273"/>
              </a:tblGrid>
              <a:tr h="49364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Элементы </a:t>
                      </a:r>
                    </a:p>
                    <a:p>
                      <a:pPr algn="ctr"/>
                      <a:r>
                        <a:rPr lang="ru-RU" sz="1400" dirty="0" smtClean="0"/>
                        <a:t>сравнения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Географическая</a:t>
                      </a:r>
                    </a:p>
                    <a:p>
                      <a:pPr algn="ctr"/>
                      <a:r>
                        <a:rPr lang="ru-RU" sz="1400" dirty="0" smtClean="0"/>
                        <a:t>карта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Топографический</a:t>
                      </a:r>
                    </a:p>
                    <a:p>
                      <a:pPr algn="ctr"/>
                      <a:r>
                        <a:rPr lang="ru-RU" sz="1400" dirty="0" smtClean="0"/>
                        <a:t>план</a:t>
                      </a:r>
                      <a:endParaRPr lang="ru-RU" sz="1400" dirty="0"/>
                    </a:p>
                  </a:txBody>
                  <a:tcPr/>
                </a:tc>
              </a:tr>
              <a:tr h="29038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Наличие масштаба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/>
                </a:tc>
              </a:tr>
              <a:tr h="4936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Отличительные черты масштаба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Мелкий, средний, крупный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Крупный</a:t>
                      </a:r>
                      <a:endParaRPr lang="ru-RU" sz="1400" dirty="0"/>
                    </a:p>
                  </a:txBody>
                  <a:tcPr/>
                </a:tc>
              </a:tr>
              <a:tr h="29038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Градусная сеть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  <a:tr h="4936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Способ </a:t>
                      </a:r>
                      <a:r>
                        <a:rPr lang="ru-RU" sz="1400" dirty="0" err="1" smtClean="0"/>
                        <a:t>изобр-ия</a:t>
                      </a:r>
                      <a:r>
                        <a:rPr lang="ru-RU" sz="1400" dirty="0" smtClean="0"/>
                        <a:t> рельефа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Горизонтали и цветовой фон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Горизонтали</a:t>
                      </a:r>
                      <a:endParaRPr lang="ru-RU" sz="1400" dirty="0"/>
                    </a:p>
                  </a:txBody>
                  <a:tcPr/>
                </a:tc>
              </a:tr>
              <a:tr h="15099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Условные знаки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Населённые пункты показываются кружками или точками, озёра и реки без характеристики и т.д.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Посёлки, отдельные дома, болота, мосты с характеристикой (материал постройки, длина, ширина), озёра, реки с характеристикой ( глубина, ширина, скорость течения) и т.д. </a:t>
                      </a:r>
                      <a:endParaRPr lang="ru-RU" sz="1400" dirty="0"/>
                    </a:p>
                  </a:txBody>
                  <a:tcPr/>
                </a:tc>
              </a:tr>
              <a:tr h="57170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Названия объектов</a:t>
                      </a:r>
                    </a:p>
                    <a:p>
                      <a:r>
                        <a:rPr lang="ru-RU" sz="1400" dirty="0" smtClean="0"/>
                        <a:t>(Москва, </a:t>
                      </a:r>
                      <a:r>
                        <a:rPr lang="ru-RU" sz="1400" dirty="0" err="1" smtClean="0"/>
                        <a:t>Зубово</a:t>
                      </a:r>
                      <a:r>
                        <a:rPr lang="ru-RU" sz="1400" dirty="0" smtClean="0"/>
                        <a:t>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Крупные населённые пункты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Посёлки, деревни, отдельно стоящие дома.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0034" y="500042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Сравнительная характеристика географической карты и топографического плана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00042"/>
            <a:ext cx="76438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ВЫВОД: </a:t>
            </a:r>
          </a:p>
          <a:p>
            <a:r>
              <a:rPr lang="ru-RU" sz="2400" b="1" dirty="0" smtClean="0"/>
              <a:t>на плане местности изображаются небольшие участки земной поверхности, на которых можно увидеть и отдельно стоящие дома, можно узнать характеристики лесов, рек, инженерных сооружений и т. д. На географической карте более обобщённое уменьшенное изображение поверхности Земли.</a:t>
            </a:r>
          </a:p>
          <a:p>
            <a:pPr algn="ctr"/>
            <a:r>
              <a:rPr lang="ru-RU" sz="2400" b="1" dirty="0" smtClean="0"/>
              <a:t>     Общее –</a:t>
            </a:r>
          </a:p>
          <a:p>
            <a:r>
              <a:rPr lang="ru-RU" sz="2400" b="1" dirty="0" smtClean="0"/>
              <a:t> уменьшенное изображение поверхности Земли на плоскости с помощью условных знаков. Планом можно считать наиболее простой вид карты.</a:t>
            </a:r>
            <a:endParaRPr lang="ru-RU" sz="2400" b="1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пельсин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2526422" cy="4643470"/>
          </a:xfrm>
          <a:prstGeom prst="rect">
            <a:avLst/>
          </a:prstGeom>
        </p:spPr>
      </p:pic>
      <p:pic>
        <p:nvPicPr>
          <p:cNvPr id="3" name="Рисунок 2" descr="эксперимент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357166"/>
            <a:ext cx="5656383" cy="46434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5500702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ОТ ГЛОБУСА К КАРТЕ</a:t>
            </a:r>
          </a:p>
          <a:p>
            <a:pPr algn="ctr"/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857232"/>
            <a:ext cx="83582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ГЕОГРАФИЧЕСКАЯ  КАРТА –</a:t>
            </a:r>
          </a:p>
          <a:p>
            <a:pPr algn="ctr"/>
            <a:endParaRPr lang="ru-RU" sz="4000" b="1" dirty="0" smtClean="0"/>
          </a:p>
          <a:p>
            <a:pPr algn="ctr"/>
            <a:r>
              <a:rPr lang="ru-RU" sz="2800" b="1" dirty="0" smtClean="0"/>
              <a:t>уменьшенное изображение поверхности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 Земли или её частей на плоскости при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 помощи условных знаков.</a:t>
            </a:r>
            <a:endParaRPr lang="ru-RU" sz="2800" b="1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83582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Кем был изготовлен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первый глобус?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3000372"/>
            <a:ext cx="7715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А)   Ньютоном;          В)   Эратосфеном;</a:t>
            </a:r>
          </a:p>
          <a:p>
            <a:endParaRPr lang="ru-RU" sz="2800" b="1" dirty="0" smtClean="0">
              <a:solidFill>
                <a:srgbClr val="FFFF00"/>
              </a:solidFill>
            </a:endParaRPr>
          </a:p>
          <a:p>
            <a:r>
              <a:rPr lang="ru-RU" sz="2800" b="1" dirty="0" smtClean="0">
                <a:solidFill>
                  <a:srgbClr val="FFFF00"/>
                </a:solidFill>
              </a:rPr>
              <a:t>Б)   </a:t>
            </a:r>
            <a:r>
              <a:rPr lang="ru-RU" sz="2800" b="1" dirty="0" err="1" smtClean="0">
                <a:solidFill>
                  <a:srgbClr val="FFFF00"/>
                </a:solidFill>
              </a:rPr>
              <a:t>Бехаймом</a:t>
            </a:r>
            <a:r>
              <a:rPr lang="ru-RU" sz="2800" b="1" dirty="0" smtClean="0">
                <a:solidFill>
                  <a:srgbClr val="FFFF00"/>
                </a:solidFill>
              </a:rPr>
              <a:t>;           Г)   Магелланом.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642918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Земля имеет форму: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828836"/>
            <a:ext cx="78581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А)   круга;                  В)   геоида;</a:t>
            </a:r>
          </a:p>
          <a:p>
            <a:endParaRPr lang="ru-RU" sz="2800" b="1" dirty="0" smtClean="0">
              <a:solidFill>
                <a:srgbClr val="FFFF00"/>
              </a:solidFill>
            </a:endParaRPr>
          </a:p>
          <a:p>
            <a:r>
              <a:rPr lang="ru-RU" sz="2800" b="1" dirty="0" smtClean="0">
                <a:solidFill>
                  <a:srgbClr val="FFFF00"/>
                </a:solidFill>
              </a:rPr>
              <a:t>Б)   шара;                   Г)   овала.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28836"/>
            <a:ext cx="82153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А)   510 </a:t>
            </a:r>
            <a:r>
              <a:rPr lang="ru-RU" sz="2800" b="1" dirty="0" err="1" smtClean="0">
                <a:solidFill>
                  <a:srgbClr val="FFFF00"/>
                </a:solidFill>
              </a:rPr>
              <a:t>млн</a:t>
            </a:r>
            <a:r>
              <a:rPr lang="ru-RU" sz="2800" b="1" dirty="0" smtClean="0">
                <a:solidFill>
                  <a:srgbClr val="FFFF00"/>
                </a:solidFill>
              </a:rPr>
              <a:t> км²         В)   510 </a:t>
            </a:r>
            <a:r>
              <a:rPr lang="ru-RU" sz="2800" b="1" dirty="0" err="1" smtClean="0">
                <a:solidFill>
                  <a:srgbClr val="FFFF00"/>
                </a:solidFill>
              </a:rPr>
              <a:t>тыс</a:t>
            </a:r>
            <a:r>
              <a:rPr lang="ru-RU" sz="2800" b="1" dirty="0" smtClean="0">
                <a:solidFill>
                  <a:srgbClr val="FFFF00"/>
                </a:solidFill>
              </a:rPr>
              <a:t> км²</a:t>
            </a:r>
          </a:p>
          <a:p>
            <a:endParaRPr lang="ru-RU" sz="2800" b="1" dirty="0" smtClean="0">
              <a:solidFill>
                <a:srgbClr val="FFFF00"/>
              </a:solidFill>
            </a:endParaRPr>
          </a:p>
          <a:p>
            <a:r>
              <a:rPr lang="ru-RU" sz="2800" b="1" dirty="0" smtClean="0">
                <a:solidFill>
                  <a:srgbClr val="FFFF00"/>
                </a:solidFill>
              </a:rPr>
              <a:t>Б)   510 </a:t>
            </a:r>
            <a:r>
              <a:rPr lang="ru-RU" sz="2800" b="1" dirty="0" err="1" smtClean="0">
                <a:solidFill>
                  <a:srgbClr val="FFFF00"/>
                </a:solidFill>
              </a:rPr>
              <a:t>млрд</a:t>
            </a:r>
            <a:r>
              <a:rPr lang="ru-RU" sz="2800" b="1" dirty="0" smtClean="0">
                <a:solidFill>
                  <a:srgbClr val="FFFF00"/>
                </a:solidFill>
              </a:rPr>
              <a:t> км²        Г)   510 км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785794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Площадь поверхности Земли равна: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азы луны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785927"/>
            <a:ext cx="8615133" cy="11063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8" y="3929066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Тень от Земли, отбрасываемая на поверхность Луны</a:t>
            </a:r>
            <a:endParaRPr lang="ru-RU" sz="2800" b="1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857232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Длина экватора равна: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967335"/>
            <a:ext cx="81439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А)   20 000 км            В)   60 000 км</a:t>
            </a:r>
          </a:p>
          <a:p>
            <a:endParaRPr lang="ru-RU" sz="2800" b="1" dirty="0" smtClean="0">
              <a:solidFill>
                <a:srgbClr val="FFFF00"/>
              </a:solidFill>
            </a:endParaRPr>
          </a:p>
          <a:p>
            <a:r>
              <a:rPr lang="ru-RU" sz="2800" b="1" dirty="0" smtClean="0">
                <a:solidFill>
                  <a:srgbClr val="FFFF00"/>
                </a:solidFill>
              </a:rPr>
              <a:t>Б)   40 000 км             Г)   80 000 км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642918"/>
            <a:ext cx="79296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Что изображено на политической карте?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428868"/>
            <a:ext cx="81439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А)   вся поверхность нашей планеты;   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         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Б)   страны и столицы     </a:t>
            </a:r>
          </a:p>
          <a:p>
            <a:endParaRPr lang="ru-RU" sz="2800" b="1" dirty="0" smtClean="0">
              <a:solidFill>
                <a:srgbClr val="FFFF00"/>
              </a:solidFill>
            </a:endParaRPr>
          </a:p>
          <a:p>
            <a:r>
              <a:rPr lang="ru-RU" sz="2800" b="1" dirty="0" smtClean="0">
                <a:solidFill>
                  <a:srgbClr val="FFFF00"/>
                </a:solidFill>
              </a:rPr>
              <a:t>В)   очертания материков, морей и т.д.   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        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Г)   население и хозяйство   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00042"/>
            <a:ext cx="7500990" cy="471490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Pour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МОЛОДЦЫ !!!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4429132"/>
            <a:ext cx="821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u="sng" dirty="0" smtClean="0">
                <a:solidFill>
                  <a:srgbClr val="FFFF00"/>
                </a:solidFill>
              </a:rPr>
              <a:t>СПАСИБО ЗА УРОК</a:t>
            </a:r>
            <a:endParaRPr lang="ru-RU" sz="5400" b="1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рабли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28604"/>
            <a:ext cx="8725053" cy="52149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6143644"/>
            <a:ext cx="8643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Одно из доказательств шарообразности Земли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ратосфен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714356"/>
            <a:ext cx="8352748" cy="45720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5786454"/>
            <a:ext cx="8143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Мир по Эратосфену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толемей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500042"/>
            <a:ext cx="8512402" cy="5143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6143644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Изображение Земли на карте Птолемея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раб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85728"/>
            <a:ext cx="6839376" cy="55216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6143644"/>
            <a:ext cx="842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Арабская  карта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еооткрыти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04" y="428605"/>
            <a:ext cx="8777133" cy="37862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5000636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ВЕЛИКИЕ  ГЕОГРАФИЧЕСКИЕ  ОТКРЫТИЯ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лобус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14291"/>
            <a:ext cx="5084106" cy="56436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5929330"/>
            <a:ext cx="7786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Первый глобус, созданный в 1492 г.  М. </a:t>
            </a:r>
            <a:r>
              <a:rPr lang="ru-RU" sz="2000" dirty="0" err="1" smtClean="0">
                <a:latin typeface="Arial Black" pitchFamily="34" charset="0"/>
              </a:rPr>
              <a:t>Бехаймом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бычная">
      <a:dk1>
        <a:sysClr val="windowText" lastClr="000000"/>
      </a:dk1>
      <a:lt1>
        <a:sysClr val="window" lastClr="FFFFF9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139</TotalTime>
  <Words>784</Words>
  <PresentationFormat>Экран (4:3)</PresentationFormat>
  <Paragraphs>214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68</cp:revision>
  <dcterms:modified xsi:type="dcterms:W3CDTF">2011-01-24T17:28:17Z</dcterms:modified>
</cp:coreProperties>
</file>