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6" d="100"/>
          <a:sy n="76" d="100"/>
        </p:scale>
        <p:origin x="-98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4059C46-38CF-4F37-8A9C-998586D2B53E}" type="datetimeFigureOut">
              <a:rPr lang="ru-RU"/>
              <a:pPr>
                <a:defRPr/>
              </a:pPr>
              <a:t>06.03.2011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C0BF5EE-0452-43A0-95E0-E10E5FDF651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620F17F-22BC-4CC6-B2B1-B47848909029}" type="datetimeFigureOut">
              <a:rPr lang="ru-RU"/>
              <a:pPr>
                <a:defRPr/>
              </a:pPr>
              <a:t>06.03.2011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5E2F033-FD9D-450E-A74D-80AE528B30F6}"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C5B6B49-430D-48E0-A1A8-DED6D547D82E}" type="datetimeFigureOut">
              <a:rPr lang="ru-RU"/>
              <a:pPr>
                <a:defRPr/>
              </a:pPr>
              <a:t>06.03.2011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71AF476-29A2-48E0-9242-257F231A526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A24AFB8-836E-45F7-9ECE-F7E80F5D1904}" type="datetimeFigureOut">
              <a:rPr lang="ru-RU"/>
              <a:pPr>
                <a:defRPr/>
              </a:pPr>
              <a:t>06.03.2011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31DA5B9-3843-47FE-A7F4-7999D6965C87}"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E89346D8-55A3-4F66-9A29-687C0ABBFDF7}" type="datetimeFigureOut">
              <a:rPr lang="ru-RU"/>
              <a:pPr>
                <a:defRPr/>
              </a:pPr>
              <a:t>06.03.2011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E10C408-E9E6-47B1-841B-24AF4B68965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6815B819-37D4-45B3-BC03-CE95F7F9D30E}" type="datetimeFigureOut">
              <a:rPr lang="ru-RU"/>
              <a:pPr>
                <a:defRPr/>
              </a:pPr>
              <a:t>06.03.2011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0776080-DED3-4D90-ABEF-4DE029ABBAD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D8332E0F-3FEB-41C5-97BF-B9B97BC25933}" type="datetimeFigureOut">
              <a:rPr lang="ru-RU"/>
              <a:pPr>
                <a:defRPr/>
              </a:pPr>
              <a:t>06.03.2011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D7926CF-0380-434E-B31B-069A661C2B84}"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8A43C87B-DCC9-4F5D-BCB8-218AA9654CA3}" type="datetimeFigureOut">
              <a:rPr lang="ru-RU"/>
              <a:pPr>
                <a:defRPr/>
              </a:pPr>
              <a:t>06.03.2011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D294167B-C375-4CAF-ACD5-6BAEC54CF1D4}"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A2EF7637-511E-4FE3-9463-DC6CBF7FE798}" type="datetimeFigureOut">
              <a:rPr lang="ru-RU"/>
              <a:pPr>
                <a:defRPr/>
              </a:pPr>
              <a:t>06.03.2011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CCB5C7CB-F7BA-4E26-8FC8-B9880C6D8F1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FA0F21D-67CD-42A2-AD1A-2115A32E1B69}" type="datetimeFigureOut">
              <a:rPr lang="ru-RU"/>
              <a:pPr>
                <a:defRPr/>
              </a:pPr>
              <a:t>06.03.2011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090BEF9-0EE0-4300-BA01-293298C309C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E202933-275C-49B7-9FB2-AD8355FB691D}" type="datetimeFigureOut">
              <a:rPr lang="ru-RU"/>
              <a:pPr>
                <a:defRPr/>
              </a:pPr>
              <a:t>06.03.2011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71ED318F-FAE7-4AE4-BCCE-94371263D606}"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D85E733-F9AB-4827-9837-FDEAD5F3C3D6}" type="datetimeFigureOut">
              <a:rPr lang="ru-RU"/>
              <a:pPr>
                <a:defRPr/>
              </a:pPr>
              <a:t>06.03.2011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75CC4899-9316-4DF3-B3F1-6F4D5CA50DBF}"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www.ozon.ru/multimedia/books_covers/1000578565.jpg" TargetMode="Externa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5.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5.xml"/><Relationship Id="rId5" Type="http://schemas.openxmlformats.org/officeDocument/2006/relationships/image" Target="../media/image15.jpeg"/><Relationship Id="rId4" Type="http://schemas.openxmlformats.org/officeDocument/2006/relationships/hyperlink" Target="http://garderobus.ru/resources/images/articles/images/art_57/avana.jp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chehov.niv.ru/images/bio/bio_11_1.jpg" TargetMode="External"/><Relationship Id="rId7" Type="http://schemas.openxmlformats.org/officeDocument/2006/relationships/image" Target="../media/image18.jpe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hyperlink" Target="http://dic.academic.ru/pictures/bse/jpg/0239646961.jpg" TargetMode="External"/><Relationship Id="rId5" Type="http://schemas.openxmlformats.org/officeDocument/2006/relationships/image" Target="../media/image17.jpeg"/><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21.jpeg"/><Relationship Id="rId4" Type="http://schemas.openxmlformats.org/officeDocument/2006/relationships/image" Target="../media/image20.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38" y="1000125"/>
            <a:ext cx="7772400" cy="2600325"/>
          </a:xfrm>
        </p:spPr>
        <p:txBody>
          <a:bodyPr rtlCol="0">
            <a:normAutofit fontScale="90000"/>
          </a:bodyPr>
          <a:lstStyle/>
          <a:p>
            <a:pPr algn="l" fontAlgn="auto">
              <a:spcAft>
                <a:spcPts val="0"/>
              </a:spcAft>
              <a:defRPr/>
            </a:pPr>
            <a:r>
              <a:rPr lang="ru-RU" sz="8000" b="1" dirty="0" smtClean="0">
                <a:latin typeface="Monotype Corsiva" pitchFamily="66" charset="0"/>
              </a:rPr>
              <a:t>  ЭПОХА</a:t>
            </a:r>
            <a:br>
              <a:rPr lang="ru-RU" sz="8000" b="1" dirty="0" smtClean="0">
                <a:latin typeface="Monotype Corsiva" pitchFamily="66" charset="0"/>
              </a:rPr>
            </a:br>
            <a:r>
              <a:rPr lang="ru-RU" sz="8000" b="1" dirty="0" smtClean="0">
                <a:latin typeface="Monotype Corsiva" pitchFamily="66" charset="0"/>
              </a:rPr>
              <a:t>            СТИЛЬ</a:t>
            </a:r>
            <a:br>
              <a:rPr lang="ru-RU" sz="8000" b="1" dirty="0" smtClean="0">
                <a:latin typeface="Monotype Corsiva" pitchFamily="66" charset="0"/>
              </a:rPr>
            </a:br>
            <a:r>
              <a:rPr lang="ru-RU" sz="8000" b="1" dirty="0" smtClean="0">
                <a:latin typeface="Monotype Corsiva" pitchFamily="66" charset="0"/>
              </a:rPr>
              <a:t>                     ЧЕХОВ</a:t>
            </a:r>
            <a:r>
              <a:rPr lang="ru-RU" b="1" dirty="0" smtClean="0"/>
              <a:t/>
            </a:r>
            <a:br>
              <a:rPr lang="ru-RU" b="1" dirty="0" smtClean="0"/>
            </a:br>
            <a:endParaRPr lang="ru-RU" b="1" dirty="0"/>
          </a:p>
        </p:txBody>
      </p:sp>
      <p:sp>
        <p:nvSpPr>
          <p:cNvPr id="3" name="Подзаголовок 2"/>
          <p:cNvSpPr>
            <a:spLocks noGrp="1"/>
          </p:cNvSpPr>
          <p:nvPr>
            <p:ph type="subTitle" idx="1"/>
          </p:nvPr>
        </p:nvSpPr>
        <p:spPr>
          <a:xfrm>
            <a:off x="1371600" y="4429125"/>
            <a:ext cx="6400800" cy="1857375"/>
          </a:xfrm>
        </p:spPr>
        <p:txBody>
          <a:bodyPr rtlCol="0">
            <a:normAutofit fontScale="85000" lnSpcReduction="10000"/>
          </a:bodyPr>
          <a:lstStyle/>
          <a:p>
            <a:pPr fontAlgn="auto">
              <a:spcAft>
                <a:spcPts val="0"/>
              </a:spcAft>
              <a:buFont typeface="Arial" pitchFamily="34" charset="0"/>
              <a:buNone/>
              <a:defRPr/>
            </a:pPr>
            <a:r>
              <a:rPr lang="ru-RU" dirty="0" smtClean="0">
                <a:solidFill>
                  <a:schemeClr val="tx1">
                    <a:lumMod val="95000"/>
                    <a:lumOff val="5000"/>
                  </a:schemeClr>
                </a:solidFill>
              </a:rPr>
              <a:t>Урок изобразительного искусства</a:t>
            </a:r>
          </a:p>
          <a:p>
            <a:pPr fontAlgn="auto">
              <a:spcAft>
                <a:spcPts val="0"/>
              </a:spcAft>
              <a:buFont typeface="Arial" pitchFamily="34" charset="0"/>
              <a:buNone/>
              <a:defRPr/>
            </a:pPr>
            <a:r>
              <a:rPr lang="ru-RU" dirty="0" smtClean="0">
                <a:solidFill>
                  <a:schemeClr val="tx1">
                    <a:lumMod val="95000"/>
                    <a:lumOff val="5000"/>
                  </a:schemeClr>
                </a:solidFill>
              </a:rPr>
              <a:t>8 класс</a:t>
            </a:r>
          </a:p>
          <a:p>
            <a:pPr fontAlgn="auto">
              <a:spcAft>
                <a:spcPts val="0"/>
              </a:spcAft>
              <a:buFont typeface="Arial" pitchFamily="34" charset="0"/>
              <a:buNone/>
              <a:defRPr/>
            </a:pPr>
            <a:r>
              <a:rPr lang="ru-RU" dirty="0" smtClean="0">
                <a:solidFill>
                  <a:schemeClr val="tx1">
                    <a:lumMod val="95000"/>
                    <a:lumOff val="5000"/>
                  </a:schemeClr>
                </a:solidFill>
              </a:rPr>
              <a:t>учителя МОУ ОО Малокаменской школы</a:t>
            </a:r>
          </a:p>
          <a:p>
            <a:pPr fontAlgn="auto">
              <a:spcAft>
                <a:spcPts val="0"/>
              </a:spcAft>
              <a:buFont typeface="Arial" pitchFamily="34" charset="0"/>
              <a:buNone/>
              <a:defRPr/>
            </a:pPr>
            <a:r>
              <a:rPr lang="ru-RU" dirty="0" smtClean="0">
                <a:solidFill>
                  <a:schemeClr val="tx1">
                    <a:lumMod val="95000"/>
                    <a:lumOff val="5000"/>
                  </a:schemeClr>
                </a:solidFill>
              </a:rPr>
              <a:t>Варвары Федоровны </a:t>
            </a:r>
            <a:r>
              <a:rPr lang="ru-RU" dirty="0" err="1" smtClean="0">
                <a:solidFill>
                  <a:schemeClr val="tx1">
                    <a:lumMod val="95000"/>
                    <a:lumOff val="5000"/>
                  </a:schemeClr>
                </a:solidFill>
              </a:rPr>
              <a:t>Дьяконовой</a:t>
            </a:r>
            <a:endParaRPr lang="ru-RU" dirty="0" smtClean="0">
              <a:solidFill>
                <a:schemeClr val="tx1">
                  <a:lumMod val="95000"/>
                  <a:lumOff val="5000"/>
                </a:schemeClr>
              </a:solidFill>
            </a:endParaRPr>
          </a:p>
          <a:p>
            <a:pPr fontAlgn="auto">
              <a:spcAft>
                <a:spcPts val="0"/>
              </a:spcAft>
              <a:buFont typeface="Arial" pitchFamily="34" charset="0"/>
              <a:buNone/>
              <a:defRPr/>
            </a:pPr>
            <a:endParaRPr lang="ru-RU"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338" name="Заголовок 1"/>
          <p:cNvSpPr>
            <a:spLocks noGrp="1"/>
          </p:cNvSpPr>
          <p:nvPr>
            <p:ph type="ctrTitle"/>
          </p:nvPr>
        </p:nvSpPr>
        <p:spPr>
          <a:xfrm>
            <a:off x="685800" y="571500"/>
            <a:ext cx="7772400" cy="3429000"/>
          </a:xfrm>
        </p:spPr>
        <p:txBody>
          <a:bodyPr/>
          <a:lstStyle/>
          <a:p>
            <a:pPr algn="l"/>
            <a:r>
              <a:rPr lang="ru-RU" sz="6000" b="1" smtClean="0">
                <a:latin typeface="Monotype Corsiva" pitchFamily="66" charset="0"/>
              </a:rPr>
              <a:t>БЕЗ   ТВОРЧЕСКИХ ПОИСКОВ   НЕТ ПОДЛИННОГО ИСКУССТВА</a:t>
            </a:r>
          </a:p>
        </p:txBody>
      </p:sp>
      <p:sp>
        <p:nvSpPr>
          <p:cNvPr id="14339" name="Подзаголовок 2"/>
          <p:cNvSpPr>
            <a:spLocks noGrp="1"/>
          </p:cNvSpPr>
          <p:nvPr>
            <p:ph type="subTitle" idx="1"/>
          </p:nvPr>
        </p:nvSpPr>
        <p:spPr>
          <a:xfrm>
            <a:off x="1371600" y="4214813"/>
            <a:ext cx="6486525" cy="1423987"/>
          </a:xfrm>
        </p:spPr>
        <p:txBody>
          <a:bodyPr/>
          <a:lstStyle/>
          <a:p>
            <a:pPr algn="r"/>
            <a:r>
              <a:rPr lang="ru-RU" b="1" smtClean="0">
                <a:solidFill>
                  <a:schemeClr val="tx1"/>
                </a:solidFill>
              </a:rPr>
              <a:t>Дмитрий Шостакович</a:t>
            </a:r>
          </a:p>
          <a:p>
            <a:pPr algn="r"/>
            <a:endParaRPr lang="ru-RU"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5362" name="Заголовок 1"/>
          <p:cNvSpPr>
            <a:spLocks noGrp="1"/>
          </p:cNvSpPr>
          <p:nvPr>
            <p:ph type="ctrTitle"/>
          </p:nvPr>
        </p:nvSpPr>
        <p:spPr>
          <a:xfrm>
            <a:off x="685800" y="500063"/>
            <a:ext cx="7772400" cy="1285875"/>
          </a:xfrm>
        </p:spPr>
        <p:txBody>
          <a:bodyPr/>
          <a:lstStyle/>
          <a:p>
            <a:r>
              <a:rPr lang="ru-RU" sz="7200" b="1" smtClean="0">
                <a:latin typeface="Monotype Corsiva" pitchFamily="66" charset="0"/>
              </a:rPr>
              <a:t>ЦЕЛИ:</a:t>
            </a:r>
          </a:p>
        </p:txBody>
      </p:sp>
      <p:sp>
        <p:nvSpPr>
          <p:cNvPr id="3" name="Подзаголовок 2"/>
          <p:cNvSpPr>
            <a:spLocks noGrp="1"/>
          </p:cNvSpPr>
          <p:nvPr>
            <p:ph type="subTitle" idx="1"/>
          </p:nvPr>
        </p:nvSpPr>
        <p:spPr>
          <a:xfrm>
            <a:off x="285750" y="2143125"/>
            <a:ext cx="7572375" cy="1143000"/>
          </a:xfrm>
        </p:spPr>
        <p:txBody>
          <a:bodyPr/>
          <a:lstStyle/>
          <a:p>
            <a:pPr algn="l"/>
            <a:r>
              <a:rPr lang="ru-RU" b="1" smtClean="0">
                <a:solidFill>
                  <a:schemeClr val="tx1"/>
                </a:solidFill>
              </a:rPr>
              <a:t>ИЗУЧИТЬ ИСТОРИЧЕСКУЮ ЭПОХУ ЧЕХОВСКИХ ГЕРОЕВ;</a:t>
            </a:r>
          </a:p>
        </p:txBody>
      </p:sp>
      <p:sp>
        <p:nvSpPr>
          <p:cNvPr id="5" name="TextBox 4"/>
          <p:cNvSpPr txBox="1">
            <a:spLocks noChangeArrowheads="1"/>
          </p:cNvSpPr>
          <p:nvPr/>
        </p:nvSpPr>
        <p:spPr bwMode="auto">
          <a:xfrm>
            <a:off x="214313" y="3714750"/>
            <a:ext cx="7715250" cy="584200"/>
          </a:xfrm>
          <a:prstGeom prst="rect">
            <a:avLst/>
          </a:prstGeom>
          <a:noFill/>
          <a:ln w="9525">
            <a:noFill/>
            <a:miter lim="800000"/>
            <a:headEnd/>
            <a:tailEnd/>
          </a:ln>
        </p:spPr>
        <p:txBody>
          <a:bodyPr>
            <a:spAutoFit/>
          </a:bodyPr>
          <a:lstStyle/>
          <a:p>
            <a:r>
              <a:rPr lang="ru-RU" sz="3200" b="1">
                <a:latin typeface="Calibri" pitchFamily="34" charset="0"/>
              </a:rPr>
              <a:t>ОПРЕДЕЛИТЬ СТИЛЬ В ИСКУССТВЕ;</a:t>
            </a:r>
          </a:p>
        </p:txBody>
      </p:sp>
      <p:sp>
        <p:nvSpPr>
          <p:cNvPr id="6" name="TextBox 5"/>
          <p:cNvSpPr txBox="1">
            <a:spLocks noChangeArrowheads="1"/>
          </p:cNvSpPr>
          <p:nvPr/>
        </p:nvSpPr>
        <p:spPr bwMode="auto">
          <a:xfrm flipH="1">
            <a:off x="403225" y="4857750"/>
            <a:ext cx="8026400" cy="1077913"/>
          </a:xfrm>
          <a:prstGeom prst="rect">
            <a:avLst/>
          </a:prstGeom>
          <a:noFill/>
          <a:ln w="9525">
            <a:noFill/>
            <a:miter lim="800000"/>
            <a:headEnd/>
            <a:tailEnd/>
          </a:ln>
        </p:spPr>
        <p:txBody>
          <a:bodyPr>
            <a:spAutoFit/>
          </a:bodyPr>
          <a:lstStyle/>
          <a:p>
            <a:r>
              <a:rPr lang="ru-RU" sz="3200" b="1">
                <a:latin typeface="Calibri" pitchFamily="34" charset="0"/>
              </a:rPr>
              <a:t>ОХАРАКТЕРИЗОВАТЬ ОСОБЕННОСТИ КОСТЮМА ОПРЕДЕЛЕННОГО СТИЛЯ;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2000" fill="hold"/>
                                        <p:tgtEl>
                                          <p:spTgt spid="5"/>
                                        </p:tgtEl>
                                        <p:attrNameLst>
                                          <p:attrName>ppt_x</p:attrName>
                                        </p:attrNameLst>
                                      </p:cBhvr>
                                      <p:tavLst>
                                        <p:tav tm="0">
                                          <p:val>
                                            <p:strVal val="#ppt_x"/>
                                          </p:val>
                                        </p:tav>
                                        <p:tav tm="100000">
                                          <p:val>
                                            <p:strVal val="#ppt_x"/>
                                          </p:val>
                                        </p:tav>
                                      </p:tavLst>
                                    </p:anim>
                                    <p:anim calcmode="lin" valueType="num">
                                      <p:cBhvr additive="base">
                                        <p:cTn id="14" dur="2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2000" fill="hold"/>
                                        <p:tgtEl>
                                          <p:spTgt spid="6"/>
                                        </p:tgtEl>
                                        <p:attrNameLst>
                                          <p:attrName>ppt_x</p:attrName>
                                        </p:attrNameLst>
                                      </p:cBhvr>
                                      <p:tavLst>
                                        <p:tav tm="0">
                                          <p:val>
                                            <p:strVal val="#ppt_x"/>
                                          </p:val>
                                        </p:tav>
                                        <p:tav tm="100000">
                                          <p:val>
                                            <p:strVal val="#ppt_x"/>
                                          </p:val>
                                        </p:tav>
                                      </p:tavLst>
                                    </p:anim>
                                    <p:anim calcmode="lin" valueType="num">
                                      <p:cBhvr additive="base">
                                        <p:cTn id="20" dur="2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0" y="5357813"/>
            <a:ext cx="4286250" cy="1285875"/>
          </a:xfrm>
        </p:spPr>
        <p:txBody>
          <a:bodyPr/>
          <a:lstStyle/>
          <a:p>
            <a:r>
              <a:rPr lang="ru-RU" sz="5400" b="1" smtClean="0"/>
              <a:t>1860-1904</a:t>
            </a:r>
          </a:p>
        </p:txBody>
      </p:sp>
      <p:pic>
        <p:nvPicPr>
          <p:cNvPr id="1032" name="i-main-pic" descr="Картинка 2 из 92"/>
          <p:cNvPicPr>
            <a:picLocks noChangeAspect="1" noChangeArrowheads="1"/>
          </p:cNvPicPr>
          <p:nvPr/>
        </p:nvPicPr>
        <p:blipFill>
          <a:blip r:embed="rId3"/>
          <a:srcRect/>
          <a:stretch>
            <a:fillRect/>
          </a:stretch>
        </p:blipFill>
        <p:spPr bwMode="auto">
          <a:xfrm>
            <a:off x="214313" y="214313"/>
            <a:ext cx="4500562" cy="1500187"/>
          </a:xfrm>
          <a:prstGeom prst="rect">
            <a:avLst/>
          </a:prstGeom>
          <a:noFill/>
          <a:ln w="9525">
            <a:noFill/>
            <a:miter lim="800000"/>
            <a:headEnd/>
            <a:tailEnd/>
          </a:ln>
        </p:spPr>
      </p:pic>
      <p:pic>
        <p:nvPicPr>
          <p:cNvPr id="1033" name="Рисунок 2" descr="http://www.bookvoed.ru/images/upload/2009-12-24/img/26_24_news_2524_1.jpg"/>
          <p:cNvPicPr>
            <a:picLocks noChangeAspect="1" noChangeArrowheads="1"/>
          </p:cNvPicPr>
          <p:nvPr/>
        </p:nvPicPr>
        <p:blipFill>
          <a:blip r:embed="rId4"/>
          <a:srcRect/>
          <a:stretch>
            <a:fillRect/>
          </a:stretch>
        </p:blipFill>
        <p:spPr bwMode="auto">
          <a:xfrm>
            <a:off x="214313" y="1214438"/>
            <a:ext cx="4500562" cy="5429250"/>
          </a:xfrm>
          <a:prstGeom prst="rect">
            <a:avLst/>
          </a:prstGeom>
          <a:noFill/>
          <a:ln w="9525">
            <a:noFill/>
            <a:miter lim="800000"/>
            <a:headEnd/>
            <a:tailEnd/>
          </a:ln>
        </p:spPr>
      </p:pic>
      <p:pic>
        <p:nvPicPr>
          <p:cNvPr id="1034" name="Picture 10" descr="1000578565">
            <a:hlinkClick r:id="rId5"/>
          </p:cNvPr>
          <p:cNvPicPr>
            <a:picLocks noChangeAspect="1" noChangeArrowheads="1"/>
          </p:cNvPicPr>
          <p:nvPr/>
        </p:nvPicPr>
        <p:blipFill>
          <a:blip r:embed="rId6"/>
          <a:srcRect/>
          <a:stretch>
            <a:fillRect/>
          </a:stretch>
        </p:blipFill>
        <p:spPr bwMode="auto">
          <a:xfrm>
            <a:off x="4857750" y="1500188"/>
            <a:ext cx="4071938" cy="28575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2"/>
                                        </p:tgtEl>
                                        <p:attrNameLst>
                                          <p:attrName>style.visibility</p:attrName>
                                        </p:attrNameLst>
                                      </p:cBhvr>
                                      <p:to>
                                        <p:strVal val="visible"/>
                                      </p:to>
                                    </p:set>
                                    <p:anim calcmode="lin" valueType="num">
                                      <p:cBhvr additive="base">
                                        <p:cTn id="7" dur="2000" fill="hold"/>
                                        <p:tgtEl>
                                          <p:spTgt spid="1032"/>
                                        </p:tgtEl>
                                        <p:attrNameLst>
                                          <p:attrName>ppt_x</p:attrName>
                                        </p:attrNameLst>
                                      </p:cBhvr>
                                      <p:tavLst>
                                        <p:tav tm="0">
                                          <p:val>
                                            <p:strVal val="#ppt_x"/>
                                          </p:val>
                                        </p:tav>
                                        <p:tav tm="100000">
                                          <p:val>
                                            <p:strVal val="#ppt_x"/>
                                          </p:val>
                                        </p:tav>
                                      </p:tavLst>
                                    </p:anim>
                                    <p:anim calcmode="lin" valueType="num">
                                      <p:cBhvr additive="base">
                                        <p:cTn id="8" dur="2000" fill="hold"/>
                                        <p:tgtEl>
                                          <p:spTgt spid="103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33"/>
                                        </p:tgtEl>
                                        <p:attrNameLst>
                                          <p:attrName>style.visibility</p:attrName>
                                        </p:attrNameLst>
                                      </p:cBhvr>
                                      <p:to>
                                        <p:strVal val="visible"/>
                                      </p:to>
                                    </p:set>
                                    <p:anim calcmode="lin" valueType="num">
                                      <p:cBhvr additive="base">
                                        <p:cTn id="13" dur="3000" fill="hold"/>
                                        <p:tgtEl>
                                          <p:spTgt spid="1033"/>
                                        </p:tgtEl>
                                        <p:attrNameLst>
                                          <p:attrName>ppt_x</p:attrName>
                                        </p:attrNameLst>
                                      </p:cBhvr>
                                      <p:tavLst>
                                        <p:tav tm="0">
                                          <p:val>
                                            <p:strVal val="#ppt_x"/>
                                          </p:val>
                                        </p:tav>
                                        <p:tav tm="100000">
                                          <p:val>
                                            <p:strVal val="#ppt_x"/>
                                          </p:val>
                                        </p:tav>
                                      </p:tavLst>
                                    </p:anim>
                                    <p:anim calcmode="lin" valueType="num">
                                      <p:cBhvr additive="base">
                                        <p:cTn id="14" dur="3000" fill="hold"/>
                                        <p:tgtEl>
                                          <p:spTgt spid="10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2000" fill="hold"/>
                                        <p:tgtEl>
                                          <p:spTgt spid="2"/>
                                        </p:tgtEl>
                                        <p:attrNameLst>
                                          <p:attrName>ppt_x</p:attrName>
                                        </p:attrNameLst>
                                      </p:cBhvr>
                                      <p:tavLst>
                                        <p:tav tm="0">
                                          <p:val>
                                            <p:strVal val="#ppt_x"/>
                                          </p:val>
                                        </p:tav>
                                        <p:tav tm="100000">
                                          <p:val>
                                            <p:strVal val="#ppt_x"/>
                                          </p:val>
                                        </p:tav>
                                      </p:tavLst>
                                    </p:anim>
                                    <p:anim calcmode="lin" valueType="num">
                                      <p:cBhvr additive="base">
                                        <p:cTn id="20"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34"/>
                                        </p:tgtEl>
                                        <p:attrNameLst>
                                          <p:attrName>style.visibility</p:attrName>
                                        </p:attrNameLst>
                                      </p:cBhvr>
                                      <p:to>
                                        <p:strVal val="visible"/>
                                      </p:to>
                                    </p:set>
                                    <p:anim calcmode="lin" valueType="num">
                                      <p:cBhvr additive="base">
                                        <p:cTn id="25" dur="2000" fill="hold"/>
                                        <p:tgtEl>
                                          <p:spTgt spid="1034"/>
                                        </p:tgtEl>
                                        <p:attrNameLst>
                                          <p:attrName>ppt_x</p:attrName>
                                        </p:attrNameLst>
                                      </p:cBhvr>
                                      <p:tavLst>
                                        <p:tav tm="0">
                                          <p:val>
                                            <p:strVal val="#ppt_x"/>
                                          </p:val>
                                        </p:tav>
                                        <p:tav tm="100000">
                                          <p:val>
                                            <p:strVal val="#ppt_x"/>
                                          </p:val>
                                        </p:tav>
                                      </p:tavLst>
                                    </p:anim>
                                    <p:anim calcmode="lin" valueType="num">
                                      <p:cBhvr additive="base">
                                        <p:cTn id="26" dur="2000" fill="hold"/>
                                        <p:tgtEl>
                                          <p:spTgt spid="10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7410" name="Заголовок 1"/>
          <p:cNvSpPr>
            <a:spLocks noGrp="1"/>
          </p:cNvSpPr>
          <p:nvPr>
            <p:ph type="title"/>
          </p:nvPr>
        </p:nvSpPr>
        <p:spPr/>
        <p:txBody>
          <a:bodyPr/>
          <a:lstStyle/>
          <a:p>
            <a:endParaRPr lang="ru-RU" smtClean="0"/>
          </a:p>
        </p:txBody>
      </p:sp>
      <p:pic>
        <p:nvPicPr>
          <p:cNvPr id="4" name="Содержимое 3" descr="0016fot7i.bmp"/>
          <p:cNvPicPr>
            <a:picLocks noGrp="1" noChangeAspect="1"/>
          </p:cNvPicPr>
          <p:nvPr>
            <p:ph idx="1"/>
          </p:nvPr>
        </p:nvPicPr>
        <p:blipFill>
          <a:blip r:embed="rId3"/>
          <a:srcRect/>
          <a:stretch>
            <a:fillRect/>
          </a:stretch>
        </p:blipFill>
        <p:spPr>
          <a:xfrm>
            <a:off x="428625" y="500063"/>
            <a:ext cx="2143125" cy="2928937"/>
          </a:xfrm>
        </p:spPr>
      </p:pic>
      <p:pic>
        <p:nvPicPr>
          <p:cNvPr id="2050" name="Picture 2" descr="J:\Новая папка (3)\m01243i.bmp"/>
          <p:cNvPicPr>
            <a:picLocks noChangeAspect="1" noChangeArrowheads="1"/>
          </p:cNvPicPr>
          <p:nvPr/>
        </p:nvPicPr>
        <p:blipFill>
          <a:blip r:embed="rId4"/>
          <a:srcRect/>
          <a:stretch>
            <a:fillRect/>
          </a:stretch>
        </p:blipFill>
        <p:spPr bwMode="auto">
          <a:xfrm>
            <a:off x="2000250" y="1071563"/>
            <a:ext cx="3143250" cy="2544762"/>
          </a:xfrm>
          <a:prstGeom prst="rect">
            <a:avLst/>
          </a:prstGeom>
          <a:noFill/>
          <a:ln w="9525">
            <a:noFill/>
            <a:miter lim="800000"/>
            <a:headEnd/>
            <a:tailEnd/>
          </a:ln>
        </p:spPr>
      </p:pic>
      <p:pic>
        <p:nvPicPr>
          <p:cNvPr id="2051" name="Picture 3" descr="J:\Новая папка (3)\pch_006.bmp"/>
          <p:cNvPicPr>
            <a:picLocks noChangeAspect="1" noChangeArrowheads="1"/>
          </p:cNvPicPr>
          <p:nvPr/>
        </p:nvPicPr>
        <p:blipFill>
          <a:blip r:embed="rId5"/>
          <a:srcRect/>
          <a:stretch>
            <a:fillRect/>
          </a:stretch>
        </p:blipFill>
        <p:spPr bwMode="auto">
          <a:xfrm>
            <a:off x="6429375" y="428625"/>
            <a:ext cx="2557463" cy="2786063"/>
          </a:xfrm>
          <a:prstGeom prst="rect">
            <a:avLst/>
          </a:prstGeom>
          <a:noFill/>
          <a:ln w="9525">
            <a:noFill/>
            <a:miter lim="800000"/>
            <a:headEnd/>
            <a:tailEnd/>
          </a:ln>
        </p:spPr>
      </p:pic>
      <p:pic>
        <p:nvPicPr>
          <p:cNvPr id="2052" name="Picture 4" descr="J:\Новая папка (3)\m_052i.bmp"/>
          <p:cNvPicPr>
            <a:picLocks noChangeAspect="1" noChangeArrowheads="1"/>
          </p:cNvPicPr>
          <p:nvPr/>
        </p:nvPicPr>
        <p:blipFill>
          <a:blip r:embed="rId6"/>
          <a:srcRect/>
          <a:stretch>
            <a:fillRect/>
          </a:stretch>
        </p:blipFill>
        <p:spPr bwMode="auto">
          <a:xfrm>
            <a:off x="5857875" y="2857500"/>
            <a:ext cx="3000375" cy="3473450"/>
          </a:xfrm>
          <a:prstGeom prst="rect">
            <a:avLst/>
          </a:prstGeom>
          <a:noFill/>
          <a:ln w="9525">
            <a:noFill/>
            <a:miter lim="800000"/>
            <a:headEnd/>
            <a:tailEnd/>
          </a:ln>
        </p:spPr>
      </p:pic>
      <p:pic>
        <p:nvPicPr>
          <p:cNvPr id="2053" name="Picture 5" descr="J:\Новая папка (3)\06S2070i.bmp"/>
          <p:cNvPicPr>
            <a:picLocks noChangeAspect="1" noChangeArrowheads="1"/>
          </p:cNvPicPr>
          <p:nvPr/>
        </p:nvPicPr>
        <p:blipFill>
          <a:blip r:embed="rId7"/>
          <a:srcRect/>
          <a:stretch>
            <a:fillRect/>
          </a:stretch>
        </p:blipFill>
        <p:spPr bwMode="auto">
          <a:xfrm>
            <a:off x="142875" y="3571875"/>
            <a:ext cx="4214813" cy="3000375"/>
          </a:xfrm>
          <a:prstGeom prst="rect">
            <a:avLst/>
          </a:prstGeom>
          <a:noFill/>
          <a:ln w="9525">
            <a:noFill/>
            <a:miter lim="800000"/>
            <a:headEnd/>
            <a:tailEnd/>
          </a:ln>
        </p:spPr>
      </p:pic>
      <p:pic>
        <p:nvPicPr>
          <p:cNvPr id="2054" name="Picture 6" descr="J:\Новая папка (3)\pt_075.bmp"/>
          <p:cNvPicPr>
            <a:picLocks noChangeAspect="1" noChangeArrowheads="1"/>
          </p:cNvPicPr>
          <p:nvPr/>
        </p:nvPicPr>
        <p:blipFill>
          <a:blip r:embed="rId8"/>
          <a:srcRect/>
          <a:stretch>
            <a:fillRect/>
          </a:stretch>
        </p:blipFill>
        <p:spPr bwMode="auto">
          <a:xfrm>
            <a:off x="4214813" y="214313"/>
            <a:ext cx="1989137" cy="2357437"/>
          </a:xfrm>
          <a:prstGeom prst="rect">
            <a:avLst/>
          </a:prstGeom>
          <a:noFill/>
          <a:ln w="9525">
            <a:noFill/>
            <a:miter lim="800000"/>
            <a:headEnd/>
            <a:tailEnd/>
          </a:ln>
        </p:spPr>
      </p:pic>
      <p:pic>
        <p:nvPicPr>
          <p:cNvPr id="2055" name="Picture 7" descr="J:\Новая папка (3)\1706ai.bmp"/>
          <p:cNvPicPr>
            <a:picLocks noChangeAspect="1" noChangeArrowheads="1"/>
          </p:cNvPicPr>
          <p:nvPr/>
        </p:nvPicPr>
        <p:blipFill>
          <a:blip r:embed="rId9"/>
          <a:srcRect/>
          <a:stretch>
            <a:fillRect/>
          </a:stretch>
        </p:blipFill>
        <p:spPr bwMode="auto">
          <a:xfrm>
            <a:off x="3786188" y="3571875"/>
            <a:ext cx="2786062" cy="31432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3000" fill="hold"/>
                                        <p:tgtEl>
                                          <p:spTgt spid="4"/>
                                        </p:tgtEl>
                                        <p:attrNameLst>
                                          <p:attrName>ppt_x</p:attrName>
                                        </p:attrNameLst>
                                      </p:cBhvr>
                                      <p:tavLst>
                                        <p:tav tm="0">
                                          <p:val>
                                            <p:strVal val="#ppt_x"/>
                                          </p:val>
                                        </p:tav>
                                        <p:tav tm="100000">
                                          <p:val>
                                            <p:strVal val="#ppt_x"/>
                                          </p:val>
                                        </p:tav>
                                      </p:tavLst>
                                    </p:anim>
                                    <p:anim calcmode="lin" valueType="num">
                                      <p:cBhvr additive="base">
                                        <p:cTn id="8" dur="3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 calcmode="lin" valueType="num">
                                      <p:cBhvr additive="base">
                                        <p:cTn id="13" dur="2000" fill="hold"/>
                                        <p:tgtEl>
                                          <p:spTgt spid="2050"/>
                                        </p:tgtEl>
                                        <p:attrNameLst>
                                          <p:attrName>ppt_x</p:attrName>
                                        </p:attrNameLst>
                                      </p:cBhvr>
                                      <p:tavLst>
                                        <p:tav tm="0">
                                          <p:val>
                                            <p:strVal val="#ppt_x"/>
                                          </p:val>
                                        </p:tav>
                                        <p:tav tm="100000">
                                          <p:val>
                                            <p:strVal val="#ppt_x"/>
                                          </p:val>
                                        </p:tav>
                                      </p:tavLst>
                                    </p:anim>
                                    <p:anim calcmode="lin" valueType="num">
                                      <p:cBhvr additive="base">
                                        <p:cTn id="14" dur="20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anim calcmode="lin" valueType="num">
                                      <p:cBhvr additive="base">
                                        <p:cTn id="19" dur="3000" fill="hold"/>
                                        <p:tgtEl>
                                          <p:spTgt spid="2051"/>
                                        </p:tgtEl>
                                        <p:attrNameLst>
                                          <p:attrName>ppt_x</p:attrName>
                                        </p:attrNameLst>
                                      </p:cBhvr>
                                      <p:tavLst>
                                        <p:tav tm="0">
                                          <p:val>
                                            <p:strVal val="#ppt_x"/>
                                          </p:val>
                                        </p:tav>
                                        <p:tav tm="100000">
                                          <p:val>
                                            <p:strVal val="#ppt_x"/>
                                          </p:val>
                                        </p:tav>
                                      </p:tavLst>
                                    </p:anim>
                                    <p:anim calcmode="lin" valueType="num">
                                      <p:cBhvr additive="base">
                                        <p:cTn id="20" dur="30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052"/>
                                        </p:tgtEl>
                                        <p:attrNameLst>
                                          <p:attrName>style.visibility</p:attrName>
                                        </p:attrNameLst>
                                      </p:cBhvr>
                                      <p:to>
                                        <p:strVal val="visible"/>
                                      </p:to>
                                    </p:set>
                                    <p:anim calcmode="lin" valueType="num">
                                      <p:cBhvr additive="base">
                                        <p:cTn id="25" dur="3000" fill="hold"/>
                                        <p:tgtEl>
                                          <p:spTgt spid="2052"/>
                                        </p:tgtEl>
                                        <p:attrNameLst>
                                          <p:attrName>ppt_x</p:attrName>
                                        </p:attrNameLst>
                                      </p:cBhvr>
                                      <p:tavLst>
                                        <p:tav tm="0">
                                          <p:val>
                                            <p:strVal val="#ppt_x"/>
                                          </p:val>
                                        </p:tav>
                                        <p:tav tm="100000">
                                          <p:val>
                                            <p:strVal val="#ppt_x"/>
                                          </p:val>
                                        </p:tav>
                                      </p:tavLst>
                                    </p:anim>
                                    <p:anim calcmode="lin" valueType="num">
                                      <p:cBhvr additive="base">
                                        <p:cTn id="26" dur="3000" fill="hold"/>
                                        <p:tgtEl>
                                          <p:spTgt spid="205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053"/>
                                        </p:tgtEl>
                                        <p:attrNameLst>
                                          <p:attrName>style.visibility</p:attrName>
                                        </p:attrNameLst>
                                      </p:cBhvr>
                                      <p:to>
                                        <p:strVal val="visible"/>
                                      </p:to>
                                    </p:set>
                                    <p:anim calcmode="lin" valueType="num">
                                      <p:cBhvr additive="base">
                                        <p:cTn id="31" dur="3000" fill="hold"/>
                                        <p:tgtEl>
                                          <p:spTgt spid="2053"/>
                                        </p:tgtEl>
                                        <p:attrNameLst>
                                          <p:attrName>ppt_x</p:attrName>
                                        </p:attrNameLst>
                                      </p:cBhvr>
                                      <p:tavLst>
                                        <p:tav tm="0">
                                          <p:val>
                                            <p:strVal val="#ppt_x"/>
                                          </p:val>
                                        </p:tav>
                                        <p:tav tm="100000">
                                          <p:val>
                                            <p:strVal val="#ppt_x"/>
                                          </p:val>
                                        </p:tav>
                                      </p:tavLst>
                                    </p:anim>
                                    <p:anim calcmode="lin" valueType="num">
                                      <p:cBhvr additive="base">
                                        <p:cTn id="32" dur="3000" fill="hold"/>
                                        <p:tgtEl>
                                          <p:spTgt spid="205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054"/>
                                        </p:tgtEl>
                                        <p:attrNameLst>
                                          <p:attrName>style.visibility</p:attrName>
                                        </p:attrNameLst>
                                      </p:cBhvr>
                                      <p:to>
                                        <p:strVal val="visible"/>
                                      </p:to>
                                    </p:set>
                                    <p:anim calcmode="lin" valueType="num">
                                      <p:cBhvr additive="base">
                                        <p:cTn id="37" dur="3000" fill="hold"/>
                                        <p:tgtEl>
                                          <p:spTgt spid="2054"/>
                                        </p:tgtEl>
                                        <p:attrNameLst>
                                          <p:attrName>ppt_x</p:attrName>
                                        </p:attrNameLst>
                                      </p:cBhvr>
                                      <p:tavLst>
                                        <p:tav tm="0">
                                          <p:val>
                                            <p:strVal val="#ppt_x"/>
                                          </p:val>
                                        </p:tav>
                                        <p:tav tm="100000">
                                          <p:val>
                                            <p:strVal val="#ppt_x"/>
                                          </p:val>
                                        </p:tav>
                                      </p:tavLst>
                                    </p:anim>
                                    <p:anim calcmode="lin" valueType="num">
                                      <p:cBhvr additive="base">
                                        <p:cTn id="38" dur="3000" fill="hold"/>
                                        <p:tgtEl>
                                          <p:spTgt spid="205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055"/>
                                        </p:tgtEl>
                                        <p:attrNameLst>
                                          <p:attrName>style.visibility</p:attrName>
                                        </p:attrNameLst>
                                      </p:cBhvr>
                                      <p:to>
                                        <p:strVal val="visible"/>
                                      </p:to>
                                    </p:set>
                                    <p:anim calcmode="lin" valueType="num">
                                      <p:cBhvr additive="base">
                                        <p:cTn id="43" dur="3000" fill="hold"/>
                                        <p:tgtEl>
                                          <p:spTgt spid="2055"/>
                                        </p:tgtEl>
                                        <p:attrNameLst>
                                          <p:attrName>ppt_x</p:attrName>
                                        </p:attrNameLst>
                                      </p:cBhvr>
                                      <p:tavLst>
                                        <p:tav tm="0">
                                          <p:val>
                                            <p:strVal val="#ppt_x"/>
                                          </p:val>
                                        </p:tav>
                                        <p:tav tm="100000">
                                          <p:val>
                                            <p:strVal val="#ppt_x"/>
                                          </p:val>
                                        </p:tav>
                                      </p:tavLst>
                                    </p:anim>
                                    <p:anim calcmode="lin" valueType="num">
                                      <p:cBhvr additive="base">
                                        <p:cTn id="44" dur="3000" fill="hold"/>
                                        <p:tgtEl>
                                          <p:spTgt spid="20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Заголовок 1"/>
          <p:cNvSpPr>
            <a:spLocks noGrp="1"/>
          </p:cNvSpPr>
          <p:nvPr>
            <p:ph type="title"/>
          </p:nvPr>
        </p:nvSpPr>
        <p:spPr>
          <a:xfrm>
            <a:off x="285750" y="274638"/>
            <a:ext cx="8643938" cy="1143000"/>
          </a:xfrm>
        </p:spPr>
        <p:txBody>
          <a:bodyPr/>
          <a:lstStyle/>
          <a:p>
            <a:r>
              <a:rPr lang="ru-RU" sz="4000" b="1" smtClean="0"/>
              <a:t>ЖЕНСКАЯ  ОДЕЖДА  КОНЦА 19  ВЕКА</a:t>
            </a:r>
          </a:p>
        </p:txBody>
      </p:sp>
      <p:sp>
        <p:nvSpPr>
          <p:cNvPr id="6" name="Текст 5"/>
          <p:cNvSpPr>
            <a:spLocks noGrp="1"/>
          </p:cNvSpPr>
          <p:nvPr>
            <p:ph type="body" idx="1"/>
          </p:nvPr>
        </p:nvSpPr>
        <p:spPr>
          <a:xfrm>
            <a:off x="428625" y="5500688"/>
            <a:ext cx="4071938" cy="857250"/>
          </a:xfrm>
        </p:spPr>
        <p:txBody>
          <a:bodyPr rtlCol="0">
            <a:normAutofit fontScale="77500" lnSpcReduction="20000"/>
          </a:bodyPr>
          <a:lstStyle/>
          <a:p>
            <a:pPr fontAlgn="auto">
              <a:spcAft>
                <a:spcPts val="0"/>
              </a:spcAft>
              <a:buFont typeface="Arial" pitchFamily="34" charset="0"/>
              <a:buNone/>
              <a:defRPr/>
            </a:pPr>
            <a:r>
              <a:rPr lang="ru-RU" i="1" dirty="0" smtClean="0"/>
              <a:t>Талия более резко подчеркнута, линия плеча приподнята, суженная спереди юбка сзади расширена.</a:t>
            </a:r>
            <a:endParaRPr lang="ru-RU" dirty="0"/>
          </a:p>
        </p:txBody>
      </p:sp>
      <p:pic>
        <p:nvPicPr>
          <p:cNvPr id="4" name="Содержимое 3" descr="461. «Журнал де демуазель» (Journaldes demoiselles), 1892 г. Рисунки из журналов мод показывают нам другие модные линии, нежели фотографии того времени. Талия более резко подчеркнута, линия плеча приподнята, суженная спереди юбка сзади расширена. "/>
          <p:cNvPicPr>
            <a:picLocks noGrp="1"/>
          </p:cNvPicPr>
          <p:nvPr>
            <p:ph sz="half" idx="2"/>
          </p:nvPr>
        </p:nvPicPr>
        <p:blipFill>
          <a:blip r:embed="rId3"/>
          <a:srcRect/>
          <a:stretch>
            <a:fillRect/>
          </a:stretch>
        </p:blipFill>
        <p:spPr>
          <a:xfrm>
            <a:off x="571500" y="1285875"/>
            <a:ext cx="3057525" cy="3951288"/>
          </a:xfrm>
        </p:spPr>
      </p:pic>
      <p:sp>
        <p:nvSpPr>
          <p:cNvPr id="7" name="Текст 6"/>
          <p:cNvSpPr>
            <a:spLocks noGrp="1"/>
          </p:cNvSpPr>
          <p:nvPr>
            <p:ph type="body" sz="quarter" idx="3"/>
          </p:nvPr>
        </p:nvSpPr>
        <p:spPr>
          <a:xfrm>
            <a:off x="4714875" y="1285875"/>
            <a:ext cx="4041775" cy="639763"/>
          </a:xfrm>
        </p:spPr>
        <p:txBody>
          <a:bodyPr rtlCol="0">
            <a:normAutofit fontScale="70000" lnSpcReduction="20000"/>
          </a:bodyPr>
          <a:lstStyle/>
          <a:p>
            <a:pPr fontAlgn="auto">
              <a:spcAft>
                <a:spcPts val="0"/>
              </a:spcAft>
              <a:buFont typeface="Arial" pitchFamily="34" charset="0"/>
              <a:buNone/>
              <a:defRPr/>
            </a:pPr>
            <a:r>
              <a:rPr lang="ru-RU" i="1" dirty="0" smtClean="0"/>
              <a:t>   Платья,  дополнялись   маленькими шляпками и кружевными зонтиками.</a:t>
            </a:r>
            <a:endParaRPr lang="ru-RU" dirty="0"/>
          </a:p>
        </p:txBody>
      </p:sp>
      <p:pic>
        <p:nvPicPr>
          <p:cNvPr id="9" name="Содержимое 8" descr=" 462. «Журнал де демуазель», 1892 г.Те же линии видны и на выходных платьях, дополненных маленькими шляпками и кружевными зонтиками. "/>
          <p:cNvPicPr>
            <a:picLocks noGrp="1"/>
          </p:cNvPicPr>
          <p:nvPr>
            <p:ph sz="quarter" idx="4"/>
          </p:nvPr>
        </p:nvPicPr>
        <p:blipFill>
          <a:blip r:embed="rId4"/>
          <a:srcRect/>
          <a:stretch>
            <a:fillRect/>
          </a:stretch>
        </p:blipFill>
        <p:spPr>
          <a:xfrm>
            <a:off x="5072063" y="2071688"/>
            <a:ext cx="3208337" cy="3951287"/>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3000" fill="hold"/>
                                        <p:tgtEl>
                                          <p:spTgt spid="4"/>
                                        </p:tgtEl>
                                        <p:attrNameLst>
                                          <p:attrName>ppt_x</p:attrName>
                                        </p:attrNameLst>
                                      </p:cBhvr>
                                      <p:tavLst>
                                        <p:tav tm="0">
                                          <p:val>
                                            <p:strVal val="#ppt_x"/>
                                          </p:val>
                                        </p:tav>
                                        <p:tav tm="100000">
                                          <p:val>
                                            <p:strVal val="#ppt_x"/>
                                          </p:val>
                                        </p:tav>
                                      </p:tavLst>
                                    </p:anim>
                                    <p:anim calcmode="lin" valueType="num">
                                      <p:cBhvr additive="base">
                                        <p:cTn id="8" dur="3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3000" fill="hold"/>
                                        <p:tgtEl>
                                          <p:spTgt spid="9"/>
                                        </p:tgtEl>
                                        <p:attrNameLst>
                                          <p:attrName>ppt_x</p:attrName>
                                        </p:attrNameLst>
                                      </p:cBhvr>
                                      <p:tavLst>
                                        <p:tav tm="0">
                                          <p:val>
                                            <p:strVal val="#ppt_x"/>
                                          </p:val>
                                        </p:tav>
                                        <p:tav tm="100000">
                                          <p:val>
                                            <p:strVal val="#ppt_x"/>
                                          </p:val>
                                        </p:tav>
                                      </p:tavLst>
                                    </p:anim>
                                    <p:anim calcmode="lin" valueType="num">
                                      <p:cBhvr additive="base">
                                        <p:cTn id="20" dur="3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9458" name="Заголовок 1"/>
          <p:cNvSpPr>
            <a:spLocks noGrp="1"/>
          </p:cNvSpPr>
          <p:nvPr>
            <p:ph type="title"/>
          </p:nvPr>
        </p:nvSpPr>
        <p:spPr/>
        <p:txBody>
          <a:bodyPr/>
          <a:lstStyle/>
          <a:p>
            <a:r>
              <a:rPr lang="ru-RU" b="1" smtClean="0"/>
              <a:t>МУЖСКОЙ КОСТЮМ 19 ВЕКА</a:t>
            </a:r>
          </a:p>
        </p:txBody>
      </p:sp>
      <p:sp>
        <p:nvSpPr>
          <p:cNvPr id="3" name="Текст 2"/>
          <p:cNvSpPr>
            <a:spLocks noGrp="1"/>
          </p:cNvSpPr>
          <p:nvPr>
            <p:ph type="body" idx="1"/>
          </p:nvPr>
        </p:nvSpPr>
        <p:spPr/>
        <p:txBody>
          <a:bodyPr/>
          <a:lstStyle/>
          <a:p>
            <a:r>
              <a:rPr lang="ru-RU" sz="1600" smtClean="0"/>
              <a:t>мужской вечерний костюм особого покроя — короткий спереди, с длинными узкими полами (фалдами) сзади. </a:t>
            </a:r>
          </a:p>
        </p:txBody>
      </p:sp>
      <p:sp>
        <p:nvSpPr>
          <p:cNvPr id="5" name="Текст 4"/>
          <p:cNvSpPr>
            <a:spLocks noGrp="1"/>
          </p:cNvSpPr>
          <p:nvPr>
            <p:ph type="body" sz="quarter" idx="3"/>
          </p:nvPr>
        </p:nvSpPr>
        <p:spPr>
          <a:xfrm>
            <a:off x="4643438" y="5214938"/>
            <a:ext cx="4041775" cy="1428750"/>
          </a:xfrm>
        </p:spPr>
        <p:txBody>
          <a:bodyPr rtlCol="0">
            <a:normAutofit fontScale="70000" lnSpcReduction="20000"/>
          </a:bodyPr>
          <a:lstStyle/>
          <a:p>
            <a:pPr algn="just" fontAlgn="auto">
              <a:spcAft>
                <a:spcPts val="0"/>
              </a:spcAft>
              <a:buFont typeface="Arial" pitchFamily="34" charset="0"/>
              <a:buNone/>
              <a:defRPr/>
            </a:pPr>
            <a:r>
              <a:rPr lang="ru-RU" dirty="0" smtClean="0"/>
              <a:t>Рядом с плотно прилегающими и мешковатыми жакетами появились в шестом десятилетии такие, которые своим покроем напоминали куртки. С этого времени сюртуки </a:t>
            </a:r>
          </a:p>
          <a:p>
            <a:pPr fontAlgn="auto">
              <a:spcAft>
                <a:spcPts val="0"/>
              </a:spcAft>
              <a:buFont typeface="Arial" pitchFamily="34" charset="0"/>
              <a:buNone/>
              <a:defRPr/>
            </a:pPr>
            <a:endParaRPr lang="ru-RU" dirty="0"/>
          </a:p>
        </p:txBody>
      </p:sp>
      <p:pic>
        <p:nvPicPr>
          <p:cNvPr id="7" name="Содержимое 6" descr="c1830men"/>
          <p:cNvPicPr>
            <a:picLocks noGrp="1"/>
          </p:cNvPicPr>
          <p:nvPr>
            <p:ph sz="half" idx="2"/>
          </p:nvPr>
        </p:nvPicPr>
        <p:blipFill>
          <a:blip r:embed="rId3"/>
          <a:srcRect/>
          <a:stretch>
            <a:fillRect/>
          </a:stretch>
        </p:blipFill>
        <p:spPr>
          <a:xfrm>
            <a:off x="857250" y="2286000"/>
            <a:ext cx="3000375" cy="4214813"/>
          </a:xfrm>
        </p:spPr>
      </p:pic>
      <p:pic>
        <p:nvPicPr>
          <p:cNvPr id="8" name="Содержимое 7" descr="Мужской костюм середины 19 века">
            <a:hlinkClick r:id="rId4"/>
          </p:cNvPr>
          <p:cNvPicPr>
            <a:picLocks noGrp="1"/>
          </p:cNvPicPr>
          <p:nvPr>
            <p:ph sz="quarter" idx="4"/>
          </p:nvPr>
        </p:nvPicPr>
        <p:blipFill>
          <a:blip r:embed="rId5"/>
          <a:srcRect/>
          <a:stretch>
            <a:fillRect/>
          </a:stretch>
        </p:blipFill>
        <p:spPr>
          <a:xfrm>
            <a:off x="5500688" y="1571625"/>
            <a:ext cx="2714625" cy="3643313"/>
          </a:xfrm>
        </p:spPr>
      </p:pic>
      <p:sp>
        <p:nvSpPr>
          <p:cNvPr id="19463" name="Rectangle 1"/>
          <p:cNvSpPr>
            <a:spLocks noChangeArrowheads="1"/>
          </p:cNvSpPr>
          <p:nvPr/>
        </p:nvSpPr>
        <p:spPr bwMode="auto">
          <a:xfrm>
            <a:off x="0" y="0"/>
            <a:ext cx="8786813" cy="369888"/>
          </a:xfrm>
          <a:prstGeom prst="rect">
            <a:avLst/>
          </a:prstGeom>
          <a:noFill/>
          <a:ln w="9525">
            <a:noFill/>
            <a:miter lim="800000"/>
            <a:headEnd/>
            <a:tailEnd/>
          </a:ln>
        </p:spPr>
        <p:txBody>
          <a:bodyPr anchor="ctr">
            <a:spAutoFit/>
          </a:bodyPr>
          <a:lstStyle/>
          <a:p>
            <a:endParaRPr lang="ru-RU"/>
          </a:p>
        </p:txBody>
      </p:sp>
      <p:sp>
        <p:nvSpPr>
          <p:cNvPr id="19464" name="Rectangle 2"/>
          <p:cNvSpPr>
            <a:spLocks noChangeArrowheads="1"/>
          </p:cNvSpPr>
          <p:nvPr/>
        </p:nvSpPr>
        <p:spPr bwMode="auto">
          <a:xfrm>
            <a:off x="0" y="0"/>
            <a:ext cx="184150" cy="369888"/>
          </a:xfrm>
          <a:prstGeom prst="rect">
            <a:avLst/>
          </a:prstGeom>
          <a:noFill/>
          <a:ln w="9525">
            <a:noFill/>
            <a:miter lim="800000"/>
            <a:headEnd/>
            <a:tailEnd/>
          </a:ln>
        </p:spPr>
        <p:txBody>
          <a:bodyPr anchor="ctr">
            <a:spAutoFit/>
          </a:bodyP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3000" fill="hold"/>
                                        <p:tgtEl>
                                          <p:spTgt spid="8"/>
                                        </p:tgtEl>
                                        <p:attrNameLst>
                                          <p:attrName>ppt_x</p:attrName>
                                        </p:attrNameLst>
                                      </p:cBhvr>
                                      <p:tavLst>
                                        <p:tav tm="0">
                                          <p:val>
                                            <p:strVal val="#ppt_x"/>
                                          </p:val>
                                        </p:tav>
                                        <p:tav tm="100000">
                                          <p:val>
                                            <p:strVal val="#ppt_x"/>
                                          </p:val>
                                        </p:tav>
                                      </p:tavLst>
                                    </p:anim>
                                    <p:anim calcmode="lin" valueType="num">
                                      <p:cBhvr additive="base">
                                        <p:cTn id="20" dur="30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3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3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62"/>
          </a:xfrm>
        </p:spPr>
        <p:txBody>
          <a:bodyPr rtlCol="0">
            <a:normAutofit fontScale="90000"/>
          </a:bodyPr>
          <a:lstStyle/>
          <a:p>
            <a:pPr fontAlgn="auto">
              <a:spcAft>
                <a:spcPts val="0"/>
              </a:spcAft>
              <a:defRPr/>
            </a:pPr>
            <a:r>
              <a:rPr lang="ru-RU" sz="5400" b="1" dirty="0" smtClean="0"/>
              <a:t>ТЕАТР  ЧЕХОВСКОЙ  ЭПОХИ</a:t>
            </a:r>
            <a:endParaRPr lang="ru-RU" sz="5400" b="1" dirty="0"/>
          </a:p>
        </p:txBody>
      </p:sp>
      <p:pic>
        <p:nvPicPr>
          <p:cNvPr id="2050" name="i-main-pic" descr="Картинка 143 из 8701">
            <a:hlinkClick r:id="rId3"/>
          </p:cNvPr>
          <p:cNvPicPr>
            <a:picLocks noChangeAspect="1" noChangeArrowheads="1"/>
          </p:cNvPicPr>
          <p:nvPr/>
        </p:nvPicPr>
        <p:blipFill>
          <a:blip r:embed="rId4"/>
          <a:srcRect/>
          <a:stretch>
            <a:fillRect/>
          </a:stretch>
        </p:blipFill>
        <p:spPr bwMode="auto">
          <a:xfrm>
            <a:off x="1643063" y="1000125"/>
            <a:ext cx="5572125" cy="3937000"/>
          </a:xfrm>
          <a:prstGeom prst="rect">
            <a:avLst/>
          </a:prstGeom>
          <a:noFill/>
          <a:ln w="9525">
            <a:noFill/>
            <a:miter lim="800000"/>
            <a:headEnd/>
            <a:tailEnd/>
          </a:ln>
        </p:spPr>
      </p:pic>
      <p:pic>
        <p:nvPicPr>
          <p:cNvPr id="2051" name="Picture 3" descr="200508132"/>
          <p:cNvPicPr>
            <a:picLocks noChangeAspect="1" noChangeArrowheads="1"/>
          </p:cNvPicPr>
          <p:nvPr/>
        </p:nvPicPr>
        <p:blipFill>
          <a:blip r:embed="rId5"/>
          <a:srcRect/>
          <a:stretch>
            <a:fillRect/>
          </a:stretch>
        </p:blipFill>
        <p:spPr bwMode="auto">
          <a:xfrm>
            <a:off x="214313" y="2714625"/>
            <a:ext cx="2643187" cy="3929063"/>
          </a:xfrm>
          <a:prstGeom prst="rect">
            <a:avLst/>
          </a:prstGeom>
          <a:noFill/>
          <a:ln w="9525">
            <a:noFill/>
            <a:miter lim="800000"/>
            <a:headEnd/>
            <a:tailEnd/>
          </a:ln>
        </p:spPr>
      </p:pic>
      <p:pic>
        <p:nvPicPr>
          <p:cNvPr id="2052" name="i-main-pic" descr="Картинка 177 из 8701">
            <a:hlinkClick r:id="rId6"/>
          </p:cNvPr>
          <p:cNvPicPr>
            <a:picLocks noChangeAspect="1" noChangeArrowheads="1"/>
          </p:cNvPicPr>
          <p:nvPr/>
        </p:nvPicPr>
        <p:blipFill>
          <a:blip r:embed="rId7"/>
          <a:srcRect/>
          <a:stretch>
            <a:fillRect/>
          </a:stretch>
        </p:blipFill>
        <p:spPr bwMode="auto">
          <a:xfrm>
            <a:off x="6286500" y="2857500"/>
            <a:ext cx="2643188" cy="38100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3000" fill="hold"/>
                                        <p:tgtEl>
                                          <p:spTgt spid="2050"/>
                                        </p:tgtEl>
                                        <p:attrNameLst>
                                          <p:attrName>ppt_x</p:attrName>
                                        </p:attrNameLst>
                                      </p:cBhvr>
                                      <p:tavLst>
                                        <p:tav tm="0">
                                          <p:val>
                                            <p:strVal val="#ppt_x"/>
                                          </p:val>
                                        </p:tav>
                                        <p:tav tm="100000">
                                          <p:val>
                                            <p:strVal val="#ppt_x"/>
                                          </p:val>
                                        </p:tav>
                                      </p:tavLst>
                                    </p:anim>
                                    <p:anim calcmode="lin" valueType="num">
                                      <p:cBhvr additive="base">
                                        <p:cTn id="8" dur="30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51"/>
                                        </p:tgtEl>
                                        <p:attrNameLst>
                                          <p:attrName>style.visibility</p:attrName>
                                        </p:attrNameLst>
                                      </p:cBhvr>
                                      <p:to>
                                        <p:strVal val="visible"/>
                                      </p:to>
                                    </p:set>
                                    <p:anim calcmode="lin" valueType="num">
                                      <p:cBhvr additive="base">
                                        <p:cTn id="13" dur="2000" fill="hold"/>
                                        <p:tgtEl>
                                          <p:spTgt spid="2051"/>
                                        </p:tgtEl>
                                        <p:attrNameLst>
                                          <p:attrName>ppt_x</p:attrName>
                                        </p:attrNameLst>
                                      </p:cBhvr>
                                      <p:tavLst>
                                        <p:tav tm="0">
                                          <p:val>
                                            <p:strVal val="#ppt_x"/>
                                          </p:val>
                                        </p:tav>
                                        <p:tav tm="100000">
                                          <p:val>
                                            <p:strVal val="#ppt_x"/>
                                          </p:val>
                                        </p:tav>
                                      </p:tavLst>
                                    </p:anim>
                                    <p:anim calcmode="lin" valueType="num">
                                      <p:cBhvr additive="base">
                                        <p:cTn id="14" dur="20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52"/>
                                        </p:tgtEl>
                                        <p:attrNameLst>
                                          <p:attrName>style.visibility</p:attrName>
                                        </p:attrNameLst>
                                      </p:cBhvr>
                                      <p:to>
                                        <p:strVal val="visible"/>
                                      </p:to>
                                    </p:set>
                                    <p:anim calcmode="lin" valueType="num">
                                      <p:cBhvr additive="base">
                                        <p:cTn id="19" dur="2000" fill="hold"/>
                                        <p:tgtEl>
                                          <p:spTgt spid="2052"/>
                                        </p:tgtEl>
                                        <p:attrNameLst>
                                          <p:attrName>ppt_x</p:attrName>
                                        </p:attrNameLst>
                                      </p:cBhvr>
                                      <p:tavLst>
                                        <p:tav tm="0">
                                          <p:val>
                                            <p:strVal val="#ppt_x"/>
                                          </p:val>
                                        </p:tav>
                                        <p:tav tm="100000">
                                          <p:val>
                                            <p:strVal val="#ppt_x"/>
                                          </p:val>
                                        </p:tav>
                                      </p:tavLst>
                                    </p:anim>
                                    <p:anim calcmode="lin" valueType="num">
                                      <p:cBhvr additive="base">
                                        <p:cTn id="20" dur="2000" fill="hold"/>
                                        <p:tgtEl>
                                          <p:spTgt spid="20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1506" name="Заголовок 1"/>
          <p:cNvSpPr>
            <a:spLocks noGrp="1"/>
          </p:cNvSpPr>
          <p:nvPr>
            <p:ph type="title"/>
          </p:nvPr>
        </p:nvSpPr>
        <p:spPr>
          <a:xfrm>
            <a:off x="-357188" y="0"/>
            <a:ext cx="9858376" cy="1143000"/>
          </a:xfrm>
        </p:spPr>
        <p:txBody>
          <a:bodyPr/>
          <a:lstStyle/>
          <a:p>
            <a:r>
              <a:rPr lang="ru-RU" sz="3600" b="1" smtClean="0"/>
              <a:t>ГЕРОИ ЧЕХОВА НА СОВРЕМЕННОЙ СЦЕНЕ </a:t>
            </a:r>
          </a:p>
        </p:txBody>
      </p:sp>
      <p:pic>
        <p:nvPicPr>
          <p:cNvPr id="3074" name="Рисунок 4" descr="[chekhov.jpg]"/>
          <p:cNvPicPr>
            <a:picLocks noChangeAspect="1" noChangeArrowheads="1"/>
          </p:cNvPicPr>
          <p:nvPr/>
        </p:nvPicPr>
        <p:blipFill>
          <a:blip r:embed="rId3"/>
          <a:srcRect/>
          <a:stretch>
            <a:fillRect/>
          </a:stretch>
        </p:blipFill>
        <p:spPr bwMode="auto">
          <a:xfrm>
            <a:off x="2571750" y="785813"/>
            <a:ext cx="3429000" cy="4929187"/>
          </a:xfrm>
          <a:prstGeom prst="rect">
            <a:avLst/>
          </a:prstGeom>
          <a:noFill/>
          <a:ln w="9525">
            <a:noFill/>
            <a:miter lim="800000"/>
            <a:headEnd/>
            <a:tailEnd/>
          </a:ln>
        </p:spPr>
      </p:pic>
      <p:pic>
        <p:nvPicPr>
          <p:cNvPr id="3075" name="Рисунок 7" descr="http://s.imhonet.ru/element/large/f3/b3/f3b364bbc8f6ba4e8354f69b46889038.jpg"/>
          <p:cNvPicPr>
            <a:picLocks noChangeAspect="1" noChangeArrowheads="1"/>
          </p:cNvPicPr>
          <p:nvPr/>
        </p:nvPicPr>
        <p:blipFill>
          <a:blip r:embed="rId4"/>
          <a:srcRect/>
          <a:stretch>
            <a:fillRect/>
          </a:stretch>
        </p:blipFill>
        <p:spPr bwMode="auto">
          <a:xfrm>
            <a:off x="214313" y="4214813"/>
            <a:ext cx="3500437" cy="2352675"/>
          </a:xfrm>
          <a:prstGeom prst="rect">
            <a:avLst/>
          </a:prstGeom>
          <a:noFill/>
          <a:ln w="9525">
            <a:noFill/>
            <a:miter lim="800000"/>
            <a:headEnd/>
            <a:tailEnd/>
          </a:ln>
        </p:spPr>
      </p:pic>
      <p:pic>
        <p:nvPicPr>
          <p:cNvPr id="3076" name="i-main-pic" descr="Картинка 577 из 1352"/>
          <p:cNvPicPr>
            <a:picLocks noChangeAspect="1" noChangeArrowheads="1"/>
          </p:cNvPicPr>
          <p:nvPr/>
        </p:nvPicPr>
        <p:blipFill>
          <a:blip r:embed="rId5"/>
          <a:srcRect/>
          <a:stretch>
            <a:fillRect/>
          </a:stretch>
        </p:blipFill>
        <p:spPr bwMode="auto">
          <a:xfrm>
            <a:off x="5000625" y="3714750"/>
            <a:ext cx="3929063" cy="2895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0" fill="hold"/>
                                        <p:tgtEl>
                                          <p:spTgt spid="3074"/>
                                        </p:tgtEl>
                                        <p:attrNameLst>
                                          <p:attrName>ppt_x</p:attrName>
                                        </p:attrNameLst>
                                      </p:cBhvr>
                                      <p:tavLst>
                                        <p:tav tm="0">
                                          <p:val>
                                            <p:strVal val="#ppt_x"/>
                                          </p:val>
                                        </p:tav>
                                        <p:tav tm="100000">
                                          <p:val>
                                            <p:strVal val="#ppt_x"/>
                                          </p:val>
                                        </p:tav>
                                      </p:tavLst>
                                    </p:anim>
                                    <p:anim calcmode="lin" valueType="num">
                                      <p:cBhvr additive="base">
                                        <p:cTn id="8" dur="50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5"/>
                                        </p:tgtEl>
                                        <p:attrNameLst>
                                          <p:attrName>style.visibility</p:attrName>
                                        </p:attrNameLst>
                                      </p:cBhvr>
                                      <p:to>
                                        <p:strVal val="visible"/>
                                      </p:to>
                                    </p:set>
                                    <p:anim calcmode="lin" valueType="num">
                                      <p:cBhvr additive="base">
                                        <p:cTn id="13" dur="2000" fill="hold"/>
                                        <p:tgtEl>
                                          <p:spTgt spid="3075"/>
                                        </p:tgtEl>
                                        <p:attrNameLst>
                                          <p:attrName>ppt_x</p:attrName>
                                        </p:attrNameLst>
                                      </p:cBhvr>
                                      <p:tavLst>
                                        <p:tav tm="0">
                                          <p:val>
                                            <p:strVal val="#ppt_x"/>
                                          </p:val>
                                        </p:tav>
                                        <p:tav tm="100000">
                                          <p:val>
                                            <p:strVal val="#ppt_x"/>
                                          </p:val>
                                        </p:tav>
                                      </p:tavLst>
                                    </p:anim>
                                    <p:anim calcmode="lin" valueType="num">
                                      <p:cBhvr additive="base">
                                        <p:cTn id="14" dur="2000" fill="hold"/>
                                        <p:tgtEl>
                                          <p:spTgt spid="307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anim calcmode="lin" valueType="num">
                                      <p:cBhvr additive="base">
                                        <p:cTn id="19" dur="2000" fill="hold"/>
                                        <p:tgtEl>
                                          <p:spTgt spid="3076"/>
                                        </p:tgtEl>
                                        <p:attrNameLst>
                                          <p:attrName>ppt_x</p:attrName>
                                        </p:attrNameLst>
                                      </p:cBhvr>
                                      <p:tavLst>
                                        <p:tav tm="0">
                                          <p:val>
                                            <p:strVal val="#ppt_x"/>
                                          </p:val>
                                        </p:tav>
                                        <p:tav tm="100000">
                                          <p:val>
                                            <p:strVal val="#ppt_x"/>
                                          </p:val>
                                        </p:tav>
                                      </p:tavLst>
                                    </p:anim>
                                    <p:anim calcmode="lin" valueType="num">
                                      <p:cBhvr additive="base">
                                        <p:cTn id="20" dur="2000" fill="hold"/>
                                        <p:tgtEl>
                                          <p:spTgt spid="30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110</Words>
  <Application>Microsoft Office PowerPoint</Application>
  <PresentationFormat>Экран (4:3)</PresentationFormat>
  <Paragraphs>20</Paragraphs>
  <Slides>9</Slides>
  <Notes>0</Notes>
  <HiddenSlides>0</HiddenSlides>
  <MMClips>0</MMClips>
  <ScaleCrop>false</ScaleCrop>
  <HeadingPairs>
    <vt:vector size="6" baseType="variant">
      <vt:variant>
        <vt:lpstr>Использованные шрифты</vt:lpstr>
      </vt:variant>
      <vt:variant>
        <vt:i4>3</vt:i4>
      </vt:variant>
      <vt:variant>
        <vt:lpstr>Шаблон оформления</vt:lpstr>
      </vt:variant>
      <vt:variant>
        <vt:i4>1</vt:i4>
      </vt:variant>
      <vt:variant>
        <vt:lpstr>Заголовки слайдов</vt:lpstr>
      </vt:variant>
      <vt:variant>
        <vt:i4>9</vt:i4>
      </vt:variant>
    </vt:vector>
  </HeadingPairs>
  <TitlesOfParts>
    <vt:vector size="13" baseType="lpstr">
      <vt:lpstr>Calibri</vt:lpstr>
      <vt:lpstr>Arial</vt:lpstr>
      <vt:lpstr>Monotype Corsiva</vt:lpstr>
      <vt:lpstr>Тема Office</vt:lpstr>
      <vt:lpstr>  ЭПОХА             СТИЛЬ                      ЧЕХОВ </vt:lpstr>
      <vt:lpstr>БЕЗ   ТВОРЧЕСКИХ ПОИСКОВ   НЕТ ПОДЛИННОГО ИСКУССТВА</vt:lpstr>
      <vt:lpstr>ЦЕЛИ:</vt:lpstr>
      <vt:lpstr>1860-1904</vt:lpstr>
      <vt:lpstr>Слайд 5</vt:lpstr>
      <vt:lpstr>ЖЕНСКАЯ  ОДЕЖДА  КОНЦА 19  ВЕКА</vt:lpstr>
      <vt:lpstr>МУЖСКОЙ КОСТЮМ 19 ВЕКА</vt:lpstr>
      <vt:lpstr>ТЕАТР  ЧЕХОВСКОЙ  ЭПОХИ</vt:lpstr>
      <vt:lpstr>ГЕРОИ ЧЕХОВА НА СОВРЕМЕННОЙ СЦЕНЕ </vt:lpstr>
    </vt:vector>
  </TitlesOfParts>
  <Company>МОУ ОО Малокаменская школа</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Директор</dc:creator>
  <cp:lastModifiedBy>User</cp:lastModifiedBy>
  <cp:revision>47</cp:revision>
  <dcterms:created xsi:type="dcterms:W3CDTF">2010-01-21T12:03:32Z</dcterms:created>
  <dcterms:modified xsi:type="dcterms:W3CDTF">2011-03-06T19:11:59Z</dcterms:modified>
</cp:coreProperties>
</file>