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7" r:id="rId5"/>
    <p:sldId id="262" r:id="rId6"/>
    <p:sldId id="258" r:id="rId7"/>
    <p:sldId id="269" r:id="rId8"/>
    <p:sldId id="272" r:id="rId9"/>
    <p:sldId id="267" r:id="rId10"/>
    <p:sldId id="271" r:id="rId11"/>
    <p:sldId id="297" r:id="rId12"/>
    <p:sldId id="275" r:id="rId13"/>
    <p:sldId id="298" r:id="rId14"/>
    <p:sldId id="284" r:id="rId15"/>
    <p:sldId id="278" r:id="rId16"/>
    <p:sldId id="280" r:id="rId17"/>
    <p:sldId id="287" r:id="rId18"/>
    <p:sldId id="277" r:id="rId19"/>
    <p:sldId id="288" r:id="rId20"/>
    <p:sldId id="292" r:id="rId21"/>
    <p:sldId id="290" r:id="rId22"/>
    <p:sldId id="291" r:id="rId23"/>
    <p:sldId id="293" r:id="rId24"/>
    <p:sldId id="299" r:id="rId25"/>
    <p:sldId id="294" r:id="rId26"/>
    <p:sldId id="296" r:id="rId27"/>
    <p:sldId id="300" r:id="rId28"/>
    <p:sldId id="301" r:id="rId29"/>
    <p:sldId id="302" r:id="rId30"/>
    <p:sldId id="261" r:id="rId31"/>
    <p:sldId id="303" r:id="rId32"/>
    <p:sldId id="304" r:id="rId33"/>
    <p:sldId id="305" r:id="rId34"/>
    <p:sldId id="306" r:id="rId35"/>
    <p:sldId id="307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08" r:id="rId44"/>
    <p:sldId id="31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6" autoAdjust="0"/>
  </p:normalViewPr>
  <p:slideViewPr>
    <p:cSldViewPr>
      <p:cViewPr>
        <p:scale>
          <a:sx n="77" d="100"/>
          <a:sy n="77" d="100"/>
        </p:scale>
        <p:origin x="-3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30-%D0%B5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1%80%D0%B1_%D0%B3%D0%B5%D1%82%D0%BC%D0%B0%D0%BD%D0%B0_%D0%9C%D0%B0%D0%B7%D0%B5%D0%BF%D1%8B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ru.wikipedia.org/wiki/%D0%A4%D0%B0%D0%B9%D0%BB:Saint_Sophia_Cathedral_in_Novgorod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u.wikipedia.org/wiki/%D0%A4%D0%B0%D0%B9%D0%BB:Golub_na_kres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aint_Sophia_Cathedral_in_Novgorod-gates_99.jpg" TargetMode="External"/><Relationship Id="rId2" Type="http://schemas.openxmlformats.org/officeDocument/2006/relationships/hyperlink" Target="http://ru.wikipedia.org/wiki/%D0%9C%D0%B0%D0%B3%D0%B4%D0%B5%D0%B1%D1%83%D1%80%D0%B3%D1%81%D0%BA%D0%B8%D0%B5_%D0%B2%D1%80%D0%B0%D1%8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ru.wikipedia.org/wiki/%D0%A4%D0%B0%D0%B9%D0%BB:%D0%97%D0%B2%D0%BE%D0%BD%D0%B0-%D0%9D%D0%BE%D0%B2%D0%B3%D0%BE%D1%80%D0%BE%D0%B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Sofiyskaya_Zvonnica_02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ru.wikipedia.org/wiki/%D0%A4%D0%B0%D0%B9%D0%BB:Sofiyskaya_Zvonnica,_Bell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ru.wikipedia.org/wiki/%D0%A4%D0%B0%D0%B9%D0%BB:Sophia_fresco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ru.wikipedia.org/wiki/%D0%A4%D0%B0%D0%B9%D0%BB:SabbastheSanctified.jpg" TargetMode="External"/><Relationship Id="rId7" Type="http://schemas.openxmlformats.org/officeDocument/2006/relationships/hyperlink" Target="http://ru.wikipedia.org/wiki/%D0%A4%D0%B0%D0%B9%D0%BB:Euthymius_the_Great_(mosaic_in_Nea_Moni)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ru.wikipedia.org/wiki/%D0%A4%D0%B0%D0%B9%D0%BB:Anthony_Abbot_by_Zurbaran.jpeg" TargetMode="External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72466" cy="50006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«Чутьё пропорций, понимание силуэта, декоративный инстинкт,  изобретательность форм – словом, все архитектурные добродетели встречаются на протяжении русской истории так постоянно и повсеместно, что наводят на мысль о совершенно исключительной архитектурной одарённости русского народа». 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                                                                                               </a:t>
            </a:r>
            <a:r>
              <a:rPr lang="ru-RU" sz="1800" b="1" dirty="0" smtClean="0"/>
              <a:t>И.Э.Грабарь, искусствовед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50px-Saint_Sophia_Cathedral_in_Kyiv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5" y="1142985"/>
            <a:ext cx="3857653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00108"/>
            <a:ext cx="4572032" cy="54292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1240 г.  Софийский собор был разграблен и разрушен воинами  Батыя. В 1385—90 гг. митрополит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Киприан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воссоздал его из руин, после чего он более трех с половиной веков находился в запустении, хотя и продолжал действовать.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 tooltip="1630-е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1630 г. Был отреставрирован и  при нём основан  мужской монастырь. Работы по обновлению храма продолжались до 1740 г. , когда он окончательно приобрёл нынешний облик.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соборе, а также на его территории было расположено около 100 захоронений. Могилы  Ярослава Мудрого  и его жены Ирины сохранились.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Главы собора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Kiev_Sofiakathedra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523974" cy="40005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786214" cy="50546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Имели свою символику. Центральный высокий купол храма всегда в византийской архитектуре напоминал о Христе — Главе Церкви. Двенадцать меньших куполов собора ассоциировались с апостолами, а четыре из них — с евангелистами, через которых христианство проповедовалось во все концы земли. Сейчас куполов 19.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Собор был побелен. Древняя полусферическая форма глав была заменена на характерную для украинского барокко высокую грушевидную форму.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Архитектурные особенности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ladka_11_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642918"/>
            <a:ext cx="4058855" cy="5411807"/>
          </a:xfrm>
          <a:ln>
            <a:solidFill>
              <a:schemeClr val="tx2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4500594" cy="51435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Первоначально Софийский собор представлял собой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пятинефный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крестово-купольный храм  с 13 главами. С трёх сторон он был окружён двухъярусной галереей, а снаружи — ещё более широкой одноярусной. Нефы собора заканчивались на востоке пятью алтарными  апсидами. Собор сложен в византийской технике из чередующихся рядов камня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плинфы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(широких, тонких кирпичей), снаружи кладка была покрыта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раствором-цемянкой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Для того чтобы можно было представить исходный облик собора, на фасадах реставраторами оставлены участки раскрытой древней кладки.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Знаменитый колокол Мазепы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03px-Kolokol_Maze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857232"/>
            <a:ext cx="4686303" cy="48812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 колокола 13 т, его диаметр — 1,55 м, высота — 1,25 м. Высота самой короны — 0,28 м. Колокол покрыт пышным орнаментом с изображением ангелочков. На колоколе отлит герб гетмана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 tooltip="Герб гетмана Мазепы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Мазепы и  надпись, что этот колокол отлит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иждевением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ясновельможного гетмана Иоанна Мазепы».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Мозаики, фрески, иконы собора.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Шедевр мозаичной росписи – изображение Богоматери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молящейся)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270px-Spas_Vsederzhitel_Feofan_Grek_Novg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714752"/>
            <a:ext cx="2897508" cy="28975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Содержимое 6" descr="412px-Oranta-Ky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522" y="2000240"/>
            <a:ext cx="2456799" cy="35719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Содержимое 8" descr="613px-Annunciation_sofia_kievsk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2992419" cy="29289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572008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Верили, что до тех пор, пока цела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будет стоять Киев.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75" y="285750"/>
            <a:ext cx="528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/>
                </a:solidFill>
                <a:latin typeface="Arial" charset="0"/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Внутренний облик собора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8605"/>
            <a:ext cx="3314696" cy="521497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Собор Святой Софии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Великий Новгород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Собор имеет пять глав, шестая венчает лестничную башню, расположенную в западной галерее южнее входа. Маковицы глав выполнены в форме шлемов древнерусских  богатырей, центральный символизирует Илью Муромца.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3" name="Picture 5" descr="Вид на Софийский собор">
            <a:hlinkClick r:id="rId2" tooltip="Вид на Софийский собор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4676778" cy="415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1071546"/>
            <a:ext cx="3935434" cy="36433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Свинцовый голубь.</a:t>
            </a:r>
          </a:p>
        </p:txBody>
      </p:sp>
      <p:pic>
        <p:nvPicPr>
          <p:cNvPr id="28677" name="Picture 5" descr="120px-Golub_na_kres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3786190"/>
            <a:ext cx="3220069" cy="2414585"/>
          </a:xfrm>
          <a:prstGeom prst="rect">
            <a:avLst/>
          </a:prstGeom>
          <a:noFill/>
        </p:spPr>
      </p:pic>
      <p:pic>
        <p:nvPicPr>
          <p:cNvPr id="28681" name="Picture 9" descr="i?id=91965648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571868" cy="2428892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4048"/>
            <a:ext cx="3405052" cy="26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6" descr="450px-%D0%A1%D0%BE%D1%84%D0%B8%D0%B9%D1%81%D0%BA%D0%B0%D1%8F_%D0%93%D1%83%D0%BB%D1%8F.jpg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5214942" y="3490888"/>
            <a:ext cx="2214578" cy="295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98450" cy="342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0" y="1268413"/>
            <a:ext cx="3286148" cy="244633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2" tooltip="Магдебургские врата"/>
              </a:rPr>
              <a:t>Магдебургские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 tooltip="Магдебургские врата"/>
              </a:rPr>
              <a:t> врата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3" name="Picture 5" descr="220px-Saint_Sophia_Cathedral_in_Novgorod-gates_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4164013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Архитектурные особенности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285860"/>
            <a:ext cx="2614602" cy="48403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Крестово-купольный храм, имеет апсиды и двухэтажные галереи. Стены храма, имеющие толщину 1,2 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?id=32159700-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2692027" cy="35734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7" descr="i?id=18957617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256"/>
            <a:ext cx="3150394" cy="23574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11" descr="i?id=136852769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27368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?id=10357658-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71942"/>
            <a:ext cx="33131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успенский соб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3124"/>
            <a:ext cx="1643042" cy="2108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15" name="Рисунок 1" descr="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425" y="4429132"/>
            <a:ext cx="1511333" cy="22145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2" descr="C:\Users\555\Desktop\успенский\01vld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3"/>
            <a:ext cx="1689101" cy="24880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928794" y="2571744"/>
            <a:ext cx="4643470" cy="2143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Архитектурный облик Древней Руси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357188" y="3086372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9" name="Рисунок 4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1887537" cy="173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21" name="Рисунок 1" descr="Киж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2262140" cy="19827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2" descr="http://www.sobre.ru/foto/foto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071942"/>
            <a:ext cx="2462445" cy="25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" descr="Покрова на Нерли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85727"/>
            <a:ext cx="1714512" cy="260260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" descr="Покровский собор Москва 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14290"/>
            <a:ext cx="1984636" cy="2500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lum bright="-6000"/>
          </a:blip>
          <a:srcRect l="39716" t="5054" r="19037" b="15303"/>
          <a:stretch>
            <a:fillRect/>
          </a:stretch>
        </p:blipFill>
        <p:spPr>
          <a:xfrm>
            <a:off x="214282" y="571480"/>
            <a:ext cx="1714479" cy="24929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476250"/>
            <a:ext cx="3024187" cy="865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Колокола.</a:t>
            </a:r>
          </a:p>
        </p:txBody>
      </p:sp>
      <p:pic>
        <p:nvPicPr>
          <p:cNvPr id="21524" name="Picture 20" descr="200px-%D0%97%D0%B2%D0%BE%D0%BD%D0%B0-%D0%9D%D0%BE%D0%B2%D0%B3%D0%BE%D1%80%D0%BE%D0%B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860800"/>
            <a:ext cx="3600450" cy="27003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1526" name="Picture 22" descr="200px-Sofiyskaya_Zvonnica%2C_Be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357299"/>
            <a:ext cx="3203575" cy="240190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1528" name="Picture 24" descr="250px-Sofiyskaya_Zvonnica_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1125538"/>
            <a:ext cx="2761762" cy="23749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3276600" y="1557338"/>
            <a:ext cx="3024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Звонница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2636838"/>
            <a:ext cx="2027237" cy="703262"/>
          </a:xfrm>
        </p:spPr>
        <p:txBody>
          <a:bodyPr>
            <a:normAutofit fontScale="90000"/>
          </a:bodyPr>
          <a:lstStyle/>
          <a:p>
            <a:r>
              <a:rPr lang="ru-RU" sz="2000"/>
              <a:t>Константин и Елена.</a:t>
            </a:r>
            <a:r>
              <a:rPr lang="ru-RU" sz="400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2" y="404813"/>
            <a:ext cx="4389441" cy="10795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hlinkClick r:id="rId2" tooltip="Увеличить"/>
              </a:rPr>
              <a:t> </a:t>
            </a:r>
            <a:endParaRPr lang="ru-RU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Роспись в барабане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центрального купола </a:t>
            </a:r>
          </a:p>
        </p:txBody>
      </p:sp>
      <p:pic>
        <p:nvPicPr>
          <p:cNvPr id="25605" name="Picture 5" descr="230px-Sophia_fresc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3384550" cy="2546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7" name="Picture 7" descr="i?id=109263870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2395537" cy="33575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5609" name="Picture 9" descr="i?id=95181256-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85992"/>
            <a:ext cx="2443162" cy="33115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90888" y="3119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88913"/>
            <a:ext cx="2233613" cy="836612"/>
          </a:xfrm>
        </p:spPr>
        <p:txBody>
          <a:bodyPr/>
          <a:lstStyle/>
          <a:p>
            <a:r>
              <a:rPr lang="ru-RU" sz="2000"/>
              <a:t>Росписи на стенах храма.</a:t>
            </a:r>
          </a:p>
        </p:txBody>
      </p:sp>
      <p:pic>
        <p:nvPicPr>
          <p:cNvPr id="26629" name="Picture 5" descr="i?id=100962637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268413"/>
            <a:ext cx="2008188" cy="26638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1" name="Picture 7" descr="i?id=29254232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292600"/>
            <a:ext cx="2881313" cy="21701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3" name="Picture 9" descr="i?id=90890568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268413"/>
            <a:ext cx="2060575" cy="27352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5" name="Picture 11" descr="i?id=187091235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268413"/>
            <a:ext cx="2011363" cy="27368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637" name="Picture 13" descr="i?id=82642170-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1" y="4437063"/>
            <a:ext cx="3034382" cy="19923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812088" y="1125538"/>
            <a:ext cx="144462" cy="144462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404813"/>
            <a:ext cx="2314575" cy="67627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Анатолий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Великий </a:t>
            </a:r>
          </a:p>
        </p:txBody>
      </p:sp>
      <p:pic>
        <p:nvPicPr>
          <p:cNvPr id="27653" name="Picture 5" descr="i?id=61484735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024188" cy="3313113"/>
          </a:xfrm>
          <a:prstGeom prst="rect">
            <a:avLst/>
          </a:prstGeom>
          <a:noFill/>
        </p:spPr>
      </p:pic>
      <p:pic>
        <p:nvPicPr>
          <p:cNvPr id="27655" name="Picture 7" descr="Савва Освященный">
            <a:hlinkClick r:id="rId3" tooltip="Савва Освященный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89363"/>
            <a:ext cx="2087562" cy="3068637"/>
          </a:xfrm>
          <a:prstGeom prst="rect">
            <a:avLst/>
          </a:prstGeom>
          <a:noFill/>
        </p:spPr>
      </p:pic>
      <p:pic>
        <p:nvPicPr>
          <p:cNvPr id="27657" name="Picture 9" descr="220px-Anthony_Abbot_by_Zurbara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88913"/>
            <a:ext cx="2336800" cy="3527425"/>
          </a:xfrm>
          <a:prstGeom prst="rect">
            <a:avLst/>
          </a:prstGeom>
          <a:noFill/>
        </p:spPr>
      </p:pic>
      <p:pic>
        <p:nvPicPr>
          <p:cNvPr id="27659" name="Picture 11" descr="Евфимий Великий">
            <a:hlinkClick r:id="rId7" tooltip="Евфимий Великий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3933825"/>
            <a:ext cx="2655888" cy="2708275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203575" y="5373688"/>
            <a:ext cx="2582871" cy="10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Савва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Освящённый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827088" y="2133600"/>
            <a:ext cx="2314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9"/>
              </a:buBlip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419475" y="1928802"/>
            <a:ext cx="2663825" cy="11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Богоматерь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Знамение. 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283075" y="4000505"/>
            <a:ext cx="2314575" cy="10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Евфимий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ru-RU" dirty="0" smtClean="0"/>
              <a:t>Успенский собор во Владимире</a:t>
            </a:r>
            <a:endParaRPr lang="ru-RU" dirty="0"/>
          </a:p>
        </p:txBody>
      </p:sp>
      <p:pic>
        <p:nvPicPr>
          <p:cNvPr id="1026" name="Picture 2" descr="C:\Users\555\Desktop\vladimi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3333750" cy="4810125"/>
          </a:xfrm>
          <a:prstGeom prst="rect">
            <a:avLst/>
          </a:prstGeom>
          <a:noFill/>
        </p:spPr>
      </p:pic>
      <p:pic>
        <p:nvPicPr>
          <p:cNvPr id="12" name="Picture 2" descr="C:\Users\555\Desktop\успенский\751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500306"/>
            <a:ext cx="4153621" cy="41758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успенский\Владимир_Успенский_собор_29_08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esktop\успенский\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143800" cy="6869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55\Desktop\успенский\фреска западного св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42" cy="443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555\Desktop\успенский\12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929190" cy="3429000"/>
          </a:xfrm>
          <a:prstGeom prst="rect">
            <a:avLst/>
          </a:prstGeom>
          <a:noFill/>
        </p:spPr>
      </p:pic>
      <p:pic>
        <p:nvPicPr>
          <p:cNvPr id="3075" name="Picture 3" descr="C:\Users\555\Desktop\успенский\rublev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0"/>
            <a:ext cx="4929191" cy="3500439"/>
          </a:xfrm>
          <a:prstGeom prst="rect">
            <a:avLst/>
          </a:prstGeom>
          <a:noFill/>
        </p:spPr>
      </p:pic>
      <p:pic>
        <p:nvPicPr>
          <p:cNvPr id="3076" name="Picture 4" descr="C:\Users\555\Desktop\успенский\_DSC0022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21481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555\Desktop\успенский\1_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4643470" cy="6307380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643570" y="1428736"/>
            <a:ext cx="3500430" cy="421006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Владимирская Икона Божьей Матери;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Написал Евангелист Лука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Храм покрова на Нерли</a:t>
            </a:r>
            <a:endParaRPr lang="ru-RU" sz="6000" b="1" dirty="0"/>
          </a:p>
        </p:txBody>
      </p:sp>
      <p:pic>
        <p:nvPicPr>
          <p:cNvPr id="1026" name="Picture 2" descr="C:\Documents and Settings\User\Мои документы\Вика\kks00006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4133848" cy="363856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43400" y="2474893"/>
            <a:ext cx="48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Церковь Покрова на Нерли близ Владимира является не только самым совершенным храмом, созданным на Руси, но и одним из величайших памятников мирового искусства…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 Э. Грабарь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Вознесенская кубоватоя церко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2391"/>
            <a:ext cx="1963380" cy="27837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Содержимое 5" descr="киж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071942"/>
            <a:ext cx="3043230" cy="2333396"/>
          </a:xfrm>
          <a:prstGeom prst="rect">
            <a:avLst/>
          </a:prstGeom>
        </p:spPr>
      </p:pic>
      <p:pic>
        <p:nvPicPr>
          <p:cNvPr id="6" name="Содержимое 9" descr="церковь вознесения Сузда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10719"/>
            <a:ext cx="3214710" cy="232987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Содержимое 12" descr="часовня Михаила Арханге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2132844" cy="29997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Содержимое 13" descr="часовня Успения Богородиц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000108"/>
            <a:ext cx="3042171" cy="25717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2" descr="http://www.sobre.ru/foto/foto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86190"/>
            <a:ext cx="2857520" cy="29014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36" y="2714620"/>
            <a:ext cx="3212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Деревянное зодчество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История создания</a:t>
            </a:r>
            <a:endParaRPr lang="ru-RU" sz="6000" dirty="0"/>
          </a:p>
        </p:txBody>
      </p:sp>
      <p:pic>
        <p:nvPicPr>
          <p:cNvPr id="2050" name="Picture 2" descr="C:\Documents and Settings\User\Мои документы\Вика\751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657600" cy="4145472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2052" name="Picture 4" descr="C:\Documents and Settings\User\Мои документы\Вика\3 Храм Покрова на Нерли. Фото - А.Константи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429000" cy="4975112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Архитектурные особенности</a:t>
            </a:r>
            <a:endParaRPr lang="ru-RU" sz="6000" dirty="0"/>
          </a:p>
        </p:txBody>
      </p:sp>
      <p:pic>
        <p:nvPicPr>
          <p:cNvPr id="3075" name="Picture 3" descr="C:\Documents and Settings\User\Мои документы\Вика\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718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Вика\095_00009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29295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5486400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Внутреннее убранство</a:t>
            </a:r>
            <a:endParaRPr lang="ru-RU" sz="6000" dirty="0"/>
          </a:p>
        </p:txBody>
      </p:sp>
      <p:pic>
        <p:nvPicPr>
          <p:cNvPr id="17410" name="Picture 2" descr="C:\Documents and Settings\User\Мои документы\Вика\p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593395" cy="4467556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7411" name="Picture 3" descr="C:\Documents and Settings\User\Мои документы\Вика\pn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2667000" cy="4047172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</p:spPr>
      </p:pic>
      <p:pic>
        <p:nvPicPr>
          <p:cNvPr id="17413" name="Picture 5" descr="C:\Documents and Settings\User\Мои документы\Вика\p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352800" cy="223049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Храм Покрова Богородицы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Гордость русского зодчества, гимн красоте и гармонии человека и природы. Одни сравнивают его с парусом, другие уподобляют церковь милой девушке в подвенечном наряде или белой лебеди, голубке. Третьи называют его «поэмой из камня». Нежность, красота, гармония, женское обаяние, грусть и печаль – всё слилось здесь воедино».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И.Э Грабарь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Церковь Покрова на Нерл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5"/>
            <a:ext cx="39290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8458200" cy="178594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Успенский собор – главный собор России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5105400"/>
            <a:ext cx="4953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успенский собор\uspenskiy-sobor-kom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215370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2228840" cy="1285884"/>
          </a:xfrm>
        </p:spPr>
        <p:txBody>
          <a:bodyPr/>
          <a:lstStyle/>
          <a:p>
            <a:r>
              <a:rPr lang="ru-RU" sz="2400" i="1" dirty="0" smtClean="0">
                <a:latin typeface="Impact" pitchFamily="34" charset="0"/>
              </a:rPr>
              <a:t>1326-1471 гг.</a:t>
            </a:r>
            <a:endParaRPr lang="ru-RU" sz="2400" i="1" dirty="0">
              <a:latin typeface="Impact" pitchFamily="34" charset="0"/>
            </a:endParaRPr>
          </a:p>
        </p:txBody>
      </p:sp>
      <p:pic>
        <p:nvPicPr>
          <p:cNvPr id="1026" name="Picture 2" descr="C:\Documents and Settings\Admin\Рабочий стол\успенский собор\Moscow_Kremlin_AssumptionCathedral_Reconstruction_Zagrae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286280" cy="4929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42862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Impact" pitchFamily="34" charset="0"/>
              </a:rPr>
              <a:t> 1475 -1479гг.</a:t>
            </a:r>
            <a:endParaRPr lang="ru-RU" sz="2400" i="1" dirty="0">
              <a:latin typeface="Impact" pitchFamily="34" charset="0"/>
            </a:endParaRPr>
          </a:p>
        </p:txBody>
      </p:sp>
      <p:pic>
        <p:nvPicPr>
          <p:cNvPr id="8" name="Picture 2" descr="C:\Documents and Settings\Admin\Рабочий стол\успенский собор\mos01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51376" y="1000108"/>
            <a:ext cx="4992624" cy="3255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5953631" cy="4143404"/>
          </a:xfrm>
        </p:spPr>
      </p:pic>
      <p:pic>
        <p:nvPicPr>
          <p:cNvPr id="3076" name="Picture 4" descr="C:\Documents and Settings\Admin\Рабочий стол\успенский собор\IMGL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2" cy="23574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286389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Impact" pitchFamily="34" charset="0"/>
              </a:rPr>
              <a:t>Современный  облик  собора</a:t>
            </a:r>
            <a:endParaRPr lang="ru-RU" sz="2800" i="1" dirty="0">
              <a:latin typeface="Impact" pitchFamily="34" charset="0"/>
            </a:endParaRPr>
          </a:p>
        </p:txBody>
      </p:sp>
      <p:pic>
        <p:nvPicPr>
          <p:cNvPr id="3079" name="Picture 7" descr="C:\Documents and Settings\Admin\Рабочий стол\успенский собор\90a3a3540bc9325331b0dab0e9d907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428868"/>
            <a:ext cx="321467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Admin\Рабочий стол\успенский собор\mos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596"/>
            <a:ext cx="4986275" cy="4143404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успенский собор\ussobsouth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618"/>
            <a:ext cx="4357686" cy="65223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57148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Impact" pitchFamily="34" charset="0"/>
              </a:rPr>
              <a:t>Центральный портал</a:t>
            </a:r>
            <a:endParaRPr lang="ru-RU" sz="2400" i="1" dirty="0"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78592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Impact" pitchFamily="34" charset="0"/>
              </a:rPr>
              <a:t>Южный фасад собора</a:t>
            </a:r>
            <a:endParaRPr lang="ru-RU" sz="2400" i="1" dirty="0">
              <a:latin typeface="Impact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Impact" pitchFamily="34" charset="0"/>
              </a:rPr>
              <a:t>               </a:t>
            </a:r>
            <a:endParaRPr lang="ru-RU" i="1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C:\Documents and Settings\Admin\Рабочий стол\успенский собор\04_clip_image002_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7389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успенский собор\z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897" y="4857760"/>
            <a:ext cx="3086103" cy="2110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успенский собор\fc3d03f96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3556342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214950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Impact" pitchFamily="34" charset="0"/>
              </a:rPr>
              <a:t>Внутренний  облик  собора</a:t>
            </a:r>
            <a:endParaRPr lang="ru-RU" sz="2800" i="1" dirty="0">
              <a:latin typeface="Impact" pitchFamily="34" charset="0"/>
            </a:endParaRPr>
          </a:p>
        </p:txBody>
      </p:sp>
      <p:pic>
        <p:nvPicPr>
          <p:cNvPr id="5123" name="Picture 3" descr="C:\Documents and Settings\Admin\Рабочий стол\успенский собор\_int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286116" cy="4670979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успенский собор\Копия uspenskiy-sobor-kom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036" y="571480"/>
            <a:ext cx="3316964" cy="2643206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успенский собор\8_48013888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03504"/>
            <a:ext cx="4429124" cy="365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42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Десятинная церковь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0" dirty="0" smtClean="0"/>
              <a:t> Ц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ерковь Успения Пресвятой Богородицы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3357586" cy="5286388"/>
          </a:xfrm>
        </p:spPr>
        <p:txBody>
          <a:bodyPr>
            <a:noAutofit/>
          </a:bodyPr>
          <a:lstStyle/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Смысл названия: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каменная церковь Киевской Руси. Сооружена древнерусскими и византийскими мастерами в 979-996 годах в период князя Владимира Великого Святославовича. Выделили на её сооружение и содержание десятую часть княжих доходов – десятину.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esktop\des2-2e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498" y="428604"/>
            <a:ext cx="5076861" cy="57864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928934"/>
            <a:ext cx="1714512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5" descr="Banknote_1000_rubles_2010_front Яросла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5508628" cy="2949580"/>
          </a:xfrm>
          <a:prstGeom prst="rect">
            <a:avLst/>
          </a:prstGeom>
        </p:spPr>
      </p:pic>
      <p:pic>
        <p:nvPicPr>
          <p:cNvPr id="3" name="Содержимое 3" descr="800px-Banknote_5000_rubles_%281995%29_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4876800" cy="2357454"/>
          </a:xfrm>
          <a:prstGeom prst="rect">
            <a:avLst/>
          </a:prstGeom>
        </p:spPr>
      </p:pic>
      <p:pic>
        <p:nvPicPr>
          <p:cNvPr id="6" name="Содержимое 7" descr="UkraineP104a-2Hryvni-1992%281996%29-donatedoy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071678"/>
            <a:ext cx="4857784" cy="2906656"/>
          </a:xfrm>
          <a:prstGeom prst="rect">
            <a:avLst/>
          </a:prstGeom>
        </p:spPr>
      </p:pic>
      <p:pic>
        <p:nvPicPr>
          <p:cNvPr id="7" name="Содержимое 9" descr="UkraineP104a-2Hryvni-1992%281996%29-donatedoy_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286256"/>
            <a:ext cx="435771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успенский соб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3124"/>
            <a:ext cx="1643042" cy="21084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15" name="Рисунок 1" descr="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425" y="4429132"/>
            <a:ext cx="1511333" cy="22145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2" descr="C:\Users\555\Desktop\успенский\01vld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3"/>
            <a:ext cx="1689101" cy="24880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928794" y="2571744"/>
            <a:ext cx="4643470" cy="2143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Архитектурный облик Древней Руси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357188" y="3086372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8919" name="Рисунок 4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1887537" cy="173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21" name="Рисунок 1" descr="Киж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143380"/>
            <a:ext cx="2262140" cy="19827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2" descr="http://www.sobre.ru/foto/foto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071942"/>
            <a:ext cx="2462445" cy="25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Рисунок 1" descr="Покрова на Нерли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85727"/>
            <a:ext cx="1714512" cy="260260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" descr="Покровский собор Москва 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14290"/>
            <a:ext cx="1984636" cy="2500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lum bright="-6000"/>
          </a:blip>
          <a:srcRect l="39716" t="5054" r="19037" b="15303"/>
          <a:stretch>
            <a:fillRect/>
          </a:stretch>
        </p:blipFill>
        <p:spPr>
          <a:xfrm>
            <a:off x="214282" y="571480"/>
            <a:ext cx="1714479" cy="24929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истории: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4500594" cy="592933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1169 г. церковь разграбили войска Андрея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Боголюбского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1203 г. — войска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Рюрика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Ростиславовича.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 1240 г. орды хана Батыя, взяв Киев, уничтожили Десятинную церковь — последний оплот киевлян. По преданию, Десятинная церковь рухнула под весом набившегося в неё народа, пытавшегося спастись от монголов.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1842 г.  Храм был построен в византийско-московском стиле и не повторял первоначальной архитектуры древней Десятинной церкви.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1928 г. вторая Десятинная церковь, как и множество других памятников культуры и искусства, была снесена советской властью.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gonchark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829048" cy="33543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Содержимое 4" descr="des_c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000504"/>
            <a:ext cx="3714776" cy="243782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Архитектурные особенности.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7146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Внешний облик: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крестово-купольный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шестистолпный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храм.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Перестраивалась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несколько 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начале ХI века была повреждена пожарами, её окружили с трех сторон галереями.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User\Desktop\7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71810"/>
            <a:ext cx="2786082" cy="33331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2" descr="C:\Users\User\Desktop\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4153367" cy="26799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Внутреннее убранство: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Десятинную церковь украшали: мозаики, фрески, резные, мраморные и шиферные плиты (иконы, кресты и посуду привезли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Корсуня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(Херсонеса Таврического).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01_clip_image024_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4038600" cy="5229225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86676" cy="8683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Десятинная церковь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Десятинной церкви были похоронены Владимир Святославович и его жена – византийского царевна Анна, сюда же из Вышгорода перенесли прах княгини Ольги.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1044 г. Ярослав Мудрый похоронил в Десятинной церкви посмертно «крещённых» братьев Владимира — Ярополка  и Олега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Древлянского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Содержимое 6" descr="des_c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143248"/>
            <a:ext cx="3929090" cy="27454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Содержимое 8" descr="des_ch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00438"/>
            <a:ext cx="3768542" cy="27860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428604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Собор Святой Софии в Киеве.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41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B771716C-EEC7-4D39-A033-0BA154354017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B265B-E204-4362-ABB0-55605833F75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TS010164189</Template>
  <TotalTime>0</TotalTime>
  <Words>599</Words>
  <Application>Microsoft Office PowerPoint</Application>
  <PresentationFormat>Экран (4:3)</PresentationFormat>
  <Paragraphs>81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TS010164189</vt:lpstr>
      <vt:lpstr>«Чутьё пропорций, понимание силуэта, декоративный инстинкт,  изобретательность форм – словом, все архитектурные добродетели встречаются на протяжении русской истории так постоянно и повсеместно, что наводят на мысль о совершенно исключительной архитектурной одарённости русского народа».                                                                                                   И.Э.Грабарь, искусствовед </vt:lpstr>
      <vt:lpstr>Архитектурный облик Древней Руси  </vt:lpstr>
      <vt:lpstr>Слайд 3</vt:lpstr>
      <vt:lpstr>Десятинная церковь ( Церковь Успения Пресвятой Богородицы)</vt:lpstr>
      <vt:lpstr>Из истории:</vt:lpstr>
      <vt:lpstr>Архитектурные особенности.</vt:lpstr>
      <vt:lpstr>Внутреннее убранство:</vt:lpstr>
      <vt:lpstr>Десятинная церковь </vt:lpstr>
      <vt:lpstr>Слайд 9</vt:lpstr>
      <vt:lpstr>Из истории</vt:lpstr>
      <vt:lpstr>Главы собора</vt:lpstr>
      <vt:lpstr>Архитектурные особенности</vt:lpstr>
      <vt:lpstr>Знаменитый колокол Мазепы</vt:lpstr>
      <vt:lpstr>Мозаики, фрески, иконы собора. Шедевр мозаичной росписи – изображение Богоматери Оранты  ( молящейся)</vt:lpstr>
      <vt:lpstr>Слайд 15</vt:lpstr>
      <vt:lpstr>Собор Святой Софии.  г. Великий Новгород  Собор имеет пять глав, шестая венчает лестничную башню, расположенную в западной галерее южнее входа. Маковицы глав выполнены в форме шлемов древнерусских  богатырей, центральный символизирует Илью Муромца. </vt:lpstr>
      <vt:lpstr>Свинцовый голубь.</vt:lpstr>
      <vt:lpstr>Слайд 18</vt:lpstr>
      <vt:lpstr>Архитектурные особенности</vt:lpstr>
      <vt:lpstr>Слайд 20</vt:lpstr>
      <vt:lpstr>Константин и Елена. </vt:lpstr>
      <vt:lpstr>Росписи на стенах храма.</vt:lpstr>
      <vt:lpstr>Слайд 23</vt:lpstr>
      <vt:lpstr>Успенский собор во Владимире</vt:lpstr>
      <vt:lpstr>Слайд 25</vt:lpstr>
      <vt:lpstr>Слайд 26</vt:lpstr>
      <vt:lpstr>Слайд 27</vt:lpstr>
      <vt:lpstr>Слайд 28</vt:lpstr>
      <vt:lpstr>Храм покрова на Нерли</vt:lpstr>
      <vt:lpstr>История создания</vt:lpstr>
      <vt:lpstr>Архитектурные особенности</vt:lpstr>
      <vt:lpstr>Внутреннее убранство</vt:lpstr>
      <vt:lpstr>Храм Покрова Богородицы</vt:lpstr>
      <vt:lpstr>Успенский собор – главный собор России</vt:lpstr>
      <vt:lpstr>1326-1471 гг.</vt:lpstr>
      <vt:lpstr>Слайд 36</vt:lpstr>
      <vt:lpstr>Слайд 37</vt:lpstr>
      <vt:lpstr>               </vt:lpstr>
      <vt:lpstr>Слайд 39</vt:lpstr>
      <vt:lpstr>Слайд 40</vt:lpstr>
      <vt:lpstr>Архитектурный облик Древней Руси 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2010-11-09T15:30:37Z</dcterms:created>
  <dcterms:modified xsi:type="dcterms:W3CDTF">2010-12-03T00:49:51Z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