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  <p:sldMasterId id="2147483788" r:id="rId2"/>
    <p:sldMasterId id="2147484061" r:id="rId3"/>
  </p:sldMasterIdLst>
  <p:sldIdLst>
    <p:sldId id="258" r:id="rId4"/>
    <p:sldId id="261" r:id="rId5"/>
    <p:sldId id="259" r:id="rId6"/>
    <p:sldId id="263" r:id="rId7"/>
    <p:sldId id="256" r:id="rId8"/>
    <p:sldId id="257" r:id="rId9"/>
    <p:sldId id="272" r:id="rId10"/>
    <p:sldId id="264" r:id="rId11"/>
    <p:sldId id="260" r:id="rId12"/>
    <p:sldId id="262" r:id="rId13"/>
    <p:sldId id="270" r:id="rId14"/>
    <p:sldId id="271" r:id="rId15"/>
    <p:sldId id="265" r:id="rId16"/>
    <p:sldId id="266" r:id="rId17"/>
    <p:sldId id="267" r:id="rId18"/>
    <p:sldId id="268" r:id="rId19"/>
    <p:sldId id="274" r:id="rId20"/>
    <p:sldId id="273" r:id="rId21"/>
    <p:sldId id="26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9F5FCF"/>
    <a:srgbClr val="00823B"/>
    <a:srgbClr val="0000FF"/>
    <a:srgbClr val="A50021"/>
    <a:srgbClr val="00FF00"/>
    <a:srgbClr val="66FF66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04" autoAdjust="0"/>
    <p:restoredTop sz="94660"/>
  </p:normalViewPr>
  <p:slideViewPr>
    <p:cSldViewPr>
      <p:cViewPr>
        <p:scale>
          <a:sx n="71" d="100"/>
          <a:sy n="71" d="100"/>
        </p:scale>
        <p:origin x="-201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D22FF-FAF8-40E3-9A35-E8FB395C9B87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7619-93C9-4CE9-B2D3-BFF7E2E31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96047-C000-4B91-A32E-B4C364EA4F4A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7045-0559-4617-BFE1-4D6D5CE08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B2A6E-41C5-4F66-B52A-DD1B99EF49DB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6E0C7-84F6-46C9-BA2C-69152FEEF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D5047-F5A1-4B5B-8F70-B54E84B2636D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EA1192-201F-4BB9-9A41-A24C95FAB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DECE9-73D8-4C15-85CE-3191D9074A45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FF9CC-6FE7-47C4-ABD3-807A07AF1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3AC6-5A1E-46B3-B19D-516B51834066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F92CB-E0AA-4B09-BFB2-95F6FB147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D7D7E-D608-4E4C-BFC1-2B6480515EBA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CEFB-5715-45D8-98E4-C0066A2C1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062D86A-079F-43D5-857F-05CF8D4445EC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13B012-D0E8-440A-9B0A-159C9774D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D49F-B7F8-45DD-A1BA-46B57CA78204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D31DB-35BD-4DCC-9795-C9F3D09C9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03D78-54B0-4E51-8E9E-9973CF3FEFEA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E48E-133C-4BAB-898F-DE67B57CB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15E4-C85A-4132-A992-0AB0C675E9B2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3FCB-2590-4F81-9373-07D01EC3F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7871E-3B61-451E-8CAD-2DF86B6BA19C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3632-04F8-4429-9AFD-1ECD7B995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EA4A-93FB-4364-8BB4-808CAEE6AD09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0A28-D46C-4456-956F-8D29EA6B7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60F0-06BF-4AF6-8BC2-A2688261A46F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BF1E-3CB8-41F0-85AD-DF43B8714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B3112-E816-4785-A01F-6670009D4E6E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CC54-C55F-4BF3-B9CF-2E04CC902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E916-1B3E-4F13-8BD4-AE1DCE76C70C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21F8E-6894-4427-8409-2DEC5CDD1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E925-8FBD-4BBD-9E58-97686B02DA77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2D8BC-3348-4216-993D-37B449FFE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E9E3-7166-42B8-A012-FEBEF862A2A9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E098-9840-4A5E-B99E-9E535A386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5FDA-3C1B-433F-AE7E-C0F08EDE7358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EB1C-E0BD-4B37-835A-851AA8675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7744-0571-4EF8-BFEA-B5847D821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AE6D-FB86-4FBE-8CA0-E37DA9C09D6C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45CED-7AEB-4863-871E-5D4A77099DD0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D598-507A-401A-B905-FA3A46D72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47C2-ECE9-4046-9F20-3D621CE68516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C041-DC03-4675-BA2C-6D3DD14B4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AD225-C328-4F11-936E-7DE6CAA4BFB9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02452-A985-4728-B0AD-5B1F9C96B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B206-3959-4BC4-B1E8-883F6E32C897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91F7C-669C-47B7-8562-3A2D953BA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D036C-E925-4232-BC1E-39171213D687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8B3B-E45F-4798-9877-A541D7BA4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234E1-39D8-4496-BD70-97123F8D7C9D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6858-E8DA-4C64-8390-DCE650D1D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4B7C-CEA5-4552-9E24-243E18627FF9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9353-A07C-4412-B2C0-9BF1CFCE9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ED19A-3C18-41D7-99C4-6BDFF548FE85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9617-9AFD-4108-BA01-0B0093984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84D9A-DB7D-4B88-BAF9-6222D18793BE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1D26D-B60C-48F0-B4DC-8C3A6B09A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23040-F86B-453E-BC8E-B5D4D58CD502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A55A-D11E-477C-8097-3EE912C04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EBE4-F38F-4DFB-977B-C29C4D021DEA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DADCF-A1C1-45BA-B2E6-CD378405E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A1C3-2699-4E57-B039-3729F4F0FB3E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2E1A6-6F76-42D1-B22B-F137E57F7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8DB4B-B266-4363-865F-70B2B0C49BF4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18B6C-D61B-436A-9085-135C725DC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17B354-C683-4457-9D10-18F2DC9C0161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ADAAB98-79BB-4FF3-9AF0-868E4028D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52" r:id="rId1"/>
    <p:sldLayoutId id="2147484429" r:id="rId2"/>
    <p:sldLayoutId id="2147484453" r:id="rId3"/>
    <p:sldLayoutId id="2147484430" r:id="rId4"/>
    <p:sldLayoutId id="2147484454" r:id="rId5"/>
    <p:sldLayoutId id="2147484431" r:id="rId6"/>
    <p:sldLayoutId id="2147484432" r:id="rId7"/>
    <p:sldLayoutId id="2147484455" r:id="rId8"/>
    <p:sldLayoutId id="2147484433" r:id="rId9"/>
    <p:sldLayoutId id="2147484434" r:id="rId10"/>
    <p:sldLayoutId id="21474844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DDB2745-FFC3-4BFA-B86B-6D487FD7342B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C3D818-FC8A-4577-93FF-F4EF842D8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56" r:id="rId1"/>
    <p:sldLayoutId id="2147484436" r:id="rId2"/>
    <p:sldLayoutId id="2147484437" r:id="rId3"/>
    <p:sldLayoutId id="2147484438" r:id="rId4"/>
    <p:sldLayoutId id="2147484457" r:id="rId5"/>
    <p:sldLayoutId id="2147484458" r:id="rId6"/>
    <p:sldLayoutId id="2147484439" r:id="rId7"/>
    <p:sldLayoutId id="2147484440" r:id="rId8"/>
    <p:sldLayoutId id="2147484441" r:id="rId9"/>
    <p:sldLayoutId id="2147484442" r:id="rId10"/>
    <p:sldLayoutId id="21474844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A0E8C3-C8B5-4075-B29F-3122209C95CB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36934A-76D4-43EB-A5AD-531EC3A82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59" r:id="rId1"/>
    <p:sldLayoutId id="2147484444" r:id="rId2"/>
    <p:sldLayoutId id="2147484460" r:id="rId3"/>
    <p:sldLayoutId id="2147484445" r:id="rId4"/>
    <p:sldLayoutId id="2147484461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2;&#1076;&#1084;&#1080;&#1085;\Desktop\&#1044;&#1077;&#1090;&#1089;&#1082;&#1080;&#1077;%20&#1087;&#1077;&#1089;&#1085;&#1080;\&#1043;&#1072;&#1088;&#1076;&#1077;&#1084;&#1072;&#1088;&#1080;&#1085;&#1099;.mp3" TargetMode="Externa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76;&#1084;&#1080;&#1085;\Desktop\&#1044;&#1077;&#1090;&#1089;&#1082;&#1080;&#1077;%20&#1087;&#1077;&#1089;&#1085;&#1080;\&#1044;&#1086;&#1088;&#1086;&#1075;&#1086;&#1102;%20&#1076;&#1086;&#1073;&#1088;&#1072;%20pat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f/fc/Duerer01.jpg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Овал 4"/>
          <p:cNvSpPr/>
          <p:nvPr/>
        </p:nvSpPr>
        <p:spPr>
          <a:xfrm>
            <a:off x="5786446" y="3286124"/>
            <a:ext cx="2246718" cy="2151892"/>
          </a:xfrm>
          <a:prstGeom prst="ellips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827088" y="1412875"/>
            <a:ext cx="748982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"Что такое окружность?"</a:t>
            </a: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2357422" y="4000504"/>
            <a:ext cx="9521841" cy="216564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eaLnBrk="0" hangingPunct="0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Автор: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Листопадова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Е.В.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математики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МОУ лицея № 82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п. Каменоломни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Презентация к уроку </a:t>
            </a:r>
          </a:p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наглядной геометрии в 6 классе</a:t>
            </a:r>
          </a:p>
        </p:txBody>
      </p:sp>
      <p:pic>
        <p:nvPicPr>
          <p:cNvPr id="12" name="Гардемар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88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getImageCAZUKA5Z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000500"/>
            <a:ext cx="1357312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1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14480" y="1214422"/>
            <a:ext cx="5616575" cy="5129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sp>
        <p:nvSpPr>
          <p:cNvPr id="2" name="Прямоугольник 1"/>
          <p:cNvSpPr/>
          <p:nvPr/>
        </p:nvSpPr>
        <p:spPr>
          <a:xfrm>
            <a:off x="-285784" y="0"/>
            <a:ext cx="964907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ndalus" pitchFamily="18" charset="-78"/>
              </a:rPr>
              <a:t>ОС - радиус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4321969" y="2393156"/>
            <a:ext cx="1785938" cy="10001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3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2616" t="7098" r="5511" b="6960"/>
          <a:stretch/>
        </p:blipFill>
        <p:spPr bwMode="auto">
          <a:xfrm>
            <a:off x="2214546" y="1428736"/>
            <a:ext cx="5072098" cy="5072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00063" y="214313"/>
            <a:ext cx="8643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/>
              <a:t>РАДИУС</a:t>
            </a:r>
          </a:p>
          <a:p>
            <a:pPr algn="ctr"/>
            <a:r>
              <a:rPr lang="ru-RU" sz="3600"/>
              <a:t>(по-латыни </a:t>
            </a:r>
            <a:r>
              <a:rPr lang="en-US" sz="3600" i="1"/>
              <a:t>radius</a:t>
            </a:r>
            <a:r>
              <a:rPr lang="ru-RU" sz="3600" i="1"/>
              <a:t> – «спица в колесе»</a:t>
            </a:r>
            <a:r>
              <a:rPr lang="ru-RU" sz="3600"/>
              <a:t>).</a:t>
            </a:r>
            <a:r>
              <a:rPr lang="ru-RU" sz="3600" i="1"/>
              <a:t>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/>
          </p:cNvSpPr>
          <p:nvPr>
            <p:ph idx="1"/>
          </p:nvPr>
        </p:nvSpPr>
        <p:spPr>
          <a:xfrm>
            <a:off x="-323850" y="6884988"/>
            <a:ext cx="8229600" cy="43243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643570" y="3357562"/>
            <a:ext cx="2928958" cy="2857520"/>
          </a:xfrm>
          <a:prstGeom prst="ellipse">
            <a:avLst/>
          </a:prstGeom>
          <a:solidFill>
            <a:srgbClr val="E13D70"/>
          </a:solidFill>
          <a:ln>
            <a:solidFill>
              <a:srgbClr val="E13D7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 useBgFill="1">
        <p:nvSpPr>
          <p:cNvPr id="31750" name="Oval 6"/>
          <p:cNvSpPr>
            <a:spLocks noChangeArrowheads="1"/>
          </p:cNvSpPr>
          <p:nvPr/>
        </p:nvSpPr>
        <p:spPr bwMode="auto">
          <a:xfrm>
            <a:off x="785813" y="3429000"/>
            <a:ext cx="2786062" cy="2741613"/>
          </a:xfrm>
          <a:prstGeom prst="ellipse">
            <a:avLst/>
          </a:prstGeom>
          <a:ln w="76200">
            <a:solidFill>
              <a:srgbClr val="FFFF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47667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Окружность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– это замкнутая кривая линия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. </a:t>
            </a:r>
          </a:p>
          <a:p>
            <a:pPr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Она имеет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ДЛИНУ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71480"/>
            <a:ext cx="4929222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13D7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Круг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плоская фигура, </a:t>
            </a:r>
          </a:p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его характеризует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E13D7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ПЛОЩАДЬ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2250281" y="2536032"/>
            <a:ext cx="1571625" cy="50006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6107907" y="2321719"/>
            <a:ext cx="1428750" cy="642937"/>
          </a:xfrm>
          <a:prstGeom prst="straightConnector1">
            <a:avLst/>
          </a:prstGeom>
          <a:ln w="38100">
            <a:solidFill>
              <a:srgbClr val="E13D7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17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-9525" y="571480"/>
            <a:ext cx="90455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О КВАДРАТУРЕ КРУГА</a:t>
            </a:r>
          </a:p>
          <a:p>
            <a:pPr algn="ctr">
              <a:defRPr/>
            </a:pPr>
            <a:endParaRPr lang="ru-RU" sz="2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В 1882 г. немецкий математик Ф.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Линдеман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доказал, что с помощью циркуля и линейки эта</a:t>
            </a:r>
          </a:p>
          <a:p>
            <a:pPr algn="just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задача неразрешим</a:t>
            </a:r>
            <a:r>
              <a:rPr lang="ru-RU" sz="28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а.</a:t>
            </a:r>
          </a:p>
        </p:txBody>
      </p:sp>
      <p:pic>
        <p:nvPicPr>
          <p:cNvPr id="26632" name="Picture 8" descr="image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500438"/>
            <a:ext cx="56435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image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3500438"/>
            <a:ext cx="3000375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0" y="476250"/>
            <a:ext cx="9159875" cy="20161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Работа с учебником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Почему канализационные люки делают круглыми, а не квадратными?</a:t>
            </a:r>
          </a:p>
        </p:txBody>
      </p:sp>
      <p:pic>
        <p:nvPicPr>
          <p:cNvPr id="26628" name="Picture 4" descr="Лю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35696" y="2217400"/>
            <a:ext cx="5705475" cy="42799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03649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Существует ли кольцо, изображенное на рисунке в действительности, или на рисунке допущена ошибка?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06034" y="2869731"/>
            <a:ext cx="5824427" cy="32125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1859" y="476672"/>
            <a:ext cx="919060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какие части надо разрезать квадрат, чтобы сложить из них фигуры, изображенные на рисунке?</a:t>
            </a:r>
          </a:p>
          <a:p>
            <a:pPr algn="ctr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Бумага в клеточку облегчит решение.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383687" y="1984375"/>
            <a:ext cx="4608512" cy="48563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6781800" cy="5000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714356"/>
            <a:ext cx="7543800" cy="3857644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 lvl="6">
              <a:buFont typeface="Arial" pitchFamily="34" charset="0"/>
              <a:buNone/>
              <a:defRPr/>
            </a:pPr>
            <a:r>
              <a:rPr lang="ru-RU" sz="4000" dirty="0" smtClean="0"/>
              <a:t>Решение задач</a:t>
            </a:r>
          </a:p>
          <a:p>
            <a:pPr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r>
              <a:rPr lang="ru-RU" sz="2800" b="1" dirty="0" smtClean="0"/>
              <a:t>Задача№1</a:t>
            </a:r>
          </a:p>
          <a:p>
            <a:pPr>
              <a:buFont typeface="Arial" charset="0"/>
              <a:buNone/>
              <a:defRPr/>
            </a:pPr>
            <a:r>
              <a:rPr lang="ru-RU" sz="2800" dirty="0" smtClean="0"/>
              <a:t>Отметьте в тетради точку О. Постройте окружность с центром в этой точке. Измерьте радиус окружности. Чему равен её диаметр?</a:t>
            </a:r>
          </a:p>
          <a:p>
            <a:pPr>
              <a:buFont typeface="Arial" charset="0"/>
              <a:buNone/>
              <a:defRPr/>
            </a:pPr>
            <a:r>
              <a:rPr lang="ru-RU" sz="2800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/>
              <a:t>Задача№2</a:t>
            </a:r>
          </a:p>
          <a:p>
            <a:pPr>
              <a:buFont typeface="Arial" charset="0"/>
              <a:buNone/>
              <a:defRPr/>
            </a:pPr>
            <a:r>
              <a:rPr lang="ru-RU" sz="2800" dirty="0" smtClean="0"/>
              <a:t>Начертите окружность и отметьте на ней три точки А, В и С. Назовите дуги, на которые эти точки делят окружность.</a:t>
            </a:r>
          </a:p>
          <a:p>
            <a:pPr>
              <a:buFont typeface="Arial" charset="0"/>
              <a:buNone/>
              <a:defRPr/>
            </a:pPr>
            <a:r>
              <a:rPr lang="ru-RU" sz="2800" dirty="0" smtClean="0"/>
              <a:t> </a:t>
            </a:r>
          </a:p>
          <a:p>
            <a:pPr>
              <a:buFont typeface="Arial" charset="0"/>
              <a:buNone/>
              <a:defRPr/>
            </a:pPr>
            <a:r>
              <a:rPr lang="ru-RU" sz="2800" b="1" dirty="0" smtClean="0"/>
              <a:t>Задача№3</a:t>
            </a:r>
          </a:p>
          <a:p>
            <a:pPr>
              <a:buFont typeface="Arial" charset="0"/>
              <a:buNone/>
              <a:defRPr/>
            </a:pPr>
            <a:r>
              <a:rPr lang="ru-RU" sz="2800" dirty="0" smtClean="0"/>
              <a:t>Начертите две окружности с радиусами 2 см, 3 см 2 мм.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75" y="0"/>
            <a:ext cx="9191625" cy="7000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214346" y="142852"/>
            <a:ext cx="9572660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Посчитайте</a:t>
            </a:r>
            <a:r>
              <a:rPr lang="ru-RU" sz="4400" b="1" dirty="0">
                <a:ln w="50800"/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сколько и какие фигуры составляют этот рисунок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1682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Домашнее задание: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4138" y="2790825"/>
            <a:ext cx="51085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/>
              <a:t>п.13 стр. 56-61 </a:t>
            </a:r>
          </a:p>
          <a:p>
            <a:r>
              <a:rPr lang="ru-RU" sz="5400"/>
              <a:t>задача №8</a:t>
            </a:r>
          </a:p>
        </p:txBody>
      </p:sp>
      <p:pic>
        <p:nvPicPr>
          <p:cNvPr id="32772" name="Picture 6" descr="C:\Users\юля\AppData\Local\Microsoft\Windows\Temporary Internet Files\Content.IE5\I3W2Y3G4\MC90041239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2713" y="2849563"/>
            <a:ext cx="387508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Дорогою добра p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28625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5143500"/>
            <a:ext cx="1335087" cy="1296988"/>
          </a:xfrm>
          <a:prstGeom prst="rect">
            <a:avLst/>
          </a:prstGeom>
          <a:solidFill>
            <a:srgbClr val="00FF00"/>
          </a:solidFill>
          <a:ln>
            <a:solidFill>
              <a:srgbClr val="66FF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Блок-схема: данные 2"/>
          <p:cNvSpPr/>
          <p:nvPr/>
        </p:nvSpPr>
        <p:spPr>
          <a:xfrm>
            <a:off x="3771900" y="3187700"/>
            <a:ext cx="1876425" cy="1257300"/>
          </a:xfrm>
          <a:prstGeom prst="flowChartInputOutpu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7496175" y="2986088"/>
            <a:ext cx="1198563" cy="1458912"/>
          </a:xfrm>
          <a:prstGeom prst="flowChartMagneticDisk">
            <a:avLst/>
          </a:prstGeom>
          <a:solidFill>
            <a:srgbClr val="9F5FCF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7097713" y="1071563"/>
            <a:ext cx="2046287" cy="1370012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063" y="1214438"/>
            <a:ext cx="1943100" cy="1141412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37013" y="1160463"/>
            <a:ext cx="1403350" cy="1403350"/>
          </a:xfrm>
          <a:prstGeom prst="ellipse">
            <a:avLst/>
          </a:prstGeom>
          <a:solidFill>
            <a:srgbClr val="E13D70"/>
          </a:solidFill>
          <a:ln>
            <a:solidFill>
              <a:srgbClr val="E13D7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687388" y="2924175"/>
            <a:ext cx="1431925" cy="1433513"/>
          </a:xfrm>
          <a:prstGeom prst="rt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4089400" y="5032375"/>
            <a:ext cx="1349375" cy="1349375"/>
          </a:xfrm>
          <a:prstGeom prst="cube">
            <a:avLst/>
          </a:prstGeom>
          <a:solidFill>
            <a:srgbClr val="A5002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10800000">
            <a:off x="7356475" y="5141913"/>
            <a:ext cx="1528763" cy="1182687"/>
          </a:xfrm>
          <a:prstGeom prst="trapezoid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Геометрические фигуры</a:t>
            </a:r>
            <a:endParaRPr lang="ru-RU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64755" y="2365773"/>
            <a:ext cx="47679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882344" y="2463279"/>
            <a:ext cx="47679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2524423"/>
            <a:ext cx="47679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00275" y="6381327"/>
            <a:ext cx="47679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40614" y="4347865"/>
            <a:ext cx="428511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10744" y="4458056"/>
            <a:ext cx="238397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882344" y="4500265"/>
            <a:ext cx="47679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506109" y="6381328"/>
            <a:ext cx="47679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67137" y="6396335"/>
            <a:ext cx="59794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</a:p>
        </p:txBody>
      </p:sp>
    </p:spTree>
  </p:cSld>
  <p:clrMapOvr>
    <a:masterClrMapping/>
  </p:clrMapOvr>
  <p:transition spd="slow"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365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4357688" y="1714500"/>
            <a:ext cx="3429000" cy="21844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541588" y="333375"/>
            <a:ext cx="6602412" cy="1173163"/>
          </a:xfrm>
          <a:prstGeom prst="wedgeRoundRectCallout">
            <a:avLst>
              <a:gd name="adj1" fmla="val -45163"/>
              <a:gd name="adj2" fmla="val 102290"/>
              <a:gd name="adj3" fmla="val 16667"/>
            </a:avLst>
          </a:prstGeom>
          <a:solidFill>
            <a:schemeClr val="tx2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/>
              <a:t>«Я с детства не любил овал, я с детства угол рисовал…»  </a:t>
            </a:r>
            <a:endParaRPr lang="ru-RU" sz="2400" dirty="0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24250"/>
            <a:ext cx="25336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541588" y="4076700"/>
            <a:ext cx="6461125" cy="1439863"/>
          </a:xfrm>
          <a:prstGeom prst="wedgeRoundRectCallout">
            <a:avLst>
              <a:gd name="adj1" fmla="val -45163"/>
              <a:gd name="adj2" fmla="val 102290"/>
              <a:gd name="adj3" fmla="val 16667"/>
            </a:avLst>
          </a:prstGeom>
          <a:solidFill>
            <a:schemeClr val="tx2">
              <a:lumMod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/>
              <a:t>«Меня, наверно, Бог не звал и вкусом не снабдил утонченным. Я с детства полюбил овал за то, что он такой законченный …»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857375" y="3071813"/>
            <a:ext cx="1643063" cy="400050"/>
          </a:xfrm>
          <a:prstGeom prst="rect">
            <a:avLst/>
          </a:prstGeom>
          <a:solidFill>
            <a:srgbClr val="9F5FC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Павел Коган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000250" y="6429375"/>
            <a:ext cx="1857375" cy="369888"/>
          </a:xfrm>
          <a:prstGeom prst="rect">
            <a:avLst/>
          </a:prstGeom>
          <a:solidFill>
            <a:srgbClr val="9F5FC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Наум Коржавин</a:t>
            </a:r>
            <a:endParaRPr lang="ru-RU"/>
          </a:p>
        </p:txBody>
      </p:sp>
    </p:spTree>
  </p:cSld>
  <p:clrMapOvr>
    <a:masterClrMapping/>
  </p:clrMapOvr>
  <p:transition spd="med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5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5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5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2" grpId="0" animBg="1"/>
      <p:bldP spid="12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3" y="2179638"/>
            <a:ext cx="36782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5292080" y="2724471"/>
            <a:ext cx="3383905" cy="338390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468560" y="620688"/>
            <a:ext cx="1008112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Гротендик 28 марта 1928 (82 года)</a:t>
            </a:r>
          </a:p>
        </p:txBody>
      </p:sp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1" name="Rectangle 95"/>
          <p:cNvSpPr>
            <a:spLocks noChangeArrowheads="1"/>
          </p:cNvSpPr>
          <p:nvPr/>
        </p:nvSpPr>
        <p:spPr bwMode="auto">
          <a:xfrm>
            <a:off x="1" y="1470872"/>
            <a:ext cx="630019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Танцевальное вращенье</a:t>
            </a:r>
          </a:p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Совершеннейшие ноги,</a:t>
            </a:r>
          </a:p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круги, круги, круги</a:t>
            </a:r>
          </a:p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Вызывали восхищенье.                                             </a:t>
            </a:r>
          </a:p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Балерина создавала</a:t>
            </a:r>
          </a:p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Точный круг в один момент.</a:t>
            </a:r>
          </a:p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Подивился ей немало</a:t>
            </a:r>
          </a:p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Достославный геометр.</a:t>
            </a:r>
          </a:p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прекрасной балерине</a:t>
            </a:r>
          </a:p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Вспоминал частенько он -                                                                                                  </a:t>
            </a:r>
          </a:p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по этой ли причине</a:t>
            </a:r>
          </a:p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Циркуль был изобретён!</a:t>
            </a:r>
          </a:p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Н. Глазков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5129"/>
            <a:ext cx="27701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3500" algn="ctr">
              <a:buFont typeface="Arial" charset="0"/>
              <a:buNone/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Циркуль</a:t>
            </a:r>
          </a:p>
        </p:txBody>
      </p:sp>
      <p:pic>
        <p:nvPicPr>
          <p:cNvPr id="18436" name="Picture 98" descr="C:\Users\юля\AppData\Local\Microsoft\Windows\Temporary Internet Files\Content.IE5\TD6V1BUT\MM900336744[1].gif"/>
          <p:cNvPicPr>
            <a:picLocks noChangeAspect="1" noChangeArrowheads="1" noCrop="1"/>
          </p:cNvPicPr>
          <p:nvPr/>
        </p:nvPicPr>
        <p:blipFill>
          <a:blip r:embed="rId2">
            <a:lum bright="50000" contrast="60000"/>
          </a:blip>
          <a:srcRect/>
          <a:stretch>
            <a:fillRect/>
          </a:stretch>
        </p:blipFill>
        <p:spPr bwMode="auto">
          <a:xfrm>
            <a:off x="785813" y="0"/>
            <a:ext cx="2132012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7" name="Picture 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938213"/>
            <a:ext cx="345122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9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9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800" fill="hold"/>
                                        <p:tgtEl>
                                          <p:spTgt spid="9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fill="hold"/>
                                        <p:tgtEl>
                                          <p:spTgt spid="9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8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357313"/>
            <a:ext cx="9144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400" b="1"/>
          </a:p>
          <a:p>
            <a:r>
              <a:rPr lang="ru-RU" sz="2400" b="1"/>
              <a:t>1.</a:t>
            </a:r>
            <a:r>
              <a:rPr lang="ru-RU" sz="2400"/>
              <a:t>Поставьте в тетради точку О , отступив вниз от предыдущей записи 8 клеточек.</a:t>
            </a:r>
          </a:p>
          <a:p>
            <a:r>
              <a:rPr lang="ru-RU" sz="2400"/>
              <a:t> </a:t>
            </a:r>
          </a:p>
          <a:p>
            <a:r>
              <a:rPr lang="ru-RU" sz="2400" b="1"/>
              <a:t>2</a:t>
            </a:r>
            <a:r>
              <a:rPr lang="ru-RU" sz="2400"/>
              <a:t>.Возьмите в раствор циркуля отрезок 3см. Поставьте иголочку в точку О и постройте      окружность.</a:t>
            </a:r>
          </a:p>
          <a:p>
            <a:r>
              <a:rPr lang="ru-RU" sz="2400"/>
              <a:t> </a:t>
            </a:r>
          </a:p>
          <a:p>
            <a:r>
              <a:rPr lang="ru-RU" sz="2400" b="1"/>
              <a:t>3.</a:t>
            </a:r>
            <a:r>
              <a:rPr lang="ru-RU" sz="2400"/>
              <a:t>Поставьте на окружности две любые точки. Соедините их. Какая фигура получилась?  </a:t>
            </a:r>
          </a:p>
          <a:p>
            <a:endParaRPr lang="ru-RU" sz="2400"/>
          </a:p>
          <a:p>
            <a:r>
              <a:rPr lang="ru-RU" sz="2400" b="1"/>
              <a:t>4.</a:t>
            </a:r>
            <a:r>
              <a:rPr lang="ru-RU" sz="2400"/>
              <a:t>Соедините любую точку окружности с центром.</a:t>
            </a:r>
          </a:p>
          <a:p>
            <a:r>
              <a:rPr lang="ru-RU" sz="2400"/>
              <a:t> </a:t>
            </a:r>
          </a:p>
          <a:p>
            <a:r>
              <a:rPr lang="ru-RU" sz="2400"/>
              <a:t> </a:t>
            </a:r>
          </a:p>
          <a:p>
            <a:r>
              <a:rPr lang="ru-RU" sz="240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83081"/>
            <a:ext cx="748883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Практическая работа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5329237"/>
          </a:xfrm>
        </p:spPr>
        <p:txBody>
          <a:bodyPr/>
          <a:lstStyle/>
          <a:p>
            <a:endParaRPr lang="ru-RU" sz="2400" b="1" smtClean="0">
              <a:latin typeface="Arial" charset="0"/>
              <a:cs typeface="Arial" charset="0"/>
            </a:endParaRPr>
          </a:p>
          <a:p>
            <a:pPr>
              <a:buFont typeface="Georgia" pitchFamily="18" charset="0"/>
              <a:buNone/>
            </a:pPr>
            <a:r>
              <a:rPr lang="ru-RU" sz="2400" b="1" smtClean="0">
                <a:latin typeface="Arial" charset="0"/>
                <a:cs typeface="Arial" charset="0"/>
              </a:rPr>
              <a:t>5.</a:t>
            </a:r>
            <a:r>
              <a:rPr lang="ru-RU" sz="2400" smtClean="0">
                <a:latin typeface="Arial" charset="0"/>
                <a:cs typeface="Arial" charset="0"/>
              </a:rPr>
              <a:t>Начертите ещё три радиуса.</a:t>
            </a:r>
          </a:p>
          <a:p>
            <a:pPr>
              <a:buFont typeface="Georgia" pitchFamily="18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 </a:t>
            </a:r>
          </a:p>
          <a:p>
            <a:pPr>
              <a:buFont typeface="Georgia" pitchFamily="18" charset="0"/>
              <a:buNone/>
            </a:pPr>
            <a:r>
              <a:rPr lang="ru-RU" sz="2400" b="1" smtClean="0">
                <a:latin typeface="Arial" charset="0"/>
                <a:cs typeface="Arial" charset="0"/>
              </a:rPr>
              <a:t>6.</a:t>
            </a:r>
            <a:r>
              <a:rPr lang="ru-RU" sz="2400" smtClean="0">
                <a:latin typeface="Arial" charset="0"/>
                <a:cs typeface="Arial" charset="0"/>
              </a:rPr>
              <a:t>Измерьте все радиусы. Что заметили? </a:t>
            </a:r>
          </a:p>
          <a:p>
            <a:pPr>
              <a:buFont typeface="Georgia" pitchFamily="18" charset="0"/>
              <a:buNone/>
            </a:pPr>
            <a:endParaRPr lang="ru-RU" sz="2400" smtClean="0">
              <a:latin typeface="Arial" charset="0"/>
              <a:cs typeface="Arial" charset="0"/>
            </a:endParaRPr>
          </a:p>
          <a:p>
            <a:pPr>
              <a:buFont typeface="Georgia" pitchFamily="18" charset="0"/>
              <a:buNone/>
            </a:pPr>
            <a:r>
              <a:rPr lang="ru-RU" sz="2400" b="1" smtClean="0">
                <a:latin typeface="Arial" charset="0"/>
                <a:cs typeface="Arial" charset="0"/>
              </a:rPr>
              <a:t>7.</a:t>
            </a:r>
            <a:r>
              <a:rPr lang="ru-RU" sz="2400" smtClean="0">
                <a:latin typeface="Arial" charset="0"/>
                <a:cs typeface="Arial" charset="0"/>
              </a:rPr>
              <a:t>Начертите хорду, которая проходит через центр. Как называется эта хорда?</a:t>
            </a:r>
          </a:p>
          <a:p>
            <a:pPr>
              <a:buFont typeface="Georgia" pitchFamily="18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 </a:t>
            </a:r>
          </a:p>
          <a:p>
            <a:pPr>
              <a:buFont typeface="Georgia" pitchFamily="18" charset="0"/>
              <a:buNone/>
            </a:pPr>
            <a:r>
              <a:rPr lang="ru-RU" sz="2400" b="1" smtClean="0">
                <a:latin typeface="Arial" charset="0"/>
                <a:cs typeface="Arial" charset="0"/>
              </a:rPr>
              <a:t>8</a:t>
            </a:r>
            <a:r>
              <a:rPr lang="ru-RU" sz="2400" smtClean="0">
                <a:latin typeface="Arial" charset="0"/>
                <a:cs typeface="Arial" charset="0"/>
              </a:rPr>
              <a:t>.Измерьте диаметр. Что заметили? </a:t>
            </a:r>
          </a:p>
          <a:p>
            <a:pPr>
              <a:buFont typeface="Georgia" pitchFamily="18" charset="0"/>
              <a:buNone/>
            </a:pPr>
            <a:r>
              <a:rPr lang="ru-RU" sz="2400" smtClean="0">
                <a:latin typeface="Arial" charset="0"/>
                <a:cs typeface="Arial" charset="0"/>
              </a:rPr>
              <a:t> 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714348" y="214290"/>
            <a:ext cx="9644130" cy="1571629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vi-VN" sz="6000" b="1" smtClean="0">
                <a:latin typeface="Arial" pitchFamily="34" charset="0"/>
                <a:cs typeface="Arial" pitchFamily="34" charset="0"/>
              </a:rPr>
              <a:t>А́льбрехт Дю́рер </a:t>
            </a:r>
            <a:r>
              <a:rPr lang="ru-RU" sz="6000" b="1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000" b="1" smtClean="0">
                <a:latin typeface="Arial" pitchFamily="34" charset="0"/>
                <a:cs typeface="Arial" pitchFamily="34" charset="0"/>
              </a:rPr>
            </a:br>
            <a:r>
              <a:rPr lang="ru-RU" sz="6000" b="1" smtClean="0">
                <a:latin typeface="Arial" pitchFamily="34" charset="0"/>
                <a:cs typeface="Arial" pitchFamily="34" charset="0"/>
              </a:rPr>
              <a:t>1471-1528</a:t>
            </a:r>
          </a:p>
        </p:txBody>
      </p:sp>
      <p:pic>
        <p:nvPicPr>
          <p:cNvPr id="21507" name="Picture 10" descr="Файл:Duerer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285875"/>
            <a:ext cx="3500438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Oval 6"/>
          <p:cNvSpPr>
            <a:spLocks noChangeArrowheads="1"/>
          </p:cNvSpPr>
          <p:nvPr/>
        </p:nvSpPr>
        <p:spPr bwMode="auto">
          <a:xfrm>
            <a:off x="4572000" y="2357438"/>
            <a:ext cx="2928938" cy="2928937"/>
          </a:xfrm>
          <a:prstGeom prst="ellipse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" y="0"/>
            <a:ext cx="91122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Правило вычерчивания окружности на клетчатой бумаге</a:t>
            </a:r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11759" y="2958393"/>
            <a:ext cx="4369369" cy="3538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5" name="Прямоугольник 4"/>
          <p:cNvSpPr/>
          <p:nvPr/>
        </p:nvSpPr>
        <p:spPr>
          <a:xfrm>
            <a:off x="1929503" y="1484784"/>
            <a:ext cx="520366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3-1,1-1,1-3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NewsPrint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2003</TotalTime>
  <Words>302</Words>
  <Application>Microsoft Office PowerPoint</Application>
  <PresentationFormat>Экран (4:3)</PresentationFormat>
  <Paragraphs>94</Paragraphs>
  <Slides>19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Impact</vt:lpstr>
      <vt:lpstr>Times New Roman</vt:lpstr>
      <vt:lpstr>Calibri</vt:lpstr>
      <vt:lpstr>Trebuchet MS</vt:lpstr>
      <vt:lpstr>Georgia</vt:lpstr>
      <vt:lpstr>Wingdings 2</vt:lpstr>
      <vt:lpstr>Constantia</vt:lpstr>
      <vt:lpstr>NewsPrint</vt:lpstr>
      <vt:lpstr>Городская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А́льбрехт Дю́рер  1471-1528</vt:lpstr>
      <vt:lpstr>Слайд 9</vt:lpstr>
      <vt:lpstr>Слайд 10</vt:lpstr>
      <vt:lpstr>Слайд 11</vt:lpstr>
      <vt:lpstr>Слайд 12</vt:lpstr>
      <vt:lpstr>Слайд 13</vt:lpstr>
      <vt:lpstr>Работа с учебником  Почему канализационные люки делают круглыми, а не квадратными?</vt:lpstr>
      <vt:lpstr>Слайд 15</vt:lpstr>
      <vt:lpstr>Слайд 16</vt:lpstr>
      <vt:lpstr>Слайд 17</vt:lpstr>
      <vt:lpstr>Слайд 18</vt:lpstr>
      <vt:lpstr>Слайд 19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Соц. опрос</dc:title>
  <dc:creator>Алексей</dc:creator>
  <cp:lastModifiedBy>админ</cp:lastModifiedBy>
  <cp:revision>190</cp:revision>
  <dcterms:created xsi:type="dcterms:W3CDTF">2011-01-10T09:51:12Z</dcterms:created>
  <dcterms:modified xsi:type="dcterms:W3CDTF">2011-01-31T11:51:13Z</dcterms:modified>
</cp:coreProperties>
</file>