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4" r:id="rId3"/>
    <p:sldId id="263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Урок по химии в 9 классе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Алюминий и его соединения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Стартовое задание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Выполнение </a:t>
            </a:r>
            <a:r>
              <a:rPr lang="ru-RU" dirty="0" smtClean="0"/>
              <a:t>задания А оценивается одним баллом.</a:t>
            </a:r>
          </a:p>
          <a:p>
            <a:r>
              <a:rPr lang="ru-RU" dirty="0" smtClean="0"/>
              <a:t>Выполнение задания В оценивается 2 баллами.</a:t>
            </a:r>
          </a:p>
          <a:p>
            <a:r>
              <a:rPr lang="ru-RU" dirty="0" smtClean="0"/>
              <a:t>Выполнение задания С оценивается 3 баллами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Определитесь </a:t>
            </a:r>
            <a:r>
              <a:rPr lang="ru-RU" dirty="0" smtClean="0"/>
              <a:t>с выбором задания и приступите к его выполнению.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Работа в группах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142984"/>
            <a:ext cx="7772400" cy="5500726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1 группа:</a:t>
            </a:r>
          </a:p>
          <a:p>
            <a:pPr>
              <a:buNone/>
            </a:pPr>
            <a:r>
              <a:rPr lang="ru-RU" dirty="0" smtClean="0"/>
              <a:t>    Характеристика алюминия как химического элемента</a:t>
            </a:r>
          </a:p>
          <a:p>
            <a:r>
              <a:rPr lang="ru-RU" b="1" i="1" dirty="0" smtClean="0"/>
              <a:t>2 группа: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Характеристика </a:t>
            </a:r>
            <a:r>
              <a:rPr lang="ru-RU" dirty="0" smtClean="0"/>
              <a:t>простого вещества </a:t>
            </a:r>
            <a:r>
              <a:rPr lang="ru-RU" dirty="0" smtClean="0"/>
              <a:t>алюминия</a:t>
            </a:r>
          </a:p>
          <a:p>
            <a:r>
              <a:rPr lang="ru-RU" b="1" i="1" dirty="0" smtClean="0"/>
              <a:t>3 группа:</a:t>
            </a:r>
          </a:p>
          <a:p>
            <a:pPr>
              <a:buNone/>
            </a:pPr>
            <a:r>
              <a:rPr lang="ru-RU" dirty="0" smtClean="0"/>
              <a:t>    Химические </a:t>
            </a:r>
            <a:r>
              <a:rPr lang="ru-RU" dirty="0" smtClean="0"/>
              <a:t>свойства </a:t>
            </a:r>
            <a:r>
              <a:rPr lang="ru-RU" dirty="0" smtClean="0"/>
              <a:t>алюминия</a:t>
            </a:r>
          </a:p>
          <a:p>
            <a:r>
              <a:rPr lang="ru-RU" b="1" i="1" dirty="0" smtClean="0"/>
              <a:t>4 группа:</a:t>
            </a:r>
          </a:p>
          <a:p>
            <a:pPr>
              <a:buNone/>
            </a:pPr>
            <a:r>
              <a:rPr lang="ru-RU" dirty="0" smtClean="0"/>
              <a:t>    Амфотерность </a:t>
            </a:r>
            <a:r>
              <a:rPr lang="ru-RU" dirty="0" smtClean="0"/>
              <a:t>алюминия</a:t>
            </a:r>
            <a:endParaRPr lang="ru-RU" dirty="0" smtClean="0"/>
          </a:p>
          <a:p>
            <a:r>
              <a:rPr lang="ru-RU" b="1" i="1" dirty="0" smtClean="0"/>
              <a:t>5 группа:</a:t>
            </a:r>
          </a:p>
          <a:p>
            <a:pPr>
              <a:buNone/>
            </a:pPr>
            <a:r>
              <a:rPr lang="ru-RU" b="1" i="1" dirty="0" smtClean="0"/>
              <a:t>    </a:t>
            </a:r>
            <a:r>
              <a:rPr lang="ru-RU" dirty="0" smtClean="0"/>
              <a:t>Применение </a:t>
            </a:r>
            <a:r>
              <a:rPr lang="ru-RU" dirty="0" smtClean="0"/>
              <a:t>алюминия на основе его свойств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Самоконтроль и взаимоконтроль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lnSpcReduction="10000"/>
          </a:bodyPr>
          <a:lstStyle/>
          <a:p>
            <a:pPr marL="514350" indent="-514350" algn="ctr">
              <a:buNone/>
            </a:pPr>
            <a:r>
              <a:rPr lang="ru-RU" b="1" i="1" dirty="0" smtClean="0"/>
              <a:t>Закончите уравнения реакций</a:t>
            </a:r>
          </a:p>
          <a:p>
            <a:pPr marL="514350" indent="-514350">
              <a:buNone/>
            </a:pPr>
            <a:r>
              <a:rPr lang="ru-RU" i="1" dirty="0" smtClean="0"/>
              <a:t>Исходные вещества:                    Продукты реакции: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</a:t>
            </a:r>
            <a:r>
              <a:rPr lang="ru-RU" dirty="0" smtClean="0"/>
              <a:t>+ </a:t>
            </a:r>
            <a:r>
              <a:rPr lang="ru-RU" dirty="0" smtClean="0"/>
              <a:t>O</a:t>
            </a:r>
            <a:r>
              <a:rPr lang="ru-RU" baseline="-25000" dirty="0" smtClean="0"/>
              <a:t>2                                                             </a:t>
            </a:r>
            <a:r>
              <a:rPr lang="ru-RU" dirty="0" smtClean="0"/>
              <a:t>AlСl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 smtClean="0"/>
              <a:t>+ H</a:t>
            </a:r>
            <a:r>
              <a:rPr lang="ru-RU" baseline="-25000" dirty="0" smtClean="0"/>
              <a:t>2</a:t>
            </a:r>
            <a:r>
              <a:rPr lang="ru-RU" baseline="-25000" dirty="0" smtClean="0"/>
              <a:t>                                </a:t>
            </a:r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</a:t>
            </a:r>
            <a:r>
              <a:rPr lang="ru-RU" dirty="0" smtClean="0"/>
              <a:t>H</a:t>
            </a:r>
            <a:r>
              <a:rPr lang="ru-RU" baseline="-25000" dirty="0" smtClean="0"/>
              <a:t>2</a:t>
            </a:r>
            <a:r>
              <a:rPr lang="ru-RU" dirty="0" smtClean="0"/>
              <a:t>O                                      AlСl</a:t>
            </a:r>
            <a:r>
              <a:rPr lang="ru-RU" baseline="-25000" dirty="0" smtClean="0"/>
              <a:t>3</a:t>
            </a:r>
            <a:endParaRPr lang="ru-RU" dirty="0" smtClean="0"/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</a:t>
            </a:r>
            <a:r>
              <a:rPr lang="ru-RU" dirty="0" smtClean="0"/>
              <a:t>Сl</a:t>
            </a:r>
            <a:r>
              <a:rPr lang="ru-RU" baseline="-25000" dirty="0" smtClean="0"/>
              <a:t>2                                                            </a:t>
            </a:r>
            <a:r>
              <a:rPr lang="ru-RU" dirty="0" smtClean="0"/>
              <a:t>AlСl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 smtClean="0"/>
              <a:t>+ H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endParaRPr lang="ru-RU" baseline="-25000" dirty="0" smtClean="0"/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</a:t>
            </a:r>
            <a:r>
              <a:rPr lang="ru-RU" dirty="0" err="1" smtClean="0"/>
              <a:t>HСl</a:t>
            </a:r>
            <a:r>
              <a:rPr lang="ru-RU" dirty="0" smtClean="0"/>
              <a:t>                                       </a:t>
            </a:r>
            <a:r>
              <a:rPr lang="ru-RU" dirty="0" smtClean="0"/>
              <a:t>AlСl</a:t>
            </a:r>
            <a:r>
              <a:rPr lang="ru-RU" baseline="-25000" dirty="0" smtClean="0"/>
              <a:t>3</a:t>
            </a:r>
            <a:r>
              <a:rPr lang="ru-RU" dirty="0" smtClean="0"/>
              <a:t> + </a:t>
            </a:r>
            <a:r>
              <a:rPr lang="ru-RU" dirty="0" err="1" smtClean="0"/>
              <a:t>Hg</a:t>
            </a:r>
            <a:endParaRPr lang="ru-RU" dirty="0" smtClean="0"/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</a:t>
            </a:r>
            <a:r>
              <a:rPr lang="ru-RU" dirty="0" smtClean="0"/>
              <a:t>NaOH                                  AlСl</a:t>
            </a:r>
            <a:r>
              <a:rPr lang="ru-RU" baseline="-25000" dirty="0" smtClean="0"/>
              <a:t>3</a:t>
            </a:r>
            <a:r>
              <a:rPr lang="ru-RU" dirty="0" smtClean="0"/>
              <a:t>+ HgСl</a:t>
            </a:r>
            <a:r>
              <a:rPr lang="ru-RU" baseline="-25000" dirty="0" smtClean="0"/>
              <a:t>2</a:t>
            </a:r>
            <a:r>
              <a:rPr lang="ru-RU" dirty="0" smtClean="0"/>
              <a:t>  </a:t>
            </a:r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</a:t>
            </a:r>
            <a:r>
              <a:rPr lang="ru-RU" dirty="0" smtClean="0"/>
              <a:t>HgСl</a:t>
            </a:r>
            <a:r>
              <a:rPr lang="ru-RU" baseline="-25000" dirty="0" smtClean="0"/>
              <a:t>2                                                    </a:t>
            </a:r>
            <a:r>
              <a:rPr lang="ru-RU" dirty="0" smtClean="0"/>
              <a:t>NaAlO</a:t>
            </a:r>
            <a:r>
              <a:rPr lang="ru-RU" baseline="-25000" dirty="0" smtClean="0"/>
              <a:t>2</a:t>
            </a:r>
            <a:r>
              <a:rPr lang="ru-RU" dirty="0" smtClean="0"/>
              <a:t> </a:t>
            </a:r>
            <a:r>
              <a:rPr lang="ru-RU" dirty="0" smtClean="0"/>
              <a:t>+ H</a:t>
            </a:r>
            <a:r>
              <a:rPr lang="ru-RU" baseline="-25000" dirty="0" smtClean="0"/>
              <a:t>2</a:t>
            </a:r>
            <a:endParaRPr lang="ru-RU" baseline="-25000" dirty="0" smtClean="0"/>
          </a:p>
          <a:p>
            <a:pPr marL="514350" indent="-514350">
              <a:buFont typeface="Wingdings 2"/>
              <a:buAutoNum type="arabicPeriod"/>
            </a:pPr>
            <a:r>
              <a:rPr lang="ru-RU" dirty="0" err="1" smtClean="0"/>
              <a:t>Al</a:t>
            </a:r>
            <a:r>
              <a:rPr lang="ru-RU" dirty="0" smtClean="0"/>
              <a:t> + Fе</a:t>
            </a:r>
            <a:r>
              <a:rPr lang="ru-RU" baseline="-25000" dirty="0" smtClean="0"/>
              <a:t>3</a:t>
            </a:r>
            <a:r>
              <a:rPr lang="ru-RU" dirty="0" smtClean="0"/>
              <a:t>О</a:t>
            </a:r>
            <a:r>
              <a:rPr lang="ru-RU" baseline="-25000" dirty="0" smtClean="0"/>
              <a:t>4</a:t>
            </a:r>
            <a:r>
              <a:rPr lang="ru-RU" dirty="0" smtClean="0"/>
              <a:t> </a:t>
            </a:r>
            <a:r>
              <a:rPr lang="ru-RU" dirty="0" smtClean="0"/>
              <a:t>                                  </a:t>
            </a:r>
            <a:r>
              <a:rPr lang="ru-RU" dirty="0" err="1" smtClean="0"/>
              <a:t>Al</a:t>
            </a:r>
            <a:r>
              <a:rPr lang="ru-RU" dirty="0" smtClean="0"/>
              <a:t>(OH)</a:t>
            </a:r>
            <a:r>
              <a:rPr lang="ru-RU" baseline="-25000" dirty="0" smtClean="0"/>
              <a:t>3</a:t>
            </a:r>
            <a:r>
              <a:rPr lang="ru-RU" dirty="0" smtClean="0"/>
              <a:t> + H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                             </a:t>
            </a:r>
            <a:r>
              <a:rPr lang="ru-RU" dirty="0" err="1" smtClean="0"/>
              <a:t>Al</a:t>
            </a:r>
            <a:r>
              <a:rPr lang="ru-RU" dirty="0" smtClean="0"/>
              <a:t>(OH)</a:t>
            </a:r>
            <a:r>
              <a:rPr lang="ru-RU" baseline="-25000" dirty="0" smtClean="0"/>
              <a:t>3</a:t>
            </a:r>
            <a:r>
              <a:rPr lang="ru-RU" dirty="0" smtClean="0"/>
              <a:t> + </a:t>
            </a:r>
            <a:r>
              <a:rPr lang="ru-RU" dirty="0" err="1" smtClean="0"/>
              <a:t>Na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                             Al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 smtClean="0"/>
              <a:t>+ </a:t>
            </a:r>
            <a:r>
              <a:rPr lang="ru-RU" dirty="0" err="1" smtClean="0"/>
              <a:t>Fе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                                     Al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endParaRPr lang="ru-RU" dirty="0" smtClean="0"/>
          </a:p>
          <a:p>
            <a:pPr marL="514350" indent="-514350">
              <a:buAutoNum type="arabicPeriod"/>
            </a:pPr>
            <a:endParaRPr lang="ru-RU" baseline="-25000" dirty="0" smtClean="0"/>
          </a:p>
          <a:p>
            <a:pPr marL="514350" indent="-514350">
              <a:buAutoNum type="arabicPeriod"/>
            </a:pPr>
            <a:endParaRPr lang="ru-RU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Ответы для самопроверки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28662" y="1928802"/>
          <a:ext cx="7772401" cy="2909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/>
                <a:gridCol w="1110343"/>
                <a:gridCol w="1110343"/>
                <a:gridCol w="1110343"/>
                <a:gridCol w="1110343"/>
                <a:gridCol w="1110343"/>
                <a:gridCol w="1110343"/>
              </a:tblGrid>
              <a:tr h="1454947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1454947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Ж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Б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Д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Рефлексия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2357430"/>
            <a:ext cx="7972452" cy="366237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Ответьте на вопросы в </a:t>
            </a:r>
            <a:r>
              <a:rPr lang="ru-RU" dirty="0" smtClean="0"/>
              <a:t>таблице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Вопросы </a:t>
            </a:r>
            <a:r>
              <a:rPr lang="ru-RU" dirty="0" smtClean="0"/>
              <a:t>к ученику</a:t>
            </a:r>
            <a:r>
              <a:rPr lang="ru-RU" dirty="0" smtClean="0"/>
              <a:t>» (Приложение 3</a:t>
            </a:r>
            <a:r>
              <a:rPr lang="ru-RU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>Домашнее задание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Комментированное </a:t>
            </a:r>
            <a:r>
              <a:rPr lang="ru-RU" dirty="0" smtClean="0"/>
              <a:t>выставление оценок в оценочный лист (Приложение 4).</a:t>
            </a:r>
          </a:p>
          <a:p>
            <a:pPr lvl="0"/>
            <a:r>
              <a:rPr lang="ru-RU" dirty="0" smtClean="0"/>
              <a:t>Домашнее задание (дифференцированно): </a:t>
            </a:r>
          </a:p>
          <a:p>
            <a:r>
              <a:rPr lang="ru-RU" dirty="0" smtClean="0"/>
              <a:t>§ 42 стр.130 (учебник Г.Е. Рудзитис)</a:t>
            </a:r>
          </a:p>
          <a:p>
            <a:r>
              <a:rPr lang="ru-RU" dirty="0" smtClean="0"/>
              <a:t>№ 1 – «3»</a:t>
            </a:r>
          </a:p>
          <a:p>
            <a:r>
              <a:rPr lang="ru-RU" dirty="0" smtClean="0"/>
              <a:t>№№ 1, 8 – «4»</a:t>
            </a:r>
          </a:p>
          <a:p>
            <a:r>
              <a:rPr lang="ru-RU" dirty="0" smtClean="0"/>
              <a:t>№№ 1, 6, 8 – «5»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Спасибо за внимание!</a:t>
            </a:r>
          </a:p>
          <a:p>
            <a:pPr algn="ctr">
              <a:buNone/>
            </a:pPr>
            <a:endParaRPr lang="ru-RU" sz="3600" b="1" i="1" dirty="0" smtClean="0">
              <a:solidFill>
                <a:srgbClr val="002060"/>
              </a:solidFill>
            </a:endParaRPr>
          </a:p>
          <a:p>
            <a:pPr algn="r">
              <a:buNone/>
            </a:pP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229</Words>
  <PresentationFormat>Экран (4:3)</PresentationFormat>
  <Paragraphs>90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 Алюминий и его соединения </vt:lpstr>
      <vt:lpstr>Стартовое задание</vt:lpstr>
      <vt:lpstr>Работа в группах</vt:lpstr>
      <vt:lpstr>Самоконтроль и взаимоконтроль</vt:lpstr>
      <vt:lpstr>Ответы для самопроверки</vt:lpstr>
      <vt:lpstr>Рефлексия</vt:lpstr>
      <vt:lpstr>  Домашнее задание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Алюминий и его соединения </dc:title>
  <dc:creator>Стася</dc:creator>
  <cp:lastModifiedBy>user</cp:lastModifiedBy>
  <cp:revision>6</cp:revision>
  <dcterms:created xsi:type="dcterms:W3CDTF">2011-01-11T06:47:17Z</dcterms:created>
  <dcterms:modified xsi:type="dcterms:W3CDTF">2011-01-11T07:42:27Z</dcterms:modified>
</cp:coreProperties>
</file>