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F356F-B73C-4BCF-B725-66D80C87F7B5}" type="datetimeFigureOut">
              <a:rPr lang="ru-RU" smtClean="0"/>
              <a:pPr/>
              <a:t>22.01.2011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291EA-DCFA-43E2-B9B5-6F32ACC370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ru-RU" i="1" dirty="0" smtClean="0"/>
              <a:t>Экономика   России  в  политике  Павла </a:t>
            </a:r>
            <a:r>
              <a:rPr lang="en-US" i="1" dirty="0" smtClean="0"/>
              <a:t>I</a:t>
            </a:r>
            <a:endParaRPr lang="ru-RU" i="1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14875" y="2428875"/>
            <a:ext cx="26431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</a:rPr>
              <a:t>«Я желаю лучше быть ненавидимым за правое дело , чем любимым за дело неправое».</a:t>
            </a:r>
            <a:endParaRPr lang="en-US" sz="24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pic>
        <p:nvPicPr>
          <p:cNvPr id="1026" name="Picture 2" descr="J:\фото орденов\6bbbc039f4b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3786213" cy="47625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500826" y="471488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ПАВЕЛ</a:t>
            </a:r>
            <a:r>
              <a:rPr lang="en-US" b="1" u="sng" dirty="0" smtClean="0">
                <a:solidFill>
                  <a:srgbClr val="FF0000"/>
                </a:solidFill>
              </a:rPr>
              <a:t> I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5500702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Составил презентацию</a:t>
            </a:r>
          </a:p>
          <a:p>
            <a:r>
              <a:rPr lang="ru-RU" dirty="0" smtClean="0"/>
              <a:t>Ученик 7 «А» класса</a:t>
            </a:r>
          </a:p>
          <a:p>
            <a:r>
              <a:rPr lang="ru-RU" dirty="0" smtClean="0"/>
              <a:t>МОУ «СООШ №7»</a:t>
            </a:r>
          </a:p>
          <a:p>
            <a:r>
              <a:rPr lang="ru-RU" dirty="0" smtClean="0"/>
              <a:t>Назаров Фёдор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000132"/>
          </a:xfrm>
        </p:spPr>
        <p:txBody>
          <a:bodyPr>
            <a:normAutofit/>
          </a:bodyPr>
          <a:lstStyle/>
          <a:p>
            <a:r>
              <a:rPr lang="ru-RU" sz="4000" i="1" dirty="0" smtClean="0"/>
              <a:t>Торговля при Павле </a:t>
            </a:r>
            <a:r>
              <a:rPr lang="en-US" sz="4000" i="1" dirty="0" smtClean="0"/>
              <a:t>I</a:t>
            </a: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fontScale="40000" lnSpcReduction="20000"/>
          </a:bodyPr>
          <a:lstStyle/>
          <a:p>
            <a:r>
              <a:rPr lang="ru-RU" sz="3500" dirty="0"/>
              <a:t>Делами торговли при Павле занималась </a:t>
            </a:r>
            <a:r>
              <a:rPr lang="ru-RU" sz="3500" dirty="0" smtClean="0"/>
              <a:t>коммерц-коллегия</a:t>
            </a:r>
          </a:p>
          <a:p>
            <a:endParaRPr lang="ru-RU" sz="3500" dirty="0"/>
          </a:p>
          <a:p>
            <a:r>
              <a:rPr lang="ru-RU" sz="3500" dirty="0" smtClean="0"/>
              <a:t>Главные   предметы   деятельности -  внешняя  и  внутренняя  торговли, пути  сообщения, ведомство   по  тарифам. Изменения  были  в  основном  количественными,  а не  качественными.</a:t>
            </a:r>
          </a:p>
          <a:p>
            <a:r>
              <a:rPr lang="ru-RU" sz="3500" dirty="0" smtClean="0"/>
              <a:t>Указ  1:</a:t>
            </a:r>
            <a:r>
              <a:rPr lang="ru-RU" sz="3500" dirty="0"/>
              <a:t>"С самого начала царствования нашего простерли мы внимание на торговлю, ведая, что она есть корень, откуда обилие и богатство произрастают</a:t>
            </a:r>
            <a:r>
              <a:rPr lang="ru-RU" sz="3500" dirty="0" smtClean="0"/>
              <a:t>".</a:t>
            </a:r>
          </a:p>
          <a:p>
            <a:r>
              <a:rPr lang="ru-RU" sz="3500" dirty="0" smtClean="0"/>
              <a:t>Указ 2:</a:t>
            </a:r>
            <a:r>
              <a:rPr lang="ru-RU" sz="3500" dirty="0"/>
              <a:t>"... восхотели мы усугубить в недрах державы нашей важную отрасль сию новыми средствами, к распространению ее служащих</a:t>
            </a:r>
            <a:r>
              <a:rPr lang="ru-RU" sz="3500" dirty="0" smtClean="0"/>
              <a:t>".</a:t>
            </a:r>
          </a:p>
          <a:p>
            <a:r>
              <a:rPr lang="ru-RU" sz="3500" dirty="0" smtClean="0"/>
              <a:t>В  интересах  торговли:          а) поощрение  отечественной  промышленности;</a:t>
            </a:r>
          </a:p>
          <a:p>
            <a:r>
              <a:rPr lang="ru-RU" sz="3500" dirty="0"/>
              <a:t> </a:t>
            </a:r>
            <a:r>
              <a:rPr lang="ru-RU" sz="3500" dirty="0" smtClean="0"/>
              <a:t>       б) запрет  ввоза  иностранных  товаров: шелковых, бумажных, льняных  и  пеньковых  материй,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   стали, соли;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        в) для  поощрения  отечественных  фабрикантов   выдавались  субсидии, привилегии, казенные  заказы  для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    казны  и  на  вольную  продажу.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Так было </a:t>
            </a:r>
            <a:r>
              <a:rPr lang="ru-RU" sz="3500" dirty="0"/>
              <a:t>в отношении к суконным и горным заводчикам. </a:t>
            </a:r>
            <a:br>
              <a:rPr lang="ru-RU" sz="3500" dirty="0"/>
            </a:br>
            <a:r>
              <a:rPr lang="ru-RU" sz="2900" dirty="0"/>
              <a:t/>
            </a:r>
            <a:br>
              <a:rPr lang="ru-RU" sz="2900" dirty="0"/>
            </a:br>
            <a:endParaRPr lang="ru-RU" sz="2900" dirty="0" smtClean="0"/>
          </a:p>
          <a:p>
            <a:pPr>
              <a:buNone/>
            </a:pPr>
            <a:endParaRPr lang="ru-RU" sz="2900" dirty="0" smtClean="0"/>
          </a:p>
          <a:p>
            <a:pPr>
              <a:buNone/>
            </a:pPr>
            <a:endParaRPr lang="ru-RU" sz="3500" dirty="0" smtClean="0"/>
          </a:p>
          <a:p>
            <a:pPr>
              <a:buNone/>
            </a:pPr>
            <a:r>
              <a:rPr lang="ru-RU" sz="3500" dirty="0" smtClean="0"/>
              <a:t>В </a:t>
            </a:r>
            <a:r>
              <a:rPr lang="ru-RU" sz="3500" dirty="0"/>
              <a:t>целях облегчения купцам в платеже пошлин, указом 14 августа  </a:t>
            </a:r>
            <a:r>
              <a:rPr lang="ru-RU" sz="3500" dirty="0" smtClean="0"/>
              <a:t>  1798 </a:t>
            </a:r>
            <a:r>
              <a:rPr lang="ru-RU" sz="3500" dirty="0"/>
              <a:t>г. велено "в случае недостатка серебряной и золотой монеты, принимать от купцов золотые и серебряные слитки". Губернским властям вообще предписывалось содействовать купцам всеми мерами. </a:t>
            </a:r>
            <a:endParaRPr lang="ru-RU" sz="3500" dirty="0" smtClean="0"/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 Это   привело   к  расширению   отечественной   промышленности   и   увеличению   отечественных   товаров,</a:t>
            </a:r>
          </a:p>
          <a:p>
            <a:pPr>
              <a:buNone/>
            </a:pPr>
            <a:r>
              <a:rPr lang="ru-RU" sz="3500" dirty="0"/>
              <a:t> </a:t>
            </a:r>
            <a:r>
              <a:rPr lang="ru-RU" sz="3500" dirty="0" smtClean="0"/>
              <a:t>          к   росту  купечества.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r>
              <a:rPr lang="ru-RU" sz="3600" b="1" i="1" dirty="0" smtClean="0"/>
              <a:t>Торговые  отношения  </a:t>
            </a:r>
            <a:br>
              <a:rPr lang="ru-RU" sz="3600" b="1" i="1" dirty="0" smtClean="0"/>
            </a:br>
            <a:r>
              <a:rPr lang="ru-RU" sz="3600" b="1" i="1" dirty="0" smtClean="0"/>
              <a:t>с  зарубежными  странами</a:t>
            </a:r>
            <a:endParaRPr lang="ru-RU" sz="36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01038" cy="41434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ru-RU" sz="1400" dirty="0" smtClean="0"/>
              <a:t>Указ  от  23 октября  1800 года  о  запрете  ввоза  английских  товаров  и  вывозе  русского  сырья  в  Англию  -  разрыв  отношений  с  Англией.</a:t>
            </a:r>
          </a:p>
          <a:p>
            <a:r>
              <a:rPr lang="ru-RU" sz="1400" dirty="0" smtClean="0"/>
              <a:t>Указ  о  запрете  вывоза  российских   товаров в  Пруссию  11 марта  1801 г.(последний</a:t>
            </a:r>
          </a:p>
          <a:p>
            <a:pPr>
              <a:buNone/>
            </a:pPr>
            <a:r>
              <a:rPr lang="ru-RU" sz="1400" dirty="0" smtClean="0"/>
              <a:t>день жизни  Павла). В  этот  день  вся  страна  стала  закрытой  экономической  зоной.</a:t>
            </a:r>
          </a:p>
          <a:p>
            <a:r>
              <a:rPr lang="ru-RU" sz="1400" dirty="0" smtClean="0"/>
              <a:t>Возобновление  торговли  с  Францией.</a:t>
            </a:r>
          </a:p>
          <a:p>
            <a:r>
              <a:rPr lang="ru-RU" sz="1400" dirty="0"/>
              <a:t>П</a:t>
            </a:r>
            <a:r>
              <a:rPr lang="ru-RU" sz="1400" dirty="0" smtClean="0"/>
              <a:t>опытки   завоевания   азиатского   рынка: Персия, Хива, Бухара, Индия, Китай.</a:t>
            </a:r>
          </a:p>
          <a:p>
            <a:r>
              <a:rPr lang="ru-RU" sz="1400" dirty="0" smtClean="0"/>
              <a:t>Создание   первой  </a:t>
            </a:r>
            <a:r>
              <a:rPr lang="ru-RU" sz="1400" dirty="0" err="1" smtClean="0"/>
              <a:t>российско</a:t>
            </a:r>
            <a:r>
              <a:rPr lang="ru-RU" sz="1400" dirty="0" smtClean="0"/>
              <a:t> – американской компании в 1798г.</a:t>
            </a:r>
          </a:p>
          <a:p>
            <a:r>
              <a:rPr lang="ru-RU" sz="1400" dirty="0" smtClean="0"/>
              <a:t>Так как торговый баланс России резко пошел вниз.    </a:t>
            </a:r>
          </a:p>
          <a:p>
            <a:r>
              <a:rPr lang="ru-RU" sz="1400" dirty="0" smtClean="0"/>
              <a:t>Работа   по   устройству  путей   сообщения: сухопутные  дороги  в  Азии, усиление   купеческого   судоходства   и   кораблестроения.    </a:t>
            </a:r>
          </a:p>
          <a:p>
            <a:r>
              <a:rPr lang="ru-RU" sz="2400" dirty="0" smtClean="0"/>
              <a:t>Таким  образом, власть  нанесла  торговле  непоправимый   удар, так  как  торговый   баланс   России   резко  пошел  вниз, лишая  страну  больших  денег</a:t>
            </a:r>
            <a:endParaRPr lang="ru-RU" sz="2400" dirty="0"/>
          </a:p>
        </p:txBody>
      </p:sp>
      <p:pic>
        <p:nvPicPr>
          <p:cNvPr id="4" name="Picture 7" descr="http://rucoin.ru/files/pavel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4953000"/>
            <a:ext cx="1438275" cy="19050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750"/>
                            </p:stCondLst>
                            <p:childTnLst>
                              <p:par>
                                <p:cTn id="2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75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25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75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25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Промышленность</a:t>
            </a:r>
            <a:br>
              <a:rPr lang="ru-RU" b="1" i="1" dirty="0" smtClean="0"/>
            </a:br>
            <a:r>
              <a:rPr lang="ru-RU" sz="2800" b="1" i="1" dirty="0" smtClean="0"/>
              <a:t>Мануфактур - коллегия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1400" dirty="0" smtClean="0"/>
              <a:t>Работа   мануфактур – коллегии  возобновлена   указом   19  ноября  1796 года.</a:t>
            </a:r>
          </a:p>
          <a:p>
            <a:r>
              <a:rPr lang="ru-RU" sz="1400" dirty="0" smtClean="0"/>
              <a:t>Обязанность -  содействовать  благосостоянию  и  распространению   основных   форм   промышленности – кустарной  и  фабричной. Особое  внимание – суконным  фабрикам, так  как </a:t>
            </a:r>
          </a:p>
          <a:p>
            <a:pPr>
              <a:buNone/>
            </a:pPr>
            <a:r>
              <a:rPr lang="ru-RU" sz="1400" dirty="0" smtClean="0"/>
              <a:t>         продукция  шла  целиком   на  нужды  армии. Фабрикантам    указом   15 января   1798 года</a:t>
            </a:r>
          </a:p>
          <a:p>
            <a:pPr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 давали  денежные  суммы  без  процентов  для  открытия  суконных  фабрик   в  Оренбургской,</a:t>
            </a:r>
          </a:p>
          <a:p>
            <a:pPr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 Астраханской, Киевской, Подольской, Волынской  губерниях.</a:t>
            </a:r>
          </a:p>
          <a:p>
            <a:pPr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 Для  улучшения   промышленности  мануфактур – коллегия  приняла  меры  к  введению  машин   на</a:t>
            </a:r>
          </a:p>
          <a:p>
            <a:pPr>
              <a:buNone/>
            </a:pPr>
            <a:r>
              <a:rPr lang="ru-RU" sz="1400" dirty="0"/>
              <a:t> </a:t>
            </a:r>
            <a:r>
              <a:rPr lang="ru-RU" sz="1400" dirty="0" smtClean="0"/>
              <a:t>         фабриках. </a:t>
            </a:r>
          </a:p>
          <a:p>
            <a:pPr>
              <a:buNone/>
            </a:pPr>
            <a:r>
              <a:rPr lang="ru-RU" sz="2600" dirty="0"/>
              <a:t> </a:t>
            </a:r>
            <a:r>
              <a:rPr lang="ru-RU" sz="2600" dirty="0" smtClean="0"/>
              <a:t>         Эти  действия  правительства  повлекли  за  собой   быстрый   рост  капиталистической   промышленности  в   19  веке.</a:t>
            </a:r>
          </a:p>
          <a:p>
            <a:pPr>
              <a:buNone/>
            </a:pPr>
            <a:r>
              <a:rPr lang="ru-RU" sz="2600" dirty="0"/>
              <a:t> </a:t>
            </a:r>
            <a:r>
              <a:rPr lang="ru-RU" sz="2600" dirty="0" smtClean="0"/>
              <a:t>    </a:t>
            </a:r>
          </a:p>
          <a:p>
            <a:pPr>
              <a:buNone/>
            </a:pPr>
            <a:r>
              <a:rPr lang="ru-RU" sz="1400" dirty="0" smtClean="0"/>
              <a:t>                Вот  некоторые  данные   по  увеличению   фабрик  и  заводов  в   России: 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Суконные </a:t>
            </a:r>
            <a:r>
              <a:rPr lang="ru-RU" sz="1400" dirty="0" smtClean="0"/>
              <a:t>фабрики                  151 </a:t>
            </a:r>
            <a:r>
              <a:rPr lang="ru-RU" sz="1400" dirty="0"/>
              <a:t>175</a:t>
            </a:r>
          </a:p>
          <a:p>
            <a:r>
              <a:rPr lang="ru-RU" sz="1400" dirty="0"/>
              <a:t>Кожевенные </a:t>
            </a:r>
            <a:r>
              <a:rPr lang="ru-RU" sz="1400" dirty="0" smtClean="0"/>
              <a:t>фабрики             848 </a:t>
            </a:r>
            <a:r>
              <a:rPr lang="ru-RU" sz="1400" dirty="0"/>
              <a:t>855</a:t>
            </a:r>
          </a:p>
          <a:p>
            <a:r>
              <a:rPr lang="ru-RU" sz="1400" dirty="0"/>
              <a:t>Набойчатые </a:t>
            </a:r>
            <a:r>
              <a:rPr lang="ru-RU" sz="1400" dirty="0" smtClean="0"/>
              <a:t>фабрики                 50 </a:t>
            </a:r>
            <a:r>
              <a:rPr lang="ru-RU" sz="1400" dirty="0"/>
              <a:t>52</a:t>
            </a:r>
          </a:p>
          <a:p>
            <a:r>
              <a:rPr lang="ru-RU" sz="1400" dirty="0"/>
              <a:t>Хрустальные и </a:t>
            </a:r>
            <a:r>
              <a:rPr lang="ru-RU" sz="1400" dirty="0" smtClean="0"/>
              <a:t>стеклянные      18 </a:t>
            </a:r>
            <a:r>
              <a:rPr lang="ru-RU" sz="1400" dirty="0"/>
              <a:t>131</a:t>
            </a:r>
          </a:p>
          <a:p>
            <a:r>
              <a:rPr lang="ru-RU" sz="1400" dirty="0"/>
              <a:t>Бумажные </a:t>
            </a:r>
            <a:r>
              <a:rPr lang="ru-RU" sz="1400" dirty="0" smtClean="0"/>
              <a:t>фабрики                    55 </a:t>
            </a:r>
            <a:r>
              <a:rPr lang="ru-RU" sz="1400" dirty="0"/>
              <a:t>109</a:t>
            </a:r>
          </a:p>
          <a:p>
            <a:pPr>
              <a:buNone/>
            </a:pPr>
            <a:endParaRPr lang="ru-RU" sz="1400" dirty="0"/>
          </a:p>
          <a:p>
            <a:pPr>
              <a:buNone/>
            </a:pP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56388">
            <a:off x="6715084" y="4022588"/>
            <a:ext cx="2127326" cy="251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21671">
            <a:off x="4548539" y="4628832"/>
            <a:ext cx="1695450" cy="211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7000"/>
                            </p:stCondLst>
                            <p:childTnLst>
                              <p:par>
                                <p:cTn id="6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9000"/>
                            </p:stCondLst>
                            <p:childTnLst>
                              <p:par>
                                <p:cTn id="7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1000"/>
                            </p:stCondLst>
                            <p:childTnLst>
                              <p:par>
                                <p:cTn id="8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000"/>
                            </p:stCondLst>
                            <p:childTnLst>
                              <p:par>
                                <p:cTn id="8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0"/>
                            </p:stCondLst>
                            <p:childTnLst>
                              <p:par>
                                <p:cTn id="9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9000"/>
                            </p:stCondLst>
                            <p:childTnLst>
                              <p:par>
                                <p:cTn id="1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ru-RU" sz="3600" b="1" i="1" dirty="0" smtClean="0"/>
              <a:t>Берг - коллегия</a:t>
            </a:r>
            <a:endParaRPr lang="ru-RU" sz="36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В  компетенцию   </a:t>
            </a:r>
            <a:r>
              <a:rPr lang="ru-RU" sz="1400" dirty="0" err="1" smtClean="0"/>
              <a:t>берг</a:t>
            </a:r>
            <a:r>
              <a:rPr lang="ru-RU" sz="1400" dirty="0" smtClean="0"/>
              <a:t> – коллегии  входил   контроль  над   всеми  «горными  и  монетными  делами»,  а  также   поиски  новых  залежей.</a:t>
            </a:r>
          </a:p>
          <a:p>
            <a:r>
              <a:rPr lang="ru-RU" sz="1400" dirty="0" smtClean="0"/>
              <a:t>Манифест  9  ноября  1800 года  упорядочивал  заводские   работы.</a:t>
            </a:r>
          </a:p>
          <a:p>
            <a:r>
              <a:rPr lang="ru-RU" sz="1400" dirty="0" smtClean="0"/>
              <a:t>3  ноября  1797 года  частным   владельцам   медных   заводов   были  даны  новые   льготы: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      1 – уменьшение  сборов  с   заводов;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      2 -  увеличение   платы  за  половинную  часть  выплавляемой   меди, доставляемой  заводчиком          </a:t>
            </a:r>
          </a:p>
          <a:p>
            <a:pPr>
              <a:buNone/>
            </a:pPr>
            <a:r>
              <a:rPr lang="ru-RU" sz="1400" dirty="0" smtClean="0"/>
              <a:t>         в  казну  на  1,5  рубля   за  пуд.</a:t>
            </a:r>
          </a:p>
          <a:p>
            <a:r>
              <a:rPr lang="ru-RU" sz="1400" dirty="0"/>
              <a:t> </a:t>
            </a:r>
            <a:r>
              <a:rPr lang="ru-RU" sz="1400" dirty="0" smtClean="0"/>
              <a:t> </a:t>
            </a:r>
            <a:r>
              <a:rPr lang="ru-RU" sz="2400" dirty="0" smtClean="0"/>
              <a:t>Результатом   работы  </a:t>
            </a:r>
            <a:r>
              <a:rPr lang="ru-RU" sz="2400" dirty="0" err="1" smtClean="0"/>
              <a:t>берг</a:t>
            </a:r>
            <a:r>
              <a:rPr lang="ru-RU" sz="2400" dirty="0" smtClean="0"/>
              <a:t> – коллегии  стало   получение   прибыли  в  1798  году  на   500 тыс. рублей  больше , чем  в  1796 .</a:t>
            </a:r>
            <a:endParaRPr lang="ru-RU" sz="2400" dirty="0"/>
          </a:p>
        </p:txBody>
      </p:sp>
      <p:pic>
        <p:nvPicPr>
          <p:cNvPr id="5" name="Picture 5" descr="http://peterthegreat.us/userfiles/image/cen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000504"/>
            <a:ext cx="5029200" cy="2708275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ru-RU" i="1" dirty="0" smtClean="0"/>
              <a:t>Финансы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86478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Политика   Павла  в  области   финансов – доходы  государства   принадлежат  государству,  а  не </a:t>
            </a:r>
          </a:p>
          <a:p>
            <a:pPr>
              <a:buNone/>
            </a:pPr>
            <a:r>
              <a:rPr lang="ru-RU" sz="1400" dirty="0" smtClean="0"/>
              <a:t>         государю  лично, но  бюджет  ежегодно   вырастал  и  превысил   даже  уровень  Екатерининских.</a:t>
            </a:r>
          </a:p>
          <a:p>
            <a:r>
              <a:rPr lang="ru-RU" sz="1400" dirty="0" smtClean="0"/>
              <a:t>Внешний  долг   государства   увеличивался. Внутренние  займы  росли  и   коснулись  уже  части</a:t>
            </a:r>
          </a:p>
          <a:p>
            <a:r>
              <a:rPr lang="ru-RU" sz="1400" dirty="0" smtClean="0"/>
              <a:t>Дворянского  банка, Казначейства  и  опекунских  советов.  Продолжается  выпуск  ассигнаций, достигший  14  млн.рублей  прибавки   за  каждый  год  правления   Павла.</a:t>
            </a:r>
          </a:p>
          <a:p>
            <a:endParaRPr lang="ru-RU" sz="1400" dirty="0" smtClean="0"/>
          </a:p>
          <a:p>
            <a:r>
              <a:rPr lang="ru-RU" sz="1400" dirty="0" smtClean="0"/>
              <a:t>4  декабря  1796  года   учреждено  Государственное  казначейство. Его  обязанности  -  составление  смет   государственных  расходов  и   доходов.</a:t>
            </a:r>
          </a:p>
          <a:p>
            <a:endParaRPr lang="ru-RU" sz="1400" dirty="0" smtClean="0"/>
          </a:p>
          <a:p>
            <a:r>
              <a:rPr lang="ru-RU" sz="1400" dirty="0" smtClean="0"/>
              <a:t>18  декабря  1797 года  создан  «Банк  вспомогательный  для   дворянства». С  1 марта  1798 года</a:t>
            </a:r>
          </a:p>
          <a:p>
            <a:r>
              <a:rPr lang="ru-RU" sz="1400" dirty="0" smtClean="0"/>
              <a:t>Банк  в  несколько   месяцев  раздал   на  500 млн. рублей  билетов. Для  государства  это  предприятие  имело  гибельные  последствия -  курс  рубля  упал  до  24 пенсов  с   30 – 31 пенса  и</a:t>
            </a:r>
          </a:p>
          <a:p>
            <a:pPr>
              <a:buNone/>
            </a:pPr>
            <a:r>
              <a:rPr lang="ru-RU" sz="1400" dirty="0" smtClean="0"/>
              <a:t>         упал  бы  до  15  пенсов, если бы  банк  не  закрыли . Банк  успели  закрыть.</a:t>
            </a:r>
          </a:p>
          <a:p>
            <a:pPr>
              <a:buNone/>
            </a:pPr>
            <a:r>
              <a:rPr lang="ru-RU" sz="1400" dirty="0" smtClean="0"/>
              <a:t>         </a:t>
            </a:r>
          </a:p>
          <a:p>
            <a:pPr>
              <a:buNone/>
            </a:pPr>
            <a:r>
              <a:rPr lang="ru-RU" sz="1400" i="1" dirty="0" smtClean="0"/>
              <a:t>     </a:t>
            </a:r>
            <a:r>
              <a:rPr lang="ru-RU" sz="2400" i="1" dirty="0" smtClean="0"/>
              <a:t>В подведение итогов финансовой политики Павла можно с достаточной определенностью заявить, что она была во многом гибельной для России. Не имея представления о финансах, император втянул государство во многие рискованные операции, которые привели казну страны к банкротству.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744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Экономика   России  в  политике  Павла I</vt:lpstr>
      <vt:lpstr>Торговля при Павле I</vt:lpstr>
      <vt:lpstr>Торговые  отношения   с  зарубежными  странами</vt:lpstr>
      <vt:lpstr>Промышленность Мануфактур - коллегия</vt:lpstr>
      <vt:lpstr>Берг - коллегия</vt:lpstr>
      <vt:lpstr>Финансы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Экономика   России  в  политике  Павла I</dc:title>
  <dc:subject>Презентация к уроку</dc:subject>
  <dc:creator>Чебакина Алина</dc:creator>
  <cp:lastModifiedBy>Каб 30</cp:lastModifiedBy>
  <cp:revision>47</cp:revision>
  <dcterms:created xsi:type="dcterms:W3CDTF">2010-12-25T15:04:56Z</dcterms:created>
  <dcterms:modified xsi:type="dcterms:W3CDTF">2011-01-22T12:16:51Z</dcterms:modified>
</cp:coreProperties>
</file>