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4" r:id="rId1"/>
  </p:sldMasterIdLst>
  <p:notesMasterIdLst>
    <p:notesMasterId r:id="rId30"/>
  </p:notesMasterIdLst>
  <p:sldIdLst>
    <p:sldId id="273" r:id="rId2"/>
    <p:sldId id="276" r:id="rId3"/>
    <p:sldId id="275" r:id="rId4"/>
    <p:sldId id="302" r:id="rId5"/>
    <p:sldId id="260" r:id="rId6"/>
    <p:sldId id="282" r:id="rId7"/>
    <p:sldId id="261" r:id="rId8"/>
    <p:sldId id="292" r:id="rId9"/>
    <p:sldId id="277" r:id="rId10"/>
    <p:sldId id="293" r:id="rId11"/>
    <p:sldId id="281" r:id="rId12"/>
    <p:sldId id="294" r:id="rId13"/>
    <p:sldId id="280" r:id="rId14"/>
    <p:sldId id="295" r:id="rId15"/>
    <p:sldId id="266" r:id="rId16"/>
    <p:sldId id="264" r:id="rId17"/>
    <p:sldId id="297" r:id="rId18"/>
    <p:sldId id="270" r:id="rId19"/>
    <p:sldId id="298" r:id="rId20"/>
    <p:sldId id="279" r:id="rId21"/>
    <p:sldId id="272" r:id="rId22"/>
    <p:sldId id="283" r:id="rId23"/>
    <p:sldId id="287" r:id="rId24"/>
    <p:sldId id="300" r:id="rId25"/>
    <p:sldId id="291" r:id="rId26"/>
    <p:sldId id="269" r:id="rId27"/>
    <p:sldId id="303" r:id="rId28"/>
    <p:sldId id="30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00FF"/>
    <a:srgbClr val="33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9" autoAdjust="0"/>
    <p:restoredTop sz="93997" autoAdjust="0"/>
  </p:normalViewPr>
  <p:slideViewPr>
    <p:cSldViewPr>
      <p:cViewPr>
        <p:scale>
          <a:sx n="70" d="100"/>
          <a:sy n="70" d="100"/>
        </p:scale>
        <p:origin x="-77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0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0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2BD04998-7A44-46A5-8090-D27303F95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4DCA0-E707-4883-A87C-06741FFD2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D40FE-BB40-4D3A-87EB-731CF9FAC4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32F90-48B7-4A40-9329-FB55154BA8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228600"/>
            <a:ext cx="7924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E36F-1C1F-43E6-865E-C79C13ED8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3E85-CC51-467B-AF17-2729A0563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A7991-DB16-4D14-82BE-D0317722D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A55428D-5E9F-423D-91AD-9A5F5D5A5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9B8C-74A6-4DEB-93DF-032C43409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3F57C-8683-45C9-ABB3-89CD45F29C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0D23E-A1F0-440D-B492-6859B7A50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B946D-B2C5-4B9D-9E46-F80DE6577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BD93B-C789-4979-A699-EE23054F8F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9541-B2D3-454C-9C2F-6B2A1B9CA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B2892E8-0F22-4C03-8CE5-0549AAF88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</p:sldLayoutIdLst>
  <p:transition spd="slow" advTm="0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1.liveinternet.ru/images/attach/b/3/28/793/28793723_Tuv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search?p=32&amp;ed=1&amp;text=%D0%BA%D0%B0%D1%80%D1%82%D0%B0%20%D1%80%D0%B5%D1%81%D0%BF%D1%83%D0%B1%D0%BB%D0%B8%D0%BA%D0%B8%20%D0%A2%D1%8B%D0%B2%D0%B0&amp;spsite=www.adrenalinetour.ru&amp;img_url=100dorog.ru/upload/contents/422/sbr/18.jpg&amp;rpt=sima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content.foto.mail.ru/mail/komatoz63/Sibir-2005/i-108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hyperlink" Target="http://img-fotki.yandex.ru/get/26/ser-vsg.10/0_ea60_99ad8320_X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www.farah.ru/shared/image/Tis-sam1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620713"/>
            <a:ext cx="6885011" cy="774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Развитие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жизни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Кайнозойскую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эру</a:t>
            </a:r>
            <a:endParaRPr lang="en-US" noProof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84" y="4714884"/>
            <a:ext cx="5000660" cy="157163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noProof="1" smtClean="0">
                <a:solidFill>
                  <a:srgbClr val="000000"/>
                </a:solidFill>
                <a:latin typeface="Arial Unicode MS" pitchFamily="34" charset="-128"/>
              </a:rPr>
              <a:t>Урок-экскурсия</a:t>
            </a:r>
          </a:p>
          <a:p>
            <a:pPr eaLnBrk="1" hangingPunct="1"/>
            <a:r>
              <a:rPr lang="ru-RU" b="1" noProof="1" smtClean="0">
                <a:solidFill>
                  <a:srgbClr val="000000"/>
                </a:solidFill>
                <a:latin typeface="Arial Unicode MS" pitchFamily="34" charset="-128"/>
              </a:rPr>
              <a:t>Учитель МОУ гимназии № 5</a:t>
            </a:r>
          </a:p>
          <a:p>
            <a:pPr eaLnBrk="1" hangingPunct="1"/>
            <a:r>
              <a:rPr lang="ru-RU" b="1" noProof="1" smtClean="0">
                <a:solidFill>
                  <a:srgbClr val="000000"/>
                </a:solidFill>
                <a:latin typeface="Arial Unicode MS" pitchFamily="34" charset="-128"/>
              </a:rPr>
              <a:t>Мизерных Е.А.</a:t>
            </a:r>
          </a:p>
        </p:txBody>
      </p:sp>
      <p:pic>
        <p:nvPicPr>
          <p:cNvPr id="7" name="Рисунок 6" descr="http://i053.radikal.ru/0812/ec/ad54e5ec3b7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429419" cy="30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/>
      <p:bldP spid="5734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й\Desktop\животные Кайнозоя\животные Кайнозо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7957" cy="6858000"/>
          </a:xfrm>
          <a:prstGeom prst="rect">
            <a:avLst/>
          </a:prstGeom>
          <a:noFill/>
        </p:spPr>
      </p:pic>
      <p:pic>
        <p:nvPicPr>
          <p:cNvPr id="2051" name="Picture 3" descr="C:\Users\й\Desktop\животные Кайнозоя\животные Кайнозоя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16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Палеогеновый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период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олигоцен  от 38 до 25 млн. лет назад</a:t>
            </a:r>
          </a:p>
        </p:txBody>
      </p:sp>
      <p:sp>
        <p:nvSpPr>
          <p:cNvPr id="516117" name="Rectangle 21"/>
          <p:cNvSpPr>
            <a:spLocks noGrp="1" noChangeArrowheads="1"/>
          </p:cNvSpPr>
          <p:nvPr>
            <p:ph idx="1"/>
          </p:nvPr>
        </p:nvSpPr>
        <p:spPr>
          <a:xfrm>
            <a:off x="2411760" y="1628800"/>
            <a:ext cx="6329378" cy="161448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1600" b="1" i="1" dirty="0" smtClean="0"/>
              <a:t> </a:t>
            </a:r>
            <a:r>
              <a:rPr lang="ru-RU" sz="2400" b="1" i="1" dirty="0" smtClean="0"/>
              <a:t>ГЕОГРАФИЯ и КЛИМАТ:</a:t>
            </a:r>
            <a:r>
              <a:rPr lang="ru-RU" sz="1600" b="1" i="1" dirty="0" smtClean="0"/>
              <a:t> </a:t>
            </a:r>
            <a:r>
              <a:rPr lang="ru-RU" sz="2000" b="1" i="1" dirty="0" smtClean="0"/>
              <a:t>Индия пересекла экватор, а Австралия наконец-то отделилась от Антарктиды.  Климат на Земле стал прохладнее, над Южным полюсом сформировался громадный ледниковый покров.   </a:t>
            </a:r>
            <a:endParaRPr lang="ru-RU" sz="20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>
          <a:xfrm>
            <a:off x="2214546" y="3429000"/>
            <a:ext cx="6643734" cy="321471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ru-RU" sz="2400" b="1" i="1" dirty="0"/>
              <a:t>ЖИВОТНЫЙ МИР: </a:t>
            </a:r>
            <a:r>
              <a:rPr lang="ru-RU" sz="2000" b="1" i="1" dirty="0"/>
              <a:t>С распространением степей начался бурный </a:t>
            </a:r>
            <a:r>
              <a:rPr lang="ru-RU" sz="2000" b="1" i="1" dirty="0" smtClean="0"/>
              <a:t>расцвет </a:t>
            </a:r>
            <a:r>
              <a:rPr lang="ru-RU" sz="2000" b="1" i="1" dirty="0"/>
              <a:t>травоядных млекопитающих. Среди них возникли новые виды кроликов, зайцев, гигантских ленивцев, носорогов и прочих копытных. Появились первые жвачные.</a:t>
            </a:r>
          </a:p>
          <a:p>
            <a:pPr algn="just"/>
            <a:r>
              <a:rPr lang="ru-RU" sz="2400" b="1" i="1" dirty="0"/>
              <a:t>РАСТИТЕЛЬНЫЙ МИР: </a:t>
            </a:r>
            <a:r>
              <a:rPr lang="ru-RU" sz="2000" b="1" i="1" dirty="0"/>
              <a:t>Тропические леса </a:t>
            </a:r>
            <a:r>
              <a:rPr lang="ru-RU" sz="2000" b="1" i="1" dirty="0" smtClean="0"/>
              <a:t>ум </a:t>
            </a:r>
            <a:r>
              <a:rPr lang="ru-RU" sz="2000" b="1" i="1" dirty="0"/>
              <a:t>начали уступать место лесам умеренного пояса, появились и обширные степи. Быстро распространялись новые </a:t>
            </a:r>
            <a:r>
              <a:rPr lang="ru-RU" sz="2000" b="1" i="1" dirty="0" smtClean="0"/>
              <a:t>травы.</a:t>
            </a:r>
          </a:p>
          <a:p>
            <a:endParaRPr lang="ru-RU" sz="1600" dirty="0" smtClean="0"/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 smtClean="0"/>
              <a:t>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://www.fio.vrn.ru/2004/7/images/kaynozoy/tretic1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io.vrn.ru/2004/7/images/kaynozoy/tretic1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1785950" cy="140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6" grpId="0"/>
      <p:bldP spid="516117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й\Desktop\животные Кайнозоя\животные Кайнозоя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355976" cy="5976664"/>
          </a:xfrm>
          <a:prstGeom prst="rect">
            <a:avLst/>
          </a:prstGeom>
          <a:noFill/>
        </p:spPr>
      </p:pic>
      <p:pic>
        <p:nvPicPr>
          <p:cNvPr id="3075" name="Picture 3" descr="C:\Users\й\Desktop\животные Кайнозоя\животные Кайнозоя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8640"/>
            <a:ext cx="4714876" cy="5955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16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Неогеновый период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миоцен  от 25 до 5 млн. лет назад</a:t>
            </a:r>
          </a:p>
        </p:txBody>
      </p:sp>
      <p:sp>
        <p:nvSpPr>
          <p:cNvPr id="516117" name="Rectangle 21"/>
          <p:cNvSpPr>
            <a:spLocks noGrp="1" noChangeArrowheads="1"/>
          </p:cNvSpPr>
          <p:nvPr>
            <p:ph idx="1"/>
          </p:nvPr>
        </p:nvSpPr>
        <p:spPr>
          <a:xfrm>
            <a:off x="2143108" y="1600200"/>
            <a:ext cx="6786610" cy="161448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dirty="0" smtClean="0"/>
              <a:t> </a:t>
            </a:r>
            <a:r>
              <a:rPr lang="ru-RU" sz="2400" b="1" i="1" dirty="0" smtClean="0"/>
              <a:t>ГЕОГРАФИЯ и КЛИМАТ: </a:t>
            </a:r>
            <a:r>
              <a:rPr lang="ru-RU" sz="1600" b="1" i="1" dirty="0" smtClean="0"/>
              <a:t> </a:t>
            </a:r>
            <a:r>
              <a:rPr lang="ru-RU" sz="1600" dirty="0" smtClean="0"/>
              <a:t> </a:t>
            </a:r>
            <a:r>
              <a:rPr lang="ru-RU" sz="2000" b="1" i="1" dirty="0" smtClean="0"/>
              <a:t>Материки </a:t>
            </a:r>
            <a:r>
              <a:rPr lang="ru-RU" sz="2000" b="1" i="1" dirty="0" err="1" smtClean="0"/>
              <a:t>сталкива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лись</a:t>
            </a:r>
            <a:r>
              <a:rPr lang="ru-RU" sz="2000" b="1" i="1" dirty="0" smtClean="0"/>
              <a:t>. Африка "врезалась" в Европу и Азию - возникли Альпы. При столкновении Индии и Азии – </a:t>
            </a:r>
            <a:r>
              <a:rPr lang="ru-RU" sz="2000" b="1" i="1" dirty="0" err="1" smtClean="0"/>
              <a:t>Гималай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ские</a:t>
            </a:r>
            <a:r>
              <a:rPr lang="ru-RU" sz="2000" b="1" i="1" dirty="0" smtClean="0"/>
              <a:t>  горы.   Австрия и Южная Америка  оставались изолированными. Внутриматериковые области становились все холоднее и засушливее.</a:t>
            </a:r>
            <a:endParaRPr lang="ru-RU" sz="20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 txBox="1">
            <a:spLocks noChangeArrowheads="1"/>
          </p:cNvSpPr>
          <p:nvPr/>
        </p:nvSpPr>
        <p:spPr>
          <a:xfrm>
            <a:off x="2214546" y="4429132"/>
            <a:ext cx="6643734" cy="2714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endParaRPr lang="ru-RU" sz="1600" dirty="0" smtClean="0"/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dirty="0" smtClean="0"/>
              <a:t>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http://www.fio.vrn.ru/2004/7/images/kaynozoy/tretic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5557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39752" y="3645024"/>
            <a:ext cx="65008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ЖИВОТНЫЙ МИР: </a:t>
            </a:r>
            <a:r>
              <a:rPr lang="ru-RU" sz="2000" b="1" i="1" dirty="0" smtClean="0"/>
              <a:t>Млекопитающие мигрировали. Слоны из Африки перебрались в Евразию, а кошки, жирафы, свиньи и буйволы двигались в обратном направлении. Появились саблезубые кошки и обезьяны, в том числе человекообразные. </a:t>
            </a:r>
          </a:p>
          <a:p>
            <a:pPr algn="just"/>
            <a:endParaRPr lang="ru-RU" sz="2000" b="1" i="1" dirty="0" smtClean="0"/>
          </a:p>
          <a:p>
            <a:pPr algn="just"/>
            <a:r>
              <a:rPr lang="ru-RU" sz="2400" b="1" i="1" dirty="0" smtClean="0"/>
              <a:t>РАСТИТЕЛЬНЫЙ МИР:</a:t>
            </a:r>
            <a:r>
              <a:rPr lang="ru-RU" sz="2000" b="1" i="1" dirty="0" smtClean="0"/>
              <a:t>, Все больше распространялись степи.</a:t>
            </a:r>
          </a:p>
          <a:p>
            <a:pPr algn="just"/>
            <a:endParaRPr lang="ru-RU" sz="1600" dirty="0"/>
          </a:p>
        </p:txBody>
      </p:sp>
      <p:pic>
        <p:nvPicPr>
          <p:cNvPr id="13" name="Рисунок 12" descr="http://www.fio.vrn.ru/2004/7/images/kaynozoy/tretic1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1905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fio.vrn.ru/2004/7/images/kaynozoy/tretic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643446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6" grpId="0"/>
      <p:bldP spid="516117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й\Desktop\животные Кайнозоя\животные Кайнозоя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4960"/>
            <a:ext cx="6929486" cy="6573040"/>
          </a:xfrm>
          <a:prstGeom prst="rect">
            <a:avLst/>
          </a:prstGeom>
          <a:noFill/>
        </p:spPr>
      </p:pic>
      <p:pic>
        <p:nvPicPr>
          <p:cNvPr id="9" name="Рисунок 8" descr="http://www.fio.vrn.ru/2004/7/images/kaynozoy/tretic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20688"/>
            <a:ext cx="20002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fio.vrn.ru/2004/7/images/kaynozoy/tretic1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357694"/>
            <a:ext cx="20716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Неогеновый период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плиоцен  от 5 до 2 млн. лет назад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571612"/>
            <a:ext cx="2571768" cy="1357322"/>
          </a:xfrm>
        </p:spPr>
        <p:txBody>
          <a:bodyPr/>
          <a:lstStyle/>
          <a:p>
            <a:pPr eaLnBrk="1" hangingPunct="1"/>
            <a:endParaRPr lang="ru-RU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2928926" y="1571612"/>
          <a:ext cx="6138874" cy="1835236"/>
        </p:xfrm>
        <a:graphic>
          <a:graphicData uri="http://schemas.openxmlformats.org/drawingml/2006/table">
            <a:tbl>
              <a:tblPr/>
              <a:tblGrid>
                <a:gridCol w="6138874"/>
              </a:tblGrid>
              <a:tr h="1357322">
                <a:tc>
                  <a:txBody>
                    <a:bodyPr/>
                    <a:lstStyle/>
                    <a:p>
                      <a:pPr marL="190500" marR="1905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/>
                        <a:t>ГЕОГРАФИЯ и КЛИМАТ: </a:t>
                      </a:r>
                      <a:r>
                        <a:rPr lang="ru-RU" sz="2000" b="1" i="1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атерики расположены почти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на тех же местах, что и в наши дни.  </a:t>
                      </a:r>
                      <a:r>
                        <a:rPr kumimoji="0" lang="ru-RU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Климат Земли стал еще прохладней, и на поверхности материков и океанов нашей планеты значительно похолодало. 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6" marR="6266" marT="6266" marB="62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http://www.fio.vrn.ru/2004/7/images/kaynozoy/tretic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67744" y="3429000"/>
          <a:ext cx="6876256" cy="3440938"/>
        </p:xfrm>
        <a:graphic>
          <a:graphicData uri="http://schemas.openxmlformats.org/drawingml/2006/table">
            <a:tbl>
              <a:tblPr/>
              <a:tblGrid>
                <a:gridCol w="6876256"/>
              </a:tblGrid>
              <a:tr h="2448272">
                <a:tc>
                  <a:txBody>
                    <a:bodyPr/>
                    <a:lstStyle/>
                    <a:p>
                      <a:pPr marL="190500" marR="1905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/>
                        <a:t> </a:t>
                      </a:r>
                      <a:r>
                        <a:rPr lang="ru-RU" sz="2400" b="1" i="1" dirty="0" smtClean="0"/>
                        <a:t>ЖИВОТНЫЙ МИР: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опытные млекопитающие продолжали бурно размножаются и эволюционируют. Сухопутный мост связал Южную и Северную Америку, что привело к грандиозному "обмену" животными между двумя материками. В Австралию проникли крысы, а в Африке появились первые человекоподобные существа.</a:t>
                      </a:r>
                    </a:p>
                    <a:p>
                      <a:pPr marL="190500" marR="1905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РАСТИТЕЛЬНЫЙ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 МИР: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смену лесам пришли степи.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http://www.fio.vrn.ru/2004/7/images/kaynozoy/tretic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13176"/>
            <a:ext cx="22689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fio.vrn.ru/2004/7/images/kaynozoy/tretic5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Антропогеновый</a:t>
            </a:r>
            <a:r>
              <a:rPr lang="ru-RU" sz="44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период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плейстоцен от 2 до 0,01 млн. лет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714488"/>
            <a:ext cx="2428892" cy="150019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331640" y="3356992"/>
            <a:ext cx="7607768" cy="314669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indent="0" algn="just">
              <a:lnSpc>
                <a:spcPct val="120000"/>
              </a:lnSpc>
              <a:buNone/>
            </a:pPr>
            <a:r>
              <a:rPr lang="ru-RU" sz="9600" b="1" i="1" dirty="0" smtClean="0"/>
              <a:t>ЖИВОТНЫЙ МИР:</a:t>
            </a:r>
            <a:r>
              <a:rPr lang="ru-RU" sz="6400" dirty="0" smtClean="0"/>
              <a:t> </a:t>
            </a:r>
            <a:r>
              <a:rPr lang="ru-RU" sz="8000" b="1" i="1" dirty="0" smtClean="0"/>
              <a:t>Некоторые животные обзавелись густой шерстью: к примеру, шерстистые мамонты и носороги. Из хищников распространены саблезубые кошки и пещерные львы. Это был век гигантских сумчатых в Австралии. Появились первые люди.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9600" b="1" i="1" dirty="0" smtClean="0"/>
              <a:t>РАСТИТЕЛЬНЫЙ МИР:</a:t>
            </a:r>
            <a:r>
              <a:rPr lang="ru-RU" sz="9600" dirty="0" smtClean="0"/>
              <a:t> </a:t>
            </a:r>
            <a:r>
              <a:rPr lang="ru-RU" sz="8000" b="1" i="1" dirty="0" smtClean="0"/>
              <a:t>Хвойные леса уступали место тундре. Дальше от края ледников уже лиственные леса сменялись хвойными. В более теплых областях земного шара раскинулись обширные степи.</a:t>
            </a:r>
          </a:p>
          <a:p>
            <a:pPr indent="0" algn="just">
              <a:lnSpc>
                <a:spcPct val="120000"/>
              </a:lnSpc>
            </a:pPr>
            <a:endParaRPr lang="ru-RU" sz="6400" dirty="0"/>
          </a:p>
        </p:txBody>
      </p:sp>
      <p:pic>
        <p:nvPicPr>
          <p:cNvPr id="5" name="Рисунок 4" descr="http://www.fio.vrn.ru/2004/7/images/kaynozoy/planetap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6997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1340768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ГЕОГРАФИЯ и КЛИМАТ: </a:t>
            </a:r>
            <a:r>
              <a:rPr lang="ru-RU" sz="2000" b="1" i="1" dirty="0" smtClean="0"/>
              <a:t>Материки занимали то же положение, что и в наши дни. Австралия располагалась на противоположной от Британии стороне Земли. На северное полушарие наползали гигантские ледниковые покровы. Это была эпоха великого оледенения с чередованием периодов похолодания и потепления. </a:t>
            </a:r>
            <a:endParaRPr lang="ru-RU" sz="2000" b="1" i="1" dirty="0"/>
          </a:p>
        </p:txBody>
      </p:sp>
      <p:pic>
        <p:nvPicPr>
          <p:cNvPr id="10" name="Рисунок 9" descr="http://www.fio.vrn.ru/2004/7/images/kaynozoy/chetwe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18356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io.vrn.ru/2004/7/images/kaynozoy/chetwe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18356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7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й\Desktop\животные Кайнозоя\животные Кайнозоя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1026" name="Picture 2" descr="C:\Users\й\Desktop\общая биология\животные Кайнозоя\животные Кайнозоя 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Антропогеновый</a:t>
            </a:r>
            <a:r>
              <a:rPr lang="ru-RU" sz="44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период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голоцен от 0,01 млн. лет до наших дней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1484784"/>
            <a:ext cx="6840760" cy="5184576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4400" b="1" i="1" dirty="0" smtClean="0"/>
              <a:t> </a:t>
            </a:r>
            <a:r>
              <a:rPr lang="ru-RU" sz="7400" b="1" i="1" dirty="0" smtClean="0"/>
              <a:t>ГЕОГРАФИЯ и КЛИМАТ: </a:t>
            </a:r>
            <a:r>
              <a:rPr lang="ru-RU" sz="6200" dirty="0" smtClean="0"/>
              <a:t> </a:t>
            </a:r>
            <a:r>
              <a:rPr lang="ru-RU" sz="6200" b="1" i="1" dirty="0" smtClean="0"/>
              <a:t>Материки занимали практически те же места, что и в наши дни, климат также был похож на современный. Начало время человеческой расы.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7400" b="1" i="1" dirty="0" smtClean="0"/>
              <a:t> ЖИВОТНЫЙ МИР:</a:t>
            </a:r>
            <a:r>
              <a:rPr lang="ru-RU" sz="7400" i="1" dirty="0" smtClean="0"/>
              <a:t> </a:t>
            </a:r>
            <a:r>
              <a:rPr lang="ru-RU" sz="6200" b="1" i="1" dirty="0" smtClean="0"/>
              <a:t>Многие виды животных вымерли.. Они могли пасть жертвой конкуренции со стороны новых видов животных, завезенных людьми из других мест. Человеческая цивилизация распространилась по всему свету.     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7400" b="1" i="1" dirty="0" smtClean="0"/>
              <a:t>РАСТИТЕЛЬНЫЙ МИР:</a:t>
            </a:r>
            <a:r>
              <a:rPr lang="ru-RU" sz="7400" dirty="0" smtClean="0"/>
              <a:t> </a:t>
            </a:r>
            <a:r>
              <a:rPr lang="ru-RU" sz="6200" b="1" i="1" dirty="0" smtClean="0"/>
              <a:t>С возникновением земледелия крестьяне уничтожали все больше дикорастущих растений. Кроме того, растения, завезенные людьми в новые для них местности, иногда вытесняли коренную растительность</a:t>
            </a:r>
            <a:endParaRPr lang="ru-RU" sz="6200" b="1" i="1" dirty="0" smtClean="0">
              <a:solidFill>
                <a:srgbClr val="FF00FF"/>
              </a:solidFill>
            </a:endParaRPr>
          </a:p>
        </p:txBody>
      </p:sp>
      <p:pic>
        <p:nvPicPr>
          <p:cNvPr id="4" name="Рисунок 3" descr="http://www.fio.vrn.ru/2004/7/images/kaynozoy/chelowek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44827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orks.tarefer.ru/10/100244/pics/image00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2776"/>
            <a:ext cx="2699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collection.edu.yar.ru/catalog/res/00000496-1000-4ddd-bcdd-5b0046bc4322/view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Цели и задачи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8056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400" b="1" i="1" dirty="0" smtClean="0"/>
              <a:t>Изучить климатические условия и среду обитания в разные периоды Кайнозойской эры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2400" b="1" i="1" dirty="0" smtClean="0"/>
              <a:t>Сформировать знания об эволюции органического мира в Кайнозойскую эру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2400" b="1" i="1" dirty="0" smtClean="0"/>
              <a:t>Уметь объяснять причину смены направления эволюции.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b="1" i="1" dirty="0" smtClean="0"/>
              <a:t>Раскрыть причины многообразия видов растений и животных современной флоры и фауны.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b="1" i="1" dirty="0" smtClean="0"/>
              <a:t>Изучить климатические условия,  среду обитания  и  особенности развития животного и растительного мира Республики Тыва в Кайнозойскую эру.</a:t>
            </a:r>
          </a:p>
          <a:p>
            <a:pPr marL="609600" indent="-609600" algn="just">
              <a:lnSpc>
                <a:spcPct val="80000"/>
              </a:lnSpc>
            </a:pPr>
            <a:endParaRPr lang="ru-RU" sz="28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/>
      <p:bldP spid="5765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Республика Тыва в Кайнозойскую эру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</a:t>
            </a:r>
            <a:r>
              <a:rPr lang="ru-RU" sz="2000" b="1" i="1" dirty="0" smtClean="0"/>
              <a:t>Республика Тыва, расположенная в самом центре Азии, отличается большим разнообразием  природных ландшафтов, обусловленных сложным геологическим строением. 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>
              <a:solidFill>
                <a:srgbClr val="000099"/>
              </a:solidFill>
            </a:endParaRP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</p:txBody>
      </p:sp>
      <p:pic>
        <p:nvPicPr>
          <p:cNvPr id="4" name="i-main-pic" descr="Картинка 19 из 185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73831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рельефа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Республики Тыва </a:t>
            </a: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just"/>
            <a:r>
              <a:rPr lang="ru-RU" sz="2000" b="1" i="1" dirty="0" smtClean="0"/>
              <a:t>Участок земной коры, где расположена Тыва, характеризуется достаточной полнотой  геологической истории. Как и большинство горных стран в геологическом строении поверхности Тывы участвуют породы, представляющую каждую эру. В разные периоды территория современной Алтае-Саянской складчатой области (частью которой состоит Тыва) то являлось дном океана, то представляло систему архипелагов, разделенных морскими проливами.</a:t>
            </a:r>
          </a:p>
          <a:p>
            <a:pPr lvl="8"/>
            <a:endParaRPr lang="ru-RU" dirty="0" smtClean="0">
              <a:solidFill>
                <a:srgbClr val="FF00FF"/>
              </a:solidFill>
            </a:endParaRPr>
          </a:p>
        </p:txBody>
      </p:sp>
      <p:pic>
        <p:nvPicPr>
          <p:cNvPr id="4" name="Рисунок 3" descr="http://im8-tub.yandex.net/i?id=98827830&amp;tov=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4482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/>
      <p:bldP spid="572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282" y="214290"/>
            <a:ext cx="8715436" cy="371477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666633"/>
              </a:buClr>
              <a:buSzPct val="25000"/>
              <a:defRPr/>
            </a:pPr>
            <a:endParaRPr lang="ru-RU" sz="2400" b="1" dirty="0" smtClean="0"/>
          </a:p>
          <a:p>
            <a:pPr algn="just">
              <a:lnSpc>
                <a:spcPct val="90000"/>
              </a:lnSpc>
              <a:buClr>
                <a:srgbClr val="666633"/>
              </a:buClr>
              <a:buSzPct val="25000"/>
              <a:defRPr/>
            </a:pPr>
            <a:r>
              <a:rPr lang="ru-RU" sz="2000" b="1" i="1" dirty="0" smtClean="0"/>
              <a:t>В кайнозойской эре, когда образовывались все главные черты  современного земная кора </a:t>
            </a:r>
            <a:r>
              <a:rPr lang="ru-RU" sz="2000" b="1" i="1" dirty="0" err="1" smtClean="0"/>
              <a:t>Тывинского</a:t>
            </a:r>
            <a:r>
              <a:rPr lang="ru-RU" sz="2000" b="1" i="1" dirty="0" smtClean="0"/>
              <a:t> региона рельефа, в том числе горные системы (Гималаи, Кавказ),     вступила в процесс блоковой тектонической перестройкой. Оканчивалась сеть глубинных разломов. Обозначились участки вертикальных нисходящих и восходящих блоков.</a:t>
            </a:r>
          </a:p>
          <a:p>
            <a:pPr algn="just">
              <a:lnSpc>
                <a:spcPct val="90000"/>
              </a:lnSpc>
              <a:buClr>
                <a:srgbClr val="666633"/>
              </a:buClr>
              <a:buSzPct val="25000"/>
              <a:buNone/>
              <a:defRPr/>
            </a:pPr>
            <a:r>
              <a:rPr lang="ru-RU" sz="2000" b="1" i="1" dirty="0" smtClean="0"/>
              <a:t>     Одни глыбы стали подниматься, образуя горные массивы другие опускались, образуя широкие долины, </a:t>
            </a:r>
            <a:r>
              <a:rPr lang="ru-RU" sz="2000" b="1" dirty="0" smtClean="0"/>
              <a:t>котловины</a:t>
            </a:r>
            <a:r>
              <a:rPr lang="ru-RU" sz="2400" b="1" dirty="0" smtClean="0"/>
              <a:t>. </a:t>
            </a:r>
          </a:p>
          <a:p>
            <a:pPr algn="just" eaLnBrk="1" hangingPunct="1">
              <a:lnSpc>
                <a:spcPct val="90000"/>
              </a:lnSpc>
              <a:buClr>
                <a:srgbClr val="666633"/>
              </a:buClr>
              <a:buSzPct val="25000"/>
              <a:defRPr/>
            </a:pPr>
            <a:endParaRPr lang="ru-RU" sz="2400" b="1" dirty="0" smtClean="0"/>
          </a:p>
        </p:txBody>
      </p:sp>
      <p:pic>
        <p:nvPicPr>
          <p:cNvPr id="168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642910" y="3429000"/>
            <a:ext cx="8215370" cy="3286148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20" y="142851"/>
            <a:ext cx="8643998" cy="34290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rgbClr val="666633"/>
              </a:buClr>
              <a:buSzPct val="25000"/>
              <a:defRPr/>
            </a:pPr>
            <a:endParaRPr lang="ru-RU" sz="2400" b="1" i="1" dirty="0" smtClean="0"/>
          </a:p>
          <a:p>
            <a:pPr algn="just" eaLnBrk="1" hangingPunct="1">
              <a:lnSpc>
                <a:spcPct val="90000"/>
              </a:lnSpc>
              <a:buClr>
                <a:srgbClr val="666633"/>
              </a:buClr>
              <a:buSzPct val="25000"/>
              <a:defRPr/>
            </a:pPr>
            <a:r>
              <a:rPr lang="ru-RU" sz="2000" b="1" i="1" dirty="0" smtClean="0"/>
              <a:t>На юге Тывы резкоконтинентальный режим привел к образованию пустыни. Современный рельеф Тывы был сформирован в неогене. С тех пор наиболее интенсивные изменения рельефа связаны были с деятельностью рек и ледников</a:t>
            </a:r>
          </a:p>
        </p:txBody>
      </p:sp>
      <p:pic>
        <p:nvPicPr>
          <p:cNvPr id="6" name="i-main-pic" descr="Картинка 142 из 1855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2204864"/>
            <a:ext cx="41357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8 из 185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4392488" cy="407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Растительный и животный мир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666633"/>
              </a:buClr>
              <a:buSzPct val="25000"/>
              <a:defRPr/>
            </a:pPr>
            <a:r>
              <a:rPr lang="ru-RU" sz="2000" b="1" i="1" dirty="0" smtClean="0"/>
              <a:t>Кайнозойская эра – господство птиц и млекопитающих. В умеренной зоне вечнозеленые растения уступили место листопадными деревьями, обособились степи, лесостепи, тайга и тундра. Мамонт появился в неогеновом периоде. Остатки скелета мамонта найдены в Тыве в местечке Дон-Эрик (Мерзлый Яр)на Тодже и Эрзинском кожууне..Череп бизона также был найден в местечке Дон-Эрик, Бельбей – золотой рудник. Эти звери, наряду с северными оленями, волками, песцами, входили в состав так называемой «мамонтовой фауны», типичной для плейстоцена.</a:t>
            </a:r>
          </a:p>
        </p:txBody>
      </p:sp>
      <p:pic>
        <p:nvPicPr>
          <p:cNvPr id="7" name="Picture 3" descr="C:\Users\й\Desktop\DCIM\100CANON\IMG_0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4003640" cy="2428892"/>
          </a:xfrm>
          <a:prstGeom prst="rect">
            <a:avLst/>
          </a:prstGeom>
          <a:noFill/>
        </p:spPr>
      </p:pic>
      <p:pic>
        <p:nvPicPr>
          <p:cNvPr id="8" name="Picture 2" descr="C:\Users\й\Desktop\DCIM\100CANON\IMG_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256"/>
            <a:ext cx="3857652" cy="23250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858180" cy="10001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 бизона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4348" y="285728"/>
            <a:ext cx="4391052" cy="4572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285728"/>
            <a:ext cx="3243290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й\Desktop\DCIM\100CANON\IMG_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Общие выводы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b="1" i="1" dirty="0" smtClean="0"/>
              <a:t> Кайнозойская эра –отрезок геологической истории нашей планеты, включающий и современный этап; делится на три периода: палеоген, неоген, антропоген, которые являются самыми короткими периодами в истории Земли.</a:t>
            </a:r>
          </a:p>
          <a:p>
            <a:pPr algn="just" eaLnBrk="1" hangingPunct="1"/>
            <a:r>
              <a:rPr lang="ru-RU" sz="2400" b="1" i="1" dirty="0" smtClean="0"/>
              <a:t>В кайнозое складывается современное распределение материков и океанов.</a:t>
            </a:r>
          </a:p>
          <a:p>
            <a:pPr algn="just" eaLnBrk="1" hangingPunct="1"/>
            <a:r>
              <a:rPr lang="ru-RU" sz="2400" b="1" i="1" dirty="0" smtClean="0"/>
              <a:t>Природные условия и облик органического мира меняется, постепенно приобретая современные черты. Теплый климат во внетропических широтах уступает место умеренному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/>
      <p:bldP spid="5662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Общие выводы</a:t>
            </a:r>
            <a:endParaRPr lang="ru-RU" sz="40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Обновляется фауна – развиваются двустворчатые и брюхоногие моллюски, птицы и особенно млекопитающие. Появляются и развиваются современные семейства и рода хищных, копытных, хоботных, человекообразные обезьяны и, наконец, человек.</a:t>
            </a:r>
          </a:p>
          <a:p>
            <a:pPr algn="just"/>
            <a:r>
              <a:rPr lang="ru-RU" sz="2400" b="1" i="1" dirty="0" smtClean="0"/>
              <a:t>В наземной флоре господствуют покрытосеменные, формируются типичные сообщества, свойственные разным климатическим поясам. Появляются травянистые формации типа саванн и степей, формации хвойных лесов таежного типа, а затем лесотундр и тундр.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Информационные 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Верещагин Н.К. «Записки палеонтолога» –</a:t>
            </a:r>
          </a:p>
          <a:p>
            <a:pPr algn="just">
              <a:buNone/>
            </a:pPr>
            <a:r>
              <a:rPr lang="ru-RU" sz="2400" b="1" i="1" dirty="0" smtClean="0"/>
              <a:t>       Ленинград  «Наука», 1981;</a:t>
            </a:r>
          </a:p>
          <a:p>
            <a:pPr algn="just"/>
            <a:r>
              <a:rPr lang="ru-RU" sz="2400" b="1" i="1" dirty="0" smtClean="0"/>
              <a:t>Гремяцкий М.А, Гремяцкая М.Е. «Развитие жизни на Земле» - Ленинград,1936г.</a:t>
            </a:r>
          </a:p>
          <a:p>
            <a:pPr algn="just"/>
            <a:r>
              <a:rPr lang="ru-RU" sz="2400" b="1" i="1" dirty="0" err="1" smtClean="0"/>
              <a:t>Ружичка</a:t>
            </a:r>
            <a:r>
              <a:rPr lang="ru-RU" sz="2400" b="1" i="1" dirty="0" smtClean="0"/>
              <a:t> Б., </a:t>
            </a:r>
            <a:r>
              <a:rPr lang="ru-RU" sz="2400" b="1" i="1" dirty="0" err="1" smtClean="0"/>
              <a:t>Диттлер</a:t>
            </a:r>
            <a:r>
              <a:rPr lang="ru-RU" sz="2400" b="1" i="1" dirty="0" smtClean="0"/>
              <a:t> Н. «О чем рассказывают окаменелости» - Москва «Наука», 1964;</a:t>
            </a:r>
          </a:p>
          <a:p>
            <a:pPr algn="just"/>
            <a:r>
              <a:rPr lang="ru-RU" sz="2400" b="1" i="1" dirty="0" smtClean="0"/>
              <a:t>Савельев Л. «Следы на камне» – Москва «Детская литература», 1941 </a:t>
            </a:r>
          </a:p>
          <a:p>
            <a:pPr algn="just"/>
            <a:r>
              <a:rPr lang="ru-RU" sz="2400" b="1" i="1" dirty="0" smtClean="0"/>
              <a:t>Энциклопедия серии «Открытие мира юношества» т. 1-2 –</a:t>
            </a:r>
          </a:p>
          <a:p>
            <a:pPr algn="just">
              <a:buNone/>
            </a:pPr>
            <a:r>
              <a:rPr lang="ru-RU" sz="2400" b="1" i="1" dirty="0" smtClean="0"/>
              <a:t>       Москва «ТЕРРА – </a:t>
            </a:r>
            <a:r>
              <a:rPr lang="en-US" sz="2400" b="1" i="1" dirty="0" smtClean="0"/>
              <a:t>TERRA</a:t>
            </a:r>
            <a:r>
              <a:rPr lang="ru-RU" sz="2400" b="1" i="1" dirty="0" smtClean="0"/>
              <a:t>», 1995;</a:t>
            </a:r>
          </a:p>
          <a:p>
            <a:pPr algn="just"/>
            <a:r>
              <a:rPr lang="ru-RU" sz="2400" b="1" i="1" dirty="0" smtClean="0"/>
              <a:t>Интернет: </a:t>
            </a:r>
            <a:r>
              <a:rPr lang="en-US" sz="2400" b="1" i="1" dirty="0" smtClean="0"/>
              <a:t>www Rambler</a:t>
            </a:r>
            <a:r>
              <a:rPr lang="ru-RU" sz="2400" b="1" i="1" dirty="0" smtClean="0"/>
              <a:t>.</a:t>
            </a:r>
            <a:r>
              <a:rPr lang="en-US" sz="2400" b="1" i="1" dirty="0" err="1" smtClean="0"/>
              <a:t>ru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www </a:t>
            </a:r>
            <a:r>
              <a:rPr lang="en-US" sz="2400" b="1" i="1" dirty="0" err="1" smtClean="0"/>
              <a:t>yandex</a:t>
            </a:r>
            <a:r>
              <a:rPr lang="ru-RU" sz="2400" b="1" i="1" dirty="0" smtClean="0"/>
              <a:t>.</a:t>
            </a:r>
            <a:r>
              <a:rPr lang="en-US" sz="2400" b="1" i="1" dirty="0" err="1" smtClean="0"/>
              <a:t>ru</a:t>
            </a:r>
            <a:r>
              <a:rPr lang="ru-RU" sz="2400" b="1" i="1" dirty="0" smtClean="0"/>
              <a:t>;</a:t>
            </a:r>
          </a:p>
          <a:p>
            <a:pPr algn="just"/>
            <a:r>
              <a:rPr lang="ru-RU" sz="2400" b="1" i="1" dirty="0" smtClean="0"/>
              <a:t>Экспозиции музея </a:t>
            </a:r>
            <a:endParaRPr lang="ru-RU" sz="24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Основополагающие вопросы для отчета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556792"/>
            <a:ext cx="4650160" cy="4608512"/>
          </a:xfrm>
        </p:spPr>
        <p:txBody>
          <a:bodyPr>
            <a:normAutofit/>
          </a:bodyPr>
          <a:lstStyle/>
          <a:p>
            <a:pPr marL="609600" indent="-609600" algn="just" eaLnBrk="1" hangingPunct="1"/>
            <a:r>
              <a:rPr lang="ru-RU" b="1" i="1" dirty="0" smtClean="0"/>
              <a:t>Каковы основные периоды Кайнозойской эры и какие условия господствовали в каждый период на Земле в Кайнозойскую эру</a:t>
            </a:r>
            <a:r>
              <a:rPr lang="en-US" b="1" i="1" dirty="0" smtClean="0"/>
              <a:t>?</a:t>
            </a:r>
            <a:endParaRPr lang="ru-RU" b="1" i="1" dirty="0" smtClean="0"/>
          </a:p>
          <a:p>
            <a:pPr marL="609600" indent="-609600" algn="just" eaLnBrk="1" hangingPunct="1"/>
            <a:r>
              <a:rPr lang="ru-RU" b="1" i="1" dirty="0" smtClean="0"/>
              <a:t>Какие изменения фауны и флоры происходили в течение всех периодов в Кайнозойской эры</a:t>
            </a:r>
            <a:r>
              <a:rPr lang="en-US" b="1" i="1" dirty="0" smtClean="0"/>
              <a:t>?</a:t>
            </a:r>
            <a:endParaRPr lang="ru-RU" b="1" i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H="1">
            <a:off x="4751512" y="1124744"/>
            <a:ext cx="4392488" cy="492941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412776"/>
            <a:ext cx="403244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/>
      <p:bldP spid="5754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Основополагающие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вопросы для отчета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392488" cy="4641379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ru-RU" sz="2400" b="1" i="1" dirty="0" smtClean="0"/>
              <a:t>Каковы основные направления эволюции растительного и животного мира Кайнозойской эры</a:t>
            </a:r>
            <a:r>
              <a:rPr lang="en-US" sz="2400" b="1" i="1" dirty="0" smtClean="0"/>
              <a:t>?</a:t>
            </a:r>
            <a:endParaRPr lang="ru-RU" sz="2400" b="1" i="1" dirty="0" smtClean="0"/>
          </a:p>
          <a:p>
            <a:pPr marL="609600" indent="-609600"/>
            <a:r>
              <a:rPr lang="ru-RU" sz="2400" b="1" i="1" dirty="0" smtClean="0"/>
              <a:t>Какие животные обитали на территории </a:t>
            </a:r>
            <a:r>
              <a:rPr lang="ru-RU" sz="2400" b="1" i="1" dirty="0" smtClean="0"/>
              <a:t>Тывы </a:t>
            </a:r>
            <a:r>
              <a:rPr lang="ru-RU" sz="2400" b="1" i="1" dirty="0" smtClean="0"/>
              <a:t>типичные для плейстоцена и входили в состав «мамонтовой Фауны» </a:t>
            </a:r>
          </a:p>
          <a:p>
            <a:endParaRPr lang="ru-RU" dirty="0"/>
          </a:p>
        </p:txBody>
      </p:sp>
      <p:pic>
        <p:nvPicPr>
          <p:cNvPr id="1026" name="Picture 2" descr="C:\Users\й\Desktop\общая биология\животные Кайнозоя\животные Кайнозоя 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27273" y="1600200"/>
            <a:ext cx="368045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C:\Users\й\Desktop\DCIM\100CANON\IMG_0533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56"/>
            <a:ext cx="3784271" cy="2714644"/>
          </a:xfrm>
          <a:prstGeom prst="rect">
            <a:avLst/>
          </a:prstGeom>
          <a:noFill/>
        </p:spPr>
      </p:pic>
      <p:pic>
        <p:nvPicPr>
          <p:cNvPr id="5" name="Picture 2" descr="C:\Users\й\Desktop\DCIM\100CANON\IMG_0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Безымянный.jpg"/>
          <p:cNvPicPr preferRelativeResize="0">
            <a:picLocks noGrp="1" noChangeAspect="1"/>
          </p:cNvPicPr>
          <p:nvPr>
            <p:ph/>
          </p:nvPr>
        </p:nvPicPr>
        <p:blipFill>
          <a:blip r:embed="rId2" cstate="print">
            <a:lum/>
          </a:blip>
          <a:srcRect l="-1914" t="3329" r="3330" b="10113"/>
          <a:stretch>
            <a:fillRect/>
          </a:stretch>
        </p:blipFill>
        <p:spPr>
          <a:xfrm>
            <a:off x="1000100" y="357166"/>
            <a:ext cx="735811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й\Desktop\DCIM\100CANON\IMG_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72008"/>
            <a:ext cx="2857520" cy="2071702"/>
          </a:xfrm>
          <a:prstGeom prst="rect">
            <a:avLst/>
          </a:prstGeom>
          <a:noFill/>
        </p:spPr>
      </p:pic>
      <p:pic>
        <p:nvPicPr>
          <p:cNvPr id="4099" name="Picture 3" descr="C:\Users\й\Desktop\DCIM\100CANON\IMG_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72008"/>
            <a:ext cx="2500330" cy="2071702"/>
          </a:xfrm>
          <a:prstGeom prst="rect">
            <a:avLst/>
          </a:prstGeom>
          <a:noFill/>
        </p:spPr>
      </p:pic>
      <p:pic>
        <p:nvPicPr>
          <p:cNvPr id="7" name="i-main-pic" descr="Картинка 18 из 24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81128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16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Палеогеновый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период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палеоцен  от 65 до 55 млн. лет назад</a:t>
            </a:r>
          </a:p>
        </p:txBody>
      </p:sp>
      <p:sp>
        <p:nvSpPr>
          <p:cNvPr id="516117" name="Rectangle 21"/>
          <p:cNvSpPr>
            <a:spLocks noGrp="1" noChangeArrowheads="1"/>
          </p:cNvSpPr>
          <p:nvPr>
            <p:ph idx="1"/>
          </p:nvPr>
        </p:nvSpPr>
        <p:spPr>
          <a:xfrm>
            <a:off x="2339752" y="1628800"/>
            <a:ext cx="6329378" cy="1828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i="1" dirty="0" smtClean="0"/>
              <a:t>ГЕОГРАФИЯ и КЛИМАТ:</a:t>
            </a:r>
            <a:r>
              <a:rPr lang="ru-RU" sz="1600" b="1" i="1" dirty="0" smtClean="0"/>
              <a:t> </a:t>
            </a:r>
            <a:r>
              <a:rPr lang="ru-RU" sz="1600" dirty="0" smtClean="0"/>
              <a:t> </a:t>
            </a:r>
            <a:r>
              <a:rPr lang="ru-RU" sz="2000" b="1" i="1" dirty="0" smtClean="0"/>
              <a:t>Палеоцен - начало кайнозойской эры. Материки все еще находились в движении. Южная Америка оказалась теперь полностью отрезанной от остального мира и превратилась в своего рода плавучий "ковчег" с уникальной фауной ранних млекопитающих.</a:t>
            </a:r>
          </a:p>
          <a:p>
            <a:pPr algn="just">
              <a:lnSpc>
                <a:spcPct val="90000"/>
              </a:lnSpc>
              <a:buNone/>
            </a:pPr>
            <a:endParaRPr lang="ru-RU" sz="2000" b="1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 descr="http://www.fio.vrn.ru/2004/7/images/kaynozoy/tretic1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1"/>
          <p:cNvSpPr txBox="1">
            <a:spLocks noChangeArrowheads="1"/>
          </p:cNvSpPr>
          <p:nvPr/>
        </p:nvSpPr>
        <p:spPr>
          <a:xfrm>
            <a:off x="1785918" y="3068960"/>
            <a:ext cx="6143668" cy="27889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lvl="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endParaRPr lang="ru-RU" sz="2400" b="1" i="1" dirty="0" smtClean="0"/>
          </a:p>
          <a:p>
            <a:pPr marL="548640" lvl="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i="1" dirty="0" smtClean="0"/>
              <a:t>ЖИВОТНЫЙ МИР</a:t>
            </a:r>
            <a:r>
              <a:rPr lang="ru-RU" sz="2400" b="1" i="1" dirty="0"/>
              <a:t>:</a:t>
            </a:r>
            <a:r>
              <a:rPr lang="ru-RU" sz="2400" dirty="0"/>
              <a:t> </a:t>
            </a:r>
            <a:r>
              <a:rPr lang="ru-RU" sz="2000" b="1" i="1" dirty="0"/>
              <a:t>На суше </a:t>
            </a:r>
            <a:r>
              <a:rPr lang="ru-RU" sz="2000" b="1" i="1" dirty="0" smtClean="0"/>
              <a:t> </a:t>
            </a:r>
            <a:r>
              <a:rPr lang="ru-RU" sz="2000" b="1" i="1" dirty="0"/>
              <a:t>век млекопитающих. </a:t>
            </a:r>
            <a:r>
              <a:rPr lang="ru-RU" sz="2000" b="1" i="1" dirty="0" smtClean="0"/>
              <a:t>В морях появились </a:t>
            </a:r>
            <a:r>
              <a:rPr lang="ru-RU" sz="2000" b="1" i="1" dirty="0"/>
              <a:t>новые виды хищных костных рыб и акул. Возникли новые разновидности двустворчатых моллюсков и фораминифер</a:t>
            </a:r>
            <a:r>
              <a:rPr lang="ru-RU" sz="2000" b="1" i="1" dirty="0" smtClean="0"/>
              <a:t>.</a:t>
            </a:r>
          </a:p>
          <a:p>
            <a:pPr marL="548640" lvl="0" indent="-41148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i="1" dirty="0" smtClean="0"/>
              <a:t>РАСТИТЕЛЬНЫЙ </a:t>
            </a:r>
            <a:r>
              <a:rPr lang="ru-RU" sz="2400" b="1" i="1" dirty="0"/>
              <a:t>МИР: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2000" b="1" i="1" dirty="0"/>
              <a:t>Р</a:t>
            </a:r>
            <a:r>
              <a:rPr lang="ru-RU" sz="2000" b="1" i="1" dirty="0" smtClean="0"/>
              <a:t>аспространяться </a:t>
            </a:r>
            <a:r>
              <a:rPr lang="ru-RU" sz="2000" b="1" i="1" dirty="0"/>
              <a:t>все новые виды цветковых растений </a:t>
            </a:r>
            <a:r>
              <a:rPr lang="ru-RU" sz="2000" b="1" i="1" dirty="0" smtClean="0"/>
              <a:t>.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http://www.fio.vrn.ru/2004/7/images/kaynozoy/tretic1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fio.vrn.ru/2004/7/images/kaynozoy/tretic1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869160"/>
            <a:ext cx="108820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6" grpId="0"/>
      <p:bldP spid="516117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й\Desktop\животные Кайнозоя\животные Кайнозо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 txBox="1">
            <a:spLocks noChangeArrowheads="1"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Палеогеновый</a:t>
            </a:r>
            <a:r>
              <a:rPr kumimoji="0" lang="ru-RU" sz="43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период</a:t>
            </a:r>
            <a:r>
              <a:rPr kumimoji="0" lang="ru-RU" sz="43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5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</a:t>
            </a:r>
            <a:r>
              <a:rPr kumimoji="0" lang="ru-RU" sz="35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оцен</a:t>
            </a:r>
            <a:r>
              <a:rPr kumimoji="0" lang="ru-RU" sz="35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от 55 до 38 млн. лет назад</a:t>
            </a:r>
          </a:p>
        </p:txBody>
      </p:sp>
      <p:sp>
        <p:nvSpPr>
          <p:cNvPr id="15" name="Rectangle 21"/>
          <p:cNvSpPr txBox="1">
            <a:spLocks noChangeArrowheads="1"/>
          </p:cNvSpPr>
          <p:nvPr/>
        </p:nvSpPr>
        <p:spPr>
          <a:xfrm>
            <a:off x="2357422" y="1428736"/>
            <a:ext cx="6329378" cy="200026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548640" lvl="0" indent="-411480" algn="just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ГЕОГРАФИЯ и КЛИМАТ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1600" i="1" dirty="0"/>
              <a:t> </a:t>
            </a:r>
            <a:r>
              <a:rPr lang="ru-RU" sz="1600" b="1" dirty="0" smtClean="0"/>
              <a:t> </a:t>
            </a:r>
            <a:r>
              <a:rPr lang="ru-RU" sz="2900" b="1" i="1" dirty="0"/>
              <a:t>В эоцене основные массивы суши начали понемногу принимать положение, близкое к тому, которое они занимают в наши дни. </a:t>
            </a:r>
            <a:r>
              <a:rPr lang="ru-RU" sz="2900" b="1" i="1" dirty="0" smtClean="0"/>
              <a:t>Море </a:t>
            </a:r>
            <a:r>
              <a:rPr lang="ru-RU" sz="2900" b="1" i="1" dirty="0"/>
              <a:t>затопило часть суши. Климат повсеместно был теплым либо умеренным</a:t>
            </a:r>
            <a:r>
              <a:rPr lang="ru-RU" sz="2900" dirty="0"/>
              <a:t>. 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21"/>
          <p:cNvSpPr txBox="1">
            <a:spLocks noChangeArrowheads="1"/>
          </p:cNvSpPr>
          <p:nvPr/>
        </p:nvSpPr>
        <p:spPr>
          <a:xfrm>
            <a:off x="2143108" y="3140968"/>
            <a:ext cx="5286412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ru-RU" sz="2400" b="1" i="1" dirty="0"/>
              <a:t>ЖИВОТНЫЙ МИР: </a:t>
            </a:r>
            <a:r>
              <a:rPr lang="ru-RU" sz="2000" b="1" i="1" dirty="0"/>
              <a:t>На суше появились летучие </a:t>
            </a:r>
            <a:r>
              <a:rPr lang="ru-RU" sz="2000" b="1" i="1" dirty="0" smtClean="0"/>
              <a:t>мыши; </a:t>
            </a:r>
            <a:r>
              <a:rPr lang="ru-RU" sz="2000" b="1" i="1" dirty="0"/>
              <a:t>предки нынешних слонов, лошадей, коров, </a:t>
            </a:r>
            <a:r>
              <a:rPr lang="ru-RU" sz="2000" b="1" i="1" dirty="0" smtClean="0"/>
              <a:t>свиней.  </a:t>
            </a:r>
            <a:r>
              <a:rPr lang="ru-RU" sz="2000" b="1" i="1" dirty="0"/>
              <a:t>М</a:t>
            </a:r>
            <a:r>
              <a:rPr lang="ru-RU" sz="2000" b="1" i="1" dirty="0" smtClean="0"/>
              <a:t>лекопитающие</a:t>
            </a:r>
            <a:r>
              <a:rPr lang="ru-RU" sz="2000" b="1" i="1" dirty="0"/>
              <a:t>, типа китов и сирен, вернулись в водную среду. </a:t>
            </a:r>
            <a:r>
              <a:rPr lang="ru-RU" sz="2000" b="1" i="1" dirty="0" smtClean="0"/>
              <a:t>Эволюционировали </a:t>
            </a:r>
            <a:r>
              <a:rPr lang="ru-RU" sz="2000" b="1" i="1" dirty="0"/>
              <a:t>и другие группы </a:t>
            </a:r>
            <a:r>
              <a:rPr lang="ru-RU" sz="2000" b="1" i="1" dirty="0" smtClean="0"/>
              <a:t>животных.</a:t>
            </a:r>
            <a:endParaRPr lang="ru-RU" sz="2000" b="1" i="1" dirty="0"/>
          </a:p>
          <a:p>
            <a:pPr algn="just"/>
            <a:r>
              <a:rPr lang="ru-RU" sz="1600" dirty="0"/>
              <a:t> </a:t>
            </a:r>
            <a:r>
              <a:rPr lang="ru-RU" sz="2400" b="1" i="1" dirty="0" smtClean="0"/>
              <a:t>РАСТИТЕЛЬНЫЙ </a:t>
            </a:r>
            <a:r>
              <a:rPr lang="ru-RU" sz="2400" b="1" i="1" dirty="0"/>
              <a:t>МИР</a:t>
            </a:r>
            <a:r>
              <a:rPr lang="ru-RU" sz="1600" b="1" i="1" dirty="0"/>
              <a:t>: </a:t>
            </a:r>
            <a:r>
              <a:rPr lang="ru-RU" sz="2000" b="1" i="1" dirty="0"/>
              <a:t>Во многих частях света произрастали леса с пышной растительностью, в умеренных широтах росли пальмы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20" name="Содержимое 19" descr="http://www.fio.vrn.ru/2004/7/images/kaynozoy/tretic1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fio.vrn.ru/2004/7/images/kaynozoy/tretic1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1" y="4357694"/>
            <a:ext cx="1871669" cy="17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mir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2071670" cy="21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fio.vrn.ru/2004/7/images/kaynozoy/tretic15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140968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1034</Words>
  <Application>Microsoft Office PowerPoint</Application>
  <PresentationFormat>Экран (4:3)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Развитие  жизни   в Кайнозойскую  эру</vt:lpstr>
      <vt:lpstr>Цели и задачи</vt:lpstr>
      <vt:lpstr>Основополагающие вопросы для отчета</vt:lpstr>
      <vt:lpstr>Основополагающие вопросы для отчета</vt:lpstr>
      <vt:lpstr>Слайд 5</vt:lpstr>
      <vt:lpstr>Слайд 6</vt:lpstr>
      <vt:lpstr>Палеогеновый период  палеоцен  от 65 до 55 млн. лет назад</vt:lpstr>
      <vt:lpstr>Слайд 8</vt:lpstr>
      <vt:lpstr>Слайд 9</vt:lpstr>
      <vt:lpstr>Слайд 10</vt:lpstr>
      <vt:lpstr>Палеогеновый период  олигоцен  от 38 до 25 млн. лет назад</vt:lpstr>
      <vt:lpstr>Слайд 12</vt:lpstr>
      <vt:lpstr>Неогеновый период  миоцен  от 25 до 5 млн. лет назад</vt:lpstr>
      <vt:lpstr>Слайд 14</vt:lpstr>
      <vt:lpstr>Неогеновый период плиоцен  от 5 до 2 млн. лет назад</vt:lpstr>
      <vt:lpstr>Антропогеновый период  плейстоцен от 2 до 0,01 млн. лет</vt:lpstr>
      <vt:lpstr>Слайд 17</vt:lpstr>
      <vt:lpstr>Антропогеновый период  голоцен от 0,01 млн. лет до наших дней</vt:lpstr>
      <vt:lpstr>Слайд 19</vt:lpstr>
      <vt:lpstr>Республика Тыва в Кайнозойскую эру</vt:lpstr>
      <vt:lpstr>Формирование рельефа Республики Тыва </vt:lpstr>
      <vt:lpstr>Слайд 22</vt:lpstr>
      <vt:lpstr>Слайд 23</vt:lpstr>
      <vt:lpstr>Растительный и животный мир</vt:lpstr>
      <vt:lpstr>Череп бизона</vt:lpstr>
      <vt:lpstr>Общие выводы</vt:lpstr>
      <vt:lpstr>Общие выводы</vt:lpstr>
      <vt:lpstr>Информационные источники</vt:lpstr>
    </vt:vector>
  </TitlesOfParts>
  <Company>school52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:  “Развитие жизни в Кайнозойскую эру”</dc:title>
  <dc:creator>comp05</dc:creator>
  <cp:lastModifiedBy>Сашенька</cp:lastModifiedBy>
  <cp:revision>140</cp:revision>
  <dcterms:created xsi:type="dcterms:W3CDTF">2006-03-07T07:30:20Z</dcterms:created>
  <dcterms:modified xsi:type="dcterms:W3CDTF">2011-01-19T07:24:59Z</dcterms:modified>
</cp:coreProperties>
</file>