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8" r:id="rId3"/>
    <p:sldId id="269" r:id="rId4"/>
    <p:sldId id="270" r:id="rId5"/>
    <p:sldId id="273" r:id="rId6"/>
    <p:sldId id="274" r:id="rId7"/>
    <p:sldId id="275" r:id="rId8"/>
    <p:sldId id="276" r:id="rId9"/>
    <p:sldId id="280" r:id="rId10"/>
    <p:sldId id="258" r:id="rId11"/>
    <p:sldId id="259" r:id="rId12"/>
    <p:sldId id="277" r:id="rId13"/>
    <p:sldId id="278" r:id="rId14"/>
    <p:sldId id="261" r:id="rId15"/>
    <p:sldId id="263" r:id="rId16"/>
    <p:sldId id="267" r:id="rId17"/>
    <p:sldId id="27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ANTN014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6578" y="-500090"/>
            <a:ext cx="2174188" cy="46517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3286148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 гостях у сказки </a:t>
            </a:r>
            <a:r>
              <a:rPr lang="ru-RU" b="1" dirty="0" smtClean="0">
                <a:latin typeface="Comic Sans MS" pitchFamily="66" charset="0"/>
              </a:rPr>
              <a:t/>
            </a:r>
            <a:br>
              <a:rPr lang="ru-RU" b="1" dirty="0" smtClean="0">
                <a:latin typeface="Comic Sans MS" pitchFamily="66" charset="0"/>
              </a:rPr>
            </a:br>
            <a:r>
              <a:rPr lang="ru-RU" sz="3100" b="1" dirty="0" smtClean="0">
                <a:latin typeface="Comic Sans MS" pitchFamily="66" charset="0"/>
              </a:rPr>
              <a:t>(ЗАДАЧИ НА ПРОПОРЦИИ)</a:t>
            </a:r>
            <a:endParaRPr lang="ru-RU" sz="3100" b="1" dirty="0"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43240" y="3429000"/>
            <a:ext cx="6000760" cy="3429000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rgbClr val="FF0000"/>
                </a:solidFill>
              </a:rPr>
              <a:t>6 КЛАСС</a:t>
            </a:r>
          </a:p>
          <a:p>
            <a:pPr algn="l"/>
            <a:r>
              <a:rPr lang="ru-RU" dirty="0" smtClean="0">
                <a:solidFill>
                  <a:srgbClr val="FF0000"/>
                </a:solidFill>
              </a:rPr>
              <a:t>(УРОК 3</a:t>
            </a:r>
            <a:r>
              <a:rPr lang="ru-RU" dirty="0" smtClean="0">
                <a:solidFill>
                  <a:srgbClr val="FF0000"/>
                </a:solidFill>
              </a:rPr>
              <a:t>)</a:t>
            </a:r>
            <a:endParaRPr lang="en-US" dirty="0" smtClean="0">
              <a:solidFill>
                <a:srgbClr val="FF0000"/>
              </a:solidFill>
            </a:endParaRPr>
          </a:p>
          <a:p>
            <a:pPr algn="r"/>
            <a:r>
              <a:rPr lang="ru-RU" sz="1800" b="1" dirty="0" smtClean="0">
                <a:solidFill>
                  <a:schemeClr val="tx1"/>
                </a:solidFill>
              </a:rPr>
              <a:t>Автор: Литвина Марина Николаевна,</a:t>
            </a:r>
          </a:p>
          <a:p>
            <a:pPr algn="r"/>
            <a:r>
              <a:rPr lang="ru-RU" sz="1800" b="1" dirty="0" smtClean="0">
                <a:solidFill>
                  <a:schemeClr val="tx1"/>
                </a:solidFill>
              </a:rPr>
              <a:t>учитель математики,</a:t>
            </a:r>
          </a:p>
          <a:p>
            <a:pPr algn="r"/>
            <a:r>
              <a:rPr lang="ru-RU" sz="1800" b="1" dirty="0" smtClean="0">
                <a:solidFill>
                  <a:schemeClr val="tx1"/>
                </a:solidFill>
              </a:rPr>
              <a:t>МОУ «СОШ№58 с углубленным</a:t>
            </a:r>
          </a:p>
          <a:p>
            <a:pPr algn="r"/>
            <a:r>
              <a:rPr lang="ru-RU" sz="1800" b="1" dirty="0" smtClean="0">
                <a:solidFill>
                  <a:schemeClr val="tx1"/>
                </a:solidFill>
              </a:rPr>
              <a:t> изучением отдельных предметов»</a:t>
            </a:r>
          </a:p>
          <a:p>
            <a:pPr algn="r"/>
            <a:r>
              <a:rPr lang="ru-RU" sz="1800" b="1" dirty="0" smtClean="0">
                <a:solidFill>
                  <a:schemeClr val="tx1"/>
                </a:solidFill>
              </a:rPr>
              <a:t>г. Новоуральск, Свердловской области</a:t>
            </a:r>
            <a:endParaRPr lang="ru-RU" sz="18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ANTN027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571876"/>
            <a:ext cx="3714744" cy="30992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0"/>
                            </p:stCondLst>
                            <p:childTnLst>
                              <p:par>
                                <p:cTn id="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500"/>
                            </p:stCondLst>
                            <p:childTnLst>
                              <p:par>
                                <p:cTn id="5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РЕШИТЕ ЗАДАЧУ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3600" dirty="0" err="1" smtClean="0"/>
              <a:t>Чебурашка</a:t>
            </a:r>
            <a:r>
              <a:rPr lang="ru-RU" sz="3600" dirty="0" smtClean="0"/>
              <a:t> и крокодил Гена решили расчистить площадку для строительства дома, в котором будут жить друзья. Для этого 3 экскаватора работали 330 минут. За сколько минут эту площадку расчистили бы 10 экскаваторов?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IREFLY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64" y="4369295"/>
            <a:ext cx="2835860" cy="248870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РЕШИТЕ ЗАДАЧУ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8286776" cy="49720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   </a:t>
            </a:r>
            <a:r>
              <a:rPr lang="ru-RU" sz="3600" b="1" dirty="0" smtClean="0"/>
              <a:t> Однажды Муха-Цокотуха пошла по полю и нашла денежку, на которой было написано  «12,3 рубля». Муха пошла на базар и купила ещё 3 самовара к уже имеющемуся. Сколько самоваров могла бы купить Муха, если бы нашла денежку, на которой было бы написано «20,5 рубля»? 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Решите задачу самостоятельно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7858148" cy="498317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b="1" dirty="0" smtClean="0"/>
              <a:t>    </a:t>
            </a:r>
            <a:r>
              <a:rPr lang="ru-RU" b="1" dirty="0" smtClean="0"/>
              <a:t>Сел Иванушка на Серого Волка верхом и поскакал – синие леса мимо глаз пропускает, озера хвостом заметает…</a:t>
            </a:r>
          </a:p>
          <a:p>
            <a:pPr>
              <a:buNone/>
            </a:pPr>
            <a:r>
              <a:rPr lang="ru-RU" b="1" i="1" dirty="0" smtClean="0"/>
              <a:t>    Если бы волк скакал со скоростью 70км/ч, то они бы с Иваном-Царевичем добрались от царства Берендея до царства царя </a:t>
            </a:r>
            <a:r>
              <a:rPr lang="ru-RU" b="1" i="1" dirty="0" err="1" smtClean="0"/>
              <a:t>Афрона</a:t>
            </a:r>
            <a:r>
              <a:rPr lang="ru-RU" b="1" i="1" dirty="0" smtClean="0"/>
              <a:t> за 4,5ч. С какой скоростью должен был скакать волк, чтобы добраться до царства царя </a:t>
            </a:r>
            <a:r>
              <a:rPr lang="ru-RU" b="1" i="1" dirty="0" err="1" smtClean="0"/>
              <a:t>Афрона</a:t>
            </a:r>
            <a:r>
              <a:rPr lang="ru-RU" b="1" i="1" dirty="0" smtClean="0"/>
              <a:t> за 3ч?</a:t>
            </a:r>
            <a:endParaRPr lang="ru-RU" b="1" i="1" dirty="0"/>
          </a:p>
        </p:txBody>
      </p:sp>
      <p:pic>
        <p:nvPicPr>
          <p:cNvPr id="4" name="Рисунок 3" descr="CRTN081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68" y="3638307"/>
            <a:ext cx="2407772" cy="32196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Проверьте решение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70км/ч – 4,5ч</a:t>
            </a:r>
          </a:p>
          <a:p>
            <a:pPr>
              <a:buNone/>
            </a:pPr>
            <a:r>
              <a:rPr lang="ru-RU" dirty="0" smtClean="0"/>
              <a:t>      </a:t>
            </a:r>
            <a:r>
              <a:rPr lang="ru-RU" b="1" i="1" dirty="0" err="1" smtClean="0">
                <a:latin typeface="Book Antiqua" pitchFamily="18" charset="0"/>
                <a:cs typeface="Arial" pitchFamily="34" charset="0"/>
              </a:rPr>
              <a:t>х</a:t>
            </a:r>
            <a:r>
              <a:rPr lang="ru-RU" dirty="0" smtClean="0"/>
              <a:t> км/ч – 3ч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Ответ: Скорость волка должна быть 105км/ч</a:t>
            </a: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457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447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2285992"/>
            <a:ext cx="1743075" cy="1038225"/>
          </a:xfrm>
          <a:prstGeom prst="rect">
            <a:avLst/>
          </a:prstGeom>
          <a:noFill/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495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286124"/>
            <a:ext cx="2238375" cy="1000125"/>
          </a:xfrm>
          <a:prstGeom prst="rect">
            <a:avLst/>
          </a:prstGeom>
          <a:noFill/>
        </p:spPr>
      </p:pic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4500570"/>
            <a:ext cx="2552700" cy="552450"/>
          </a:xfrm>
          <a:prstGeom prst="rect">
            <a:avLst/>
          </a:prstGeom>
          <a:noFill/>
        </p:spPr>
      </p:pic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10096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 rot="5400000">
            <a:off x="250795" y="1607331"/>
            <a:ext cx="1070776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5400000" flipH="1" flipV="1">
            <a:off x="2856694" y="1643050"/>
            <a:ext cx="1000926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Решите задачу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/>
              <a:t>    Хозяйственный кот </a:t>
            </a:r>
            <a:r>
              <a:rPr lang="ru-RU" sz="3600" b="1" dirty="0" err="1" smtClean="0"/>
              <a:t>Матроскин</a:t>
            </a:r>
            <a:r>
              <a:rPr lang="ru-RU" sz="3600" b="1" dirty="0" smtClean="0"/>
              <a:t> из </a:t>
            </a:r>
            <a:r>
              <a:rPr lang="ru-RU" sz="3600" b="1" dirty="0" err="1" smtClean="0"/>
              <a:t>Простоквашино</a:t>
            </a:r>
            <a:r>
              <a:rPr lang="ru-RU" sz="3600" b="1" dirty="0" smtClean="0"/>
              <a:t> завел корову и решил делать сливочное масло. Масса масла относится к массе молока как 0,1:2,5. Сколько молока надо надоить </a:t>
            </a:r>
            <a:r>
              <a:rPr lang="ru-RU" sz="3600" b="1" dirty="0" err="1" smtClean="0"/>
              <a:t>Матроскину</a:t>
            </a:r>
            <a:r>
              <a:rPr lang="ru-RU" sz="3600" b="1" dirty="0" smtClean="0"/>
              <a:t>, чтобы получить </a:t>
            </a:r>
          </a:p>
          <a:p>
            <a:pPr>
              <a:buNone/>
            </a:pPr>
            <a:r>
              <a:rPr lang="ru-RU" sz="3600" b="1" dirty="0" smtClean="0"/>
              <a:t>   100г масла?</a:t>
            </a:r>
            <a:endParaRPr lang="ru-RU" sz="3600" b="1" dirty="0"/>
          </a:p>
        </p:txBody>
      </p:sp>
      <p:pic>
        <p:nvPicPr>
          <p:cNvPr id="4" name="Рисунок 3" descr="CAT3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16" y="3837147"/>
            <a:ext cx="2071702" cy="30208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/>
              <a:t>Решите задачу</a:t>
            </a:r>
            <a:endParaRPr lang="en-US" sz="6000" b="1" dirty="0" smtClean="0"/>
          </a:p>
          <a:p>
            <a:pPr algn="ctr">
              <a:buNone/>
            </a:pPr>
            <a:r>
              <a:rPr lang="ru-RU" sz="6000" b="1" dirty="0" smtClean="0"/>
              <a:t> №1064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Домашнее задание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b="1" dirty="0" smtClean="0"/>
              <a:t>Придумать (составить) и решить:</a:t>
            </a:r>
          </a:p>
          <a:p>
            <a:r>
              <a:rPr lang="ru-RU" sz="4000" b="1" dirty="0" smtClean="0"/>
              <a:t>Задачу на прямую пропорциональную зависимость;</a:t>
            </a:r>
          </a:p>
          <a:p>
            <a:r>
              <a:rPr lang="ru-RU" sz="4000" b="1" dirty="0" smtClean="0"/>
              <a:t>Задачу на обратную пропорциональную зависимость</a:t>
            </a:r>
            <a:r>
              <a:rPr lang="ru-RU" sz="4000" dirty="0" smtClean="0"/>
              <a:t>.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2967335"/>
            <a:ext cx="7953036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до новых встреч</a:t>
            </a:r>
            <a:r>
              <a:rPr lang="en-US" sz="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 !</a:t>
            </a:r>
            <a:endParaRPr lang="ru-RU" sz="6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Закончите фразу:</a:t>
            </a:r>
            <a:endParaRPr lang="ru-RU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lnSpcReduction="10000"/>
          </a:bodyPr>
          <a:lstStyle/>
          <a:p>
            <a:r>
              <a:rPr lang="ru-RU" sz="4000" b="1" dirty="0" smtClean="0"/>
              <a:t>Прямой пропорциональной зависимостью называется такая зависимость величин, при которой…</a:t>
            </a:r>
          </a:p>
          <a:p>
            <a:r>
              <a:rPr lang="ru-RU" sz="4000" b="1" dirty="0" smtClean="0"/>
              <a:t>Обратной пропорциональной зависимостью называется такая зависимость величин, при которой…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Закончите фразу:</a:t>
            </a:r>
            <a:endParaRPr lang="ru-RU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ru-RU" sz="4000" b="1" dirty="0" smtClean="0"/>
              <a:t>Если две величины прямо пропорциональны, то отношение значений одной величины равно…</a:t>
            </a:r>
          </a:p>
          <a:p>
            <a:r>
              <a:rPr lang="ru-RU" sz="4000" b="1" dirty="0" smtClean="0"/>
              <a:t>Если две величины обратно пропорциональны, то отношение значений одной величины равно…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Выберите в скобках верный ответ: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186766" cy="4525963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Скорость движения автомобиля и путь, пройденный этим автомобилем, (</a:t>
            </a:r>
            <a:r>
              <a:rPr lang="ru-RU" b="1" i="1" dirty="0" smtClean="0">
                <a:solidFill>
                  <a:srgbClr val="FF0000"/>
                </a:solidFill>
              </a:rPr>
              <a:t>прямо, обратно</a:t>
            </a:r>
            <a:r>
              <a:rPr lang="ru-RU" b="1" dirty="0" smtClean="0"/>
              <a:t>) пропорциональны.</a:t>
            </a:r>
          </a:p>
          <a:p>
            <a:r>
              <a:rPr lang="ru-RU" b="1" dirty="0" smtClean="0"/>
              <a:t>Стоимость покупки и количество купленных вещей(</a:t>
            </a:r>
            <a:r>
              <a:rPr lang="ru-RU" b="1" i="1" dirty="0" smtClean="0">
                <a:solidFill>
                  <a:srgbClr val="FF0000"/>
                </a:solidFill>
              </a:rPr>
              <a:t>прямо, обратно</a:t>
            </a:r>
            <a:r>
              <a:rPr lang="ru-RU" b="1" dirty="0" smtClean="0"/>
              <a:t>) пропорциональны.</a:t>
            </a:r>
          </a:p>
          <a:p>
            <a:r>
              <a:rPr lang="ru-RU" b="1" dirty="0" smtClean="0"/>
              <a:t>Скорость движения автомобиля и время,  для прохождения определенного расстояния, (</a:t>
            </a:r>
            <a:r>
              <a:rPr lang="ru-RU" b="1" i="1" dirty="0" smtClean="0">
                <a:solidFill>
                  <a:srgbClr val="FF0000"/>
                </a:solidFill>
              </a:rPr>
              <a:t>прямо, обратно</a:t>
            </a:r>
            <a:r>
              <a:rPr lang="ru-RU" b="1" dirty="0" smtClean="0"/>
              <a:t>) пропорциональны.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Проверим домашнее задание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5100" u="sng" dirty="0" smtClean="0"/>
              <a:t>№1058</a:t>
            </a:r>
          </a:p>
          <a:p>
            <a:pPr>
              <a:buNone/>
            </a:pPr>
            <a:r>
              <a:rPr lang="ru-RU" sz="5100" dirty="0" smtClean="0"/>
              <a:t>    </a:t>
            </a:r>
            <a:r>
              <a:rPr lang="ru-RU" sz="5100" b="1" dirty="0" smtClean="0"/>
              <a:t>12 тракторов – 88ч</a:t>
            </a:r>
          </a:p>
          <a:p>
            <a:pPr>
              <a:buNone/>
            </a:pPr>
            <a:r>
              <a:rPr lang="ru-RU" sz="5100" b="1" dirty="0" smtClean="0"/>
              <a:t>     </a:t>
            </a:r>
            <a:r>
              <a:rPr lang="ru-RU" sz="5100" b="1" i="1" dirty="0" err="1" smtClean="0">
                <a:latin typeface="Book Antiqua" pitchFamily="18" charset="0"/>
              </a:rPr>
              <a:t>х</a:t>
            </a:r>
            <a:r>
              <a:rPr lang="ru-RU" sz="5100" b="1" i="1" dirty="0" smtClean="0"/>
              <a:t> </a:t>
            </a:r>
            <a:r>
              <a:rPr lang="ru-RU" sz="5100" b="1" dirty="0" smtClean="0"/>
              <a:t>тракторов  –  33ч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r>
              <a:rPr lang="ru-RU" sz="5800" b="1" dirty="0" smtClean="0"/>
              <a:t>Ответ : 32 трактора</a:t>
            </a:r>
            <a:endParaRPr lang="ru-RU" sz="5800" b="1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357952" y="2499512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5400000" flipH="1" flipV="1">
            <a:off x="3500430" y="2428868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1323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3071810"/>
            <a:ext cx="1390650" cy="866775"/>
          </a:xfrm>
          <a:prstGeom prst="rect">
            <a:avLst/>
          </a:prstGeom>
          <a:noFill/>
        </p:spPr>
      </p:pic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1323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4000504"/>
            <a:ext cx="1762125" cy="866775"/>
          </a:xfrm>
          <a:prstGeom prst="rect">
            <a:avLst/>
          </a:prstGeom>
          <a:noFill/>
        </p:spPr>
      </p:pic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1323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4929198"/>
            <a:ext cx="1095375" cy="476250"/>
          </a:xfrm>
          <a:prstGeom prst="rect">
            <a:avLst/>
          </a:prstGeom>
          <a:noFill/>
        </p:spPr>
      </p:pic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Проверим домашнее задание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u="sng" dirty="0" smtClean="0"/>
              <a:t>№1059</a:t>
            </a:r>
          </a:p>
          <a:p>
            <a:pPr>
              <a:buNone/>
            </a:pPr>
            <a:r>
              <a:rPr lang="ru-RU" dirty="0" smtClean="0"/>
              <a:t>  </a:t>
            </a:r>
            <a:r>
              <a:rPr lang="ru-RU" b="1" dirty="0" smtClean="0"/>
              <a:t>45м – 2,2м ширины</a:t>
            </a:r>
          </a:p>
          <a:p>
            <a:pPr>
              <a:buNone/>
            </a:pPr>
            <a:r>
              <a:rPr lang="ru-RU" b="1" dirty="0" smtClean="0"/>
              <a:t>   </a:t>
            </a:r>
            <a:r>
              <a:rPr lang="en-US" b="1" i="1" dirty="0" smtClean="0">
                <a:latin typeface="Book Antiqua" pitchFamily="18" charset="0"/>
              </a:rPr>
              <a:t>x</a:t>
            </a:r>
            <a:r>
              <a:rPr lang="en-US" b="1" i="1" dirty="0" smtClean="0"/>
              <a:t> </a:t>
            </a:r>
            <a:r>
              <a:rPr lang="ru-RU" b="1" dirty="0" smtClean="0"/>
              <a:t>м  - 1,5м ширины</a:t>
            </a:r>
            <a:endParaRPr lang="ru-RU" b="1" i="1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35687" y="2821777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 flipH="1" flipV="1">
            <a:off x="3893339" y="2821777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3500438"/>
            <a:ext cx="1524000" cy="914400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371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4429132"/>
            <a:ext cx="2133600" cy="914400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1371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5286388"/>
            <a:ext cx="1247775" cy="476250"/>
          </a:xfrm>
          <a:prstGeom prst="rect">
            <a:avLst/>
          </a:prstGeom>
          <a:noFill/>
        </p:spPr>
      </p:pic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28662" y="5929330"/>
            <a:ext cx="22018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Ответ : 66м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Решите задачу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071546"/>
            <a:ext cx="8229600" cy="505461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/>
              <a:t>                      Ветер по морю гуляет</a:t>
            </a:r>
          </a:p>
          <a:p>
            <a:pPr>
              <a:buNone/>
            </a:pPr>
            <a:r>
              <a:rPr lang="ru-RU" sz="2400" b="1" dirty="0" smtClean="0"/>
              <a:t>                      И кораблик подгоняет;</a:t>
            </a:r>
          </a:p>
          <a:p>
            <a:pPr>
              <a:buNone/>
            </a:pPr>
            <a:r>
              <a:rPr lang="ru-RU" sz="2400" b="1" dirty="0" smtClean="0"/>
              <a:t>                      Он бежит себе в волнах</a:t>
            </a:r>
          </a:p>
          <a:p>
            <a:pPr>
              <a:buNone/>
            </a:pPr>
            <a:r>
              <a:rPr lang="ru-RU" sz="2400" b="1" dirty="0" smtClean="0"/>
              <a:t>                      На раздутых парусах</a:t>
            </a:r>
          </a:p>
          <a:p>
            <a:pPr>
              <a:buNone/>
            </a:pPr>
            <a:r>
              <a:rPr lang="ru-RU" sz="2400" b="1" dirty="0" smtClean="0"/>
              <a:t>                      Мимо острова крутого</a:t>
            </a:r>
          </a:p>
          <a:p>
            <a:pPr>
              <a:buNone/>
            </a:pPr>
            <a:r>
              <a:rPr lang="ru-RU" sz="2400" b="1" dirty="0" smtClean="0"/>
              <a:t>                      Мимо города большого;</a:t>
            </a:r>
          </a:p>
          <a:p>
            <a:pPr>
              <a:buNone/>
            </a:pPr>
            <a:r>
              <a:rPr lang="ru-RU" sz="2400" b="1" dirty="0" smtClean="0"/>
              <a:t>                      Пушки с пристани палят,</a:t>
            </a:r>
          </a:p>
          <a:p>
            <a:pPr>
              <a:buNone/>
            </a:pPr>
            <a:r>
              <a:rPr lang="ru-RU" sz="2400" b="1" dirty="0" smtClean="0"/>
              <a:t>                      Кораблю пристать велят.</a:t>
            </a:r>
          </a:p>
          <a:p>
            <a:pPr>
              <a:buNone/>
            </a:pPr>
            <a:r>
              <a:rPr lang="ru-RU" sz="2400" b="1" i="1" dirty="0" smtClean="0"/>
              <a:t>     С какой скоростью нужно плыть кораблю, чтобы преодолеть путь от царства царя </a:t>
            </a:r>
            <a:r>
              <a:rPr lang="ru-RU" sz="2400" b="1" i="1" dirty="0" err="1" smtClean="0"/>
              <a:t>Салтана</a:t>
            </a:r>
            <a:r>
              <a:rPr lang="ru-RU" sz="2400" b="1" i="1" dirty="0" smtClean="0"/>
              <a:t> до острова Буяна за 6ч, если при скорости 55км/ч он проходит это расстояние за 4,5ч?</a:t>
            </a:r>
            <a:endParaRPr lang="ru-RU" sz="2400" b="1" i="1" dirty="0"/>
          </a:p>
        </p:txBody>
      </p:sp>
      <p:pic>
        <p:nvPicPr>
          <p:cNvPr id="4" name="Рисунок 3" descr="SHIP4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2396" y="1142984"/>
            <a:ext cx="3541604" cy="34936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5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500"/>
                            </p:stCondLst>
                            <p:childTnLst>
                              <p:par>
                                <p:cTn id="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500"/>
                            </p:stCondLst>
                            <p:childTnLst>
                              <p:par>
                                <p:cTn id="4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500"/>
                            </p:stCondLst>
                            <p:childTnLst>
                              <p:par>
                                <p:cTn id="5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6500"/>
                            </p:stCondLst>
                            <p:childTnLst>
                              <p:par>
                                <p:cTn id="5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Решите задачу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b="1" dirty="0" smtClean="0"/>
              <a:t>               … Где-то есть</a:t>
            </a:r>
          </a:p>
          <a:p>
            <a:pPr>
              <a:buNone/>
            </a:pPr>
            <a:r>
              <a:rPr lang="ru-RU" sz="2800" b="1" dirty="0" smtClean="0"/>
              <a:t>               Ель в лесу, под елью белка;</a:t>
            </a:r>
          </a:p>
          <a:p>
            <a:pPr>
              <a:buNone/>
            </a:pPr>
            <a:r>
              <a:rPr lang="ru-RU" sz="2800" b="1" dirty="0" smtClean="0"/>
              <a:t>               Диво право не безделка –</a:t>
            </a:r>
          </a:p>
          <a:p>
            <a:pPr>
              <a:buNone/>
            </a:pPr>
            <a:r>
              <a:rPr lang="ru-RU" sz="2800" b="1" dirty="0" smtClean="0"/>
              <a:t>               Белка песенки поет</a:t>
            </a:r>
          </a:p>
          <a:p>
            <a:pPr>
              <a:buNone/>
            </a:pPr>
            <a:r>
              <a:rPr lang="ru-RU" sz="2800" b="1" dirty="0" smtClean="0"/>
              <a:t>               Да орешки все грызет,</a:t>
            </a:r>
          </a:p>
          <a:p>
            <a:pPr>
              <a:buNone/>
            </a:pPr>
            <a:r>
              <a:rPr lang="ru-RU" sz="2800" b="1" dirty="0" smtClean="0"/>
              <a:t>               А орешки не простые,</a:t>
            </a:r>
          </a:p>
          <a:p>
            <a:pPr>
              <a:buNone/>
            </a:pPr>
            <a:r>
              <a:rPr lang="ru-RU" sz="2800" b="1" dirty="0" smtClean="0"/>
              <a:t>               Все скорлупки золотые,</a:t>
            </a:r>
          </a:p>
          <a:p>
            <a:pPr>
              <a:buNone/>
            </a:pPr>
            <a:r>
              <a:rPr lang="ru-RU" sz="2800" b="1" dirty="0" smtClean="0"/>
              <a:t>               Ядра чистый изумруд…</a:t>
            </a:r>
          </a:p>
          <a:p>
            <a:pPr>
              <a:buNone/>
            </a:pPr>
            <a:r>
              <a:rPr lang="ru-RU" sz="2800" i="1" dirty="0" smtClean="0"/>
              <a:t>     </a:t>
            </a:r>
            <a:r>
              <a:rPr lang="ru-RU" sz="2800" b="1" i="1" dirty="0" smtClean="0"/>
              <a:t>За 2ч. белка разгрызла 40 орешков. Сколько орешков она разгрызет за 360 мин., если будет грызть орешки с той же скоростью?</a:t>
            </a:r>
            <a:endParaRPr lang="ru-RU" sz="2800" b="1" i="1" dirty="0"/>
          </a:p>
        </p:txBody>
      </p:sp>
      <p:pic>
        <p:nvPicPr>
          <p:cNvPr id="4" name="Рисунок 3" descr="SQUIRREL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12" y="1071546"/>
            <a:ext cx="2930032" cy="40719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0" y="428605"/>
            <a:ext cx="9144000" cy="3929090"/>
          </a:xfrm>
        </p:spPr>
        <p:txBody>
          <a:bodyPr>
            <a:prstTxWarp prst="textDeflate">
              <a:avLst/>
            </a:prstTxWarp>
          </a:bodyPr>
          <a:lstStyle/>
          <a:p>
            <a:pPr algn="ctr">
              <a:buNone/>
            </a:pPr>
            <a:r>
              <a:rPr lang="ru-RU" dirty="0" smtClean="0"/>
              <a:t>           </a:t>
            </a:r>
            <a:r>
              <a:rPr lang="ru-RU" dirty="0" smtClean="0">
                <a:solidFill>
                  <a:srgbClr val="FFFF00"/>
                </a:solidFill>
              </a:rPr>
              <a:t>        физкультминутка         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7" name="Рисунок 6" descr="SKIPROPE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2500306"/>
            <a:ext cx="1962772" cy="39797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</TotalTime>
  <Words>575</Words>
  <PresentationFormat>Экран (4:3)</PresentationFormat>
  <Paragraphs>85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В гостях у сказки  (ЗАДАЧИ НА ПРОПОРЦИИ)</vt:lpstr>
      <vt:lpstr>Закончите фразу:</vt:lpstr>
      <vt:lpstr>Закончите фразу:</vt:lpstr>
      <vt:lpstr>Выберите в скобках верный ответ:</vt:lpstr>
      <vt:lpstr>Проверим домашнее задание</vt:lpstr>
      <vt:lpstr>Проверим домашнее задание</vt:lpstr>
      <vt:lpstr>Решите задачу</vt:lpstr>
      <vt:lpstr>Решите задачу</vt:lpstr>
      <vt:lpstr>Слайд 9</vt:lpstr>
      <vt:lpstr>РЕШИТЕ ЗАДАЧУ</vt:lpstr>
      <vt:lpstr>РЕШИТЕ ЗАДАЧУ</vt:lpstr>
      <vt:lpstr>Решите задачу самостоятельно</vt:lpstr>
      <vt:lpstr>Проверьте решение</vt:lpstr>
      <vt:lpstr>Решите задачу</vt:lpstr>
      <vt:lpstr>Слайд 15</vt:lpstr>
      <vt:lpstr>Домашнее задание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Роман</dc:creator>
  <cp:lastModifiedBy>Роман</cp:lastModifiedBy>
  <cp:revision>44</cp:revision>
  <dcterms:created xsi:type="dcterms:W3CDTF">2010-04-14T15:30:04Z</dcterms:created>
  <dcterms:modified xsi:type="dcterms:W3CDTF">2011-01-27T05:02:26Z</dcterms:modified>
</cp:coreProperties>
</file>