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80" r:id="rId3"/>
    <p:sldId id="258" r:id="rId4"/>
    <p:sldId id="260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663300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CFF3F9-006E-427A-85C2-2D44F0CF949D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AE5E10-58BD-42F2-B153-C3657ADC8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A9E61-DACF-468C-947D-B581EA3B91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A86CF-5E68-4F53-BC76-AF90677FC4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1B3D7-CAAF-45DD-98A7-5C4B962B07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4965F-5AD0-4FC4-BFB5-5C5243D6BC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B6A70-0B54-474F-A76D-77C205D39E4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B34BE-9F53-4027-84B1-02CCCC9D3A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CD555-E11F-4DD6-97F9-4FBBC7BC0C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01AA5-BC9C-48CD-89BF-EFFEF5C54D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B7486-AB0E-4F97-AF8B-C99D284189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8154D-C6D5-4ABB-93FF-17EBE9C1F68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507710-4C4C-4056-B684-853C86268E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1FF77-B06B-4A4C-8243-D09EC9B1E09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D2349F-E864-4913-B48C-2C82E1A368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1C72C-45D8-409E-A8EB-F477ABBF66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43042-4046-49FE-9328-FF4091EAE9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14BE8-EC7B-46CB-B0DF-68ADF54132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2751E-E964-49A7-A086-017A25DBEE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64D18-865B-4FF7-BC3A-4F2874DEE7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906EE-70E5-444F-8DE1-29420D6469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E1B03-1898-40CD-B9CE-670E24483AF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F86C-3907-4B2E-AC51-CF6F66B58AE7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0CE2B-5BDB-41AC-A606-0F28C379F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1E31-A3C9-4C47-838F-C6D7001EFC5F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74B8C-EC88-45F3-9F24-5FD25C06C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F6F9-9713-4E31-AD72-B5B211A15341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BF22-9AE2-47B2-B29A-DEAC7EA3C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3A64-F990-48F4-B8EE-C094779BBD3A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CE89-232F-4D94-B4ED-46D563AB9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8ADE-049B-45AB-9323-5D69F0259B99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27AB-602D-40DE-96AE-EAD34261F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5530-8E63-4E75-BDE9-1EB0F23DDC7F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2ABE-8537-4513-8548-631702AD2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EA3D-C110-47C5-8F61-13FFE6CE439D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588A-D79D-4CB6-8A5F-95F43441D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6D79-76CF-4F1F-972D-F9EBE7E94956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D647F-B118-4141-839D-9B58760EA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CF89-DBAF-45B5-94E7-0D1F22BA3362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40A3-80B2-470E-BBEB-1AE91E049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F035-D65D-4D6A-BAAB-3F0AED6D52DC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44A9-04DA-4322-93B3-A7C4208AD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119F-6ED2-415D-A2E7-6C713D5F0117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F962-EA9E-4383-AC04-F677E12D1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72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6381FB-DA0C-4139-B673-B3F022D8C6A0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2D954-D80A-4B50-8B58-C77CAA808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714625" y="4214813"/>
            <a:ext cx="6143625" cy="1152525"/>
          </a:xfrm>
          <a:solidFill>
            <a:srgbClr val="339933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Плод. </a:t>
            </a:r>
            <a:b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Разнообразие и значение плодов</a:t>
            </a:r>
          </a:p>
        </p:txBody>
      </p:sp>
      <p:pic>
        <p:nvPicPr>
          <p:cNvPr id="2051" name="Рисунок 4" descr="(37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642938"/>
            <a:ext cx="5000625" cy="3751262"/>
          </a:xfrm>
          <a:ln w="38100">
            <a:solidFill>
              <a:schemeClr val="bg1"/>
            </a:solidFill>
          </a:ln>
        </p:spPr>
      </p:pic>
      <p:sp>
        <p:nvSpPr>
          <p:cNvPr id="2052" name="Текст 3"/>
          <p:cNvSpPr>
            <a:spLocks noGrp="1"/>
          </p:cNvSpPr>
          <p:nvPr>
            <p:ph type="body" sz="half" idx="2"/>
          </p:nvPr>
        </p:nvSpPr>
        <p:spPr>
          <a:xfrm>
            <a:off x="3214688" y="5367338"/>
            <a:ext cx="5357812" cy="8048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к уроку биологии в 6 классе учителя Никитиной И.Л.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2357438"/>
          <a:ext cx="8229600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357586"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Ягода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Яблоко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Костянка 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Боб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Жёлудь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Орех 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Коробочка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Ягода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Стручок 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Яблоня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Груша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Смородина 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Расшифруйте название плодов, закодированные в предложенных ниже сочетаниях букв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ЧТОРУКС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АНСТЯКОК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ЯМКНЕСА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ЯАДОГ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 descr="28 июня 2009 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000250"/>
            <a:ext cx="34829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СТРУЧОК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КОСТЯНКА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СЕМЯНКА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ЯГОДА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сочный односемянный плод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КОСТЯНКА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Опишите натуральные объекты по плану: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  <a:solidFill>
            <a:srgbClr val="339933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Название растения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плода 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(сочный или сухой, односемянный или многосемянный, легко ли отделить околоплодник от семени)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Название плода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Сравните данные плоды между собой. Найдите сходство и различие.</a:t>
            </a:r>
          </a:p>
          <a:p>
            <a:pPr marL="514350" indent="-514350" eaLnBrk="1" hangingPunct="1">
              <a:buFont typeface="Arial" pitchFamily="34" charset="0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плоды такие разные?</a:t>
            </a:r>
          </a:p>
        </p:txBody>
      </p:sp>
      <p:pic>
        <p:nvPicPr>
          <p:cNvPr id="15363" name="Содержимое 5" descr="(3)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357188"/>
            <a:ext cx="4038600" cy="3028950"/>
          </a:xfrm>
          <a:ln w="57150">
            <a:solidFill>
              <a:schemeClr val="bg1"/>
            </a:solidFill>
          </a:ln>
        </p:spPr>
      </p:pic>
      <p:pic>
        <p:nvPicPr>
          <p:cNvPr id="15364" name="Picture 5" descr="C:\Documents and Settings\Admin\Рабочий стол\конкурсы 2009-2010\цветок и плод\плоды\(3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4875" y="3000375"/>
            <a:ext cx="4038600" cy="3028950"/>
          </a:xfrm>
          <a:noFill/>
          <a:ln w="57150">
            <a:solidFill>
              <a:schemeClr val="bg1"/>
            </a:solidFill>
          </a:ln>
        </p:spPr>
      </p:pic>
      <p:pic>
        <p:nvPicPr>
          <p:cNvPr id="15365" name="Рисунок 8" descr="(9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3714750"/>
            <a:ext cx="2249487" cy="30003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2297113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особенности строения плодов связаны:</a:t>
            </a:r>
            <a:b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b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214942" y="1500174"/>
            <a:ext cx="3414730" cy="3357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</a:rPr>
              <a:t>     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с условиями окружающей среды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785813" y="3214688"/>
            <a:ext cx="3414712" cy="328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 способом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распростране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Способы распространения </a:t>
            </a:r>
            <a:b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плодов и семян: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400568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4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Саморазбрасывание</a:t>
                      </a:r>
                    </a:p>
                    <a:p>
                      <a:pPr marL="342900" indent="-342900" algn="ctr">
                        <a:buFont typeface="+mj-lt"/>
                        <a:buNone/>
                      </a:pPr>
                      <a:endParaRPr lang="ru-RU" sz="3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Ветром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ru-RU" sz="3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Водой</a:t>
                      </a:r>
                    </a:p>
                    <a:p>
                      <a:pPr marL="342900" indent="-342900" algn="ctr">
                        <a:buFont typeface="+mj-lt"/>
                        <a:buNone/>
                      </a:pPr>
                      <a:endParaRPr lang="ru-RU" sz="3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Животными</a:t>
                      </a:r>
                    </a:p>
                    <a:p>
                      <a:pPr marL="342900" indent="-342900" algn="ctr">
                        <a:buFont typeface="+mj-lt"/>
                        <a:buNone/>
                      </a:pP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pic>
        <p:nvPicPr>
          <p:cNvPr id="17417" name="Рисунок 8" descr="Фото-00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643188"/>
            <a:ext cx="4762500" cy="35718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12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существует </a:t>
            </a:r>
            <a:b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биологический смысл</a:t>
            </a:r>
            <a:b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распространении семян?</a:t>
            </a:r>
          </a:p>
        </p:txBody>
      </p:sp>
      <p:pic>
        <p:nvPicPr>
          <p:cNvPr id="18435" name="Содержимое 5" descr="(3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2643188"/>
            <a:ext cx="5143500" cy="3856037"/>
          </a:xfrm>
          <a:ln w="57150">
            <a:solidFill>
              <a:schemeClr val="bg1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42910" y="4800600"/>
            <a:ext cx="8072494" cy="1485920"/>
          </a:xfrm>
          <a:solidFill>
            <a:srgbClr val="339933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pPr algn="ctr" eaLnBrk="1" hangingPunct="1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Удаление семян от материнского растения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большое расстояние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освоения и заселения территории</a:t>
            </a:r>
          </a:p>
        </p:txBody>
      </p:sp>
      <p:pic>
        <p:nvPicPr>
          <p:cNvPr id="8" name="Рисунок 7" descr="октябрь 2008 (18)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428875"/>
            <a:ext cx="8229600" cy="3929063"/>
          </a:xfrm>
          <a:solidFill>
            <a:srgbClr val="339933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Плоды этого дерева – прекрасная пища при высоких физических нагрузках. </a:t>
            </a:r>
            <a:b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старину их брали с собой мореплаватели, сейчас паста из этих плодов входит в рацион космонавтов. Ядрышки плода по форме напоминают головной мозг с «извилинами». 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57188" y="642938"/>
            <a:ext cx="235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Отгадай!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9" descr="июль 2008 (26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2325688"/>
            <a:ext cx="4897437" cy="4184650"/>
          </a:xfrm>
        </p:spPr>
      </p:pic>
      <p:sp>
        <p:nvSpPr>
          <p:cNvPr id="3075" name="Текст 6"/>
          <p:cNvSpPr>
            <a:spLocks noGrp="1"/>
          </p:cNvSpPr>
          <p:nvPr>
            <p:ph type="body" sz="half" idx="2"/>
          </p:nvPr>
        </p:nvSpPr>
        <p:spPr>
          <a:xfrm>
            <a:off x="357188" y="428625"/>
            <a:ext cx="7143750" cy="5626100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«Вы проходите мимо цветка?</a:t>
            </a:r>
          </a:p>
          <a:p>
            <a:pPr eaLnBrk="1" hangingPunct="1"/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Наклонитесь, Поглядите на чудо,</a:t>
            </a:r>
          </a:p>
          <a:p>
            <a:pPr eaLnBrk="1" hangingPunct="1"/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Которое видеть вы раньше нигде не могли.</a:t>
            </a:r>
          </a:p>
          <a:p>
            <a:pPr eaLnBrk="1" hangingPunct="1"/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умеет такое, что никто на Земле не умеет.»</a:t>
            </a:r>
          </a:p>
          <a:p>
            <a:pPr eaLnBrk="1" hangingPunct="1"/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(В. Солоухин)</a:t>
            </a:r>
          </a:p>
          <a:p>
            <a:pPr eaLnBrk="1" hangingPunct="1"/>
            <a:endParaRPr lang="ru-R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643813" cy="1857375"/>
          </a:xfrm>
          <a:solidFill>
            <a:srgbClr val="339933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можно объяснить, что человек использует большую часть плодов растений для еды?</a:t>
            </a:r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2" descr="(9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4381500" cy="37861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214938" y="4143375"/>
            <a:ext cx="3571875" cy="1754188"/>
          </a:xfrm>
          <a:prstGeom prst="rect">
            <a:avLst/>
          </a:prstGeom>
          <a:solidFill>
            <a:srgbClr val="33993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Каково значение плодов в природе?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857375"/>
            <a:ext cx="8229600" cy="4500563"/>
          </a:xfrm>
          <a:solidFill>
            <a:srgbClr val="339933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marL="742950" indent="-742950"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Плоды обеспечивают развитие </a:t>
            </a:r>
            <a:b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созревание семян.</a:t>
            </a:r>
            <a:b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Участвуют в расселении растений.</a:t>
            </a:r>
            <a:b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Являются продуктами питания для всех живых организмов.</a:t>
            </a:r>
            <a:b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14313" y="92868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Ситуационная задача: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500063" y="1357313"/>
            <a:ext cx="8215312" cy="5324475"/>
          </a:xfrm>
          <a:prstGeom prst="rect">
            <a:avLst/>
          </a:prstGeom>
          <a:solidFill>
            <a:srgbClr val="339933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физически слабом человеке говорят: «Мало каши ел».</a:t>
            </a:r>
          </a:p>
          <a:p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каши полезны? Плоды каких растений используют для приготовления пшённой, манной, овсяной, перловой каши?</a:t>
            </a:r>
          </a:p>
          <a:p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Плоды каких растений вы использовали в своём рационе за прошедшую неделю? </a:t>
            </a:r>
          </a:p>
          <a:p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Какие растения стали культурными уже в глубокой древности? Перечислите их. Найдите на карте родину этих культурных растений. Сравните современные культурные растения с их предками.</a:t>
            </a:r>
          </a:p>
          <a:p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Плоды каких растений употреблять в пищу нельзя? Почему? Создайте презентацию с обзором ядовитых растений, познакомьте с ней своих одноклассников.</a:t>
            </a:r>
          </a:p>
          <a:p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Зимой, в январские морозы, птицы города не могут найти достаточно корма. Как можно им помочь? Соберите с осени плоды и семена растений для подкормки птиц зимой. Разработайте план проведения акции «Помоги пернатым друзьям!» Понаблюдайте за поведением птиц. Сделайте записи в дневнике наблюдений.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143375" y="285750"/>
            <a:ext cx="4543425" cy="2143125"/>
          </a:xfrm>
        </p:spPr>
        <p:txBody>
          <a:bodyPr/>
          <a:lstStyle/>
          <a:p>
            <a:pPr algn="r" eaLnBrk="1" hangingPunct="1"/>
            <a:r>
              <a:rPr 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роль в жизни</a:t>
            </a:r>
            <a:b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растения играет</a:t>
            </a:r>
            <a:b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цветок?</a:t>
            </a:r>
            <a:b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Рисунок 3" descr="(1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143375" cy="31083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0" name="Рисунок 8" descr="(24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3857625" cy="2892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57188" y="4286250"/>
            <a:ext cx="400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образуется на месте цветка </a:t>
            </a:r>
          </a:p>
          <a:p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цветкового растения?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50" y="285750"/>
            <a:ext cx="1214438" cy="100012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</a:rPr>
              <a:t>цветок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500" y="3929063"/>
            <a:ext cx="1214438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пестик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500" y="5072063"/>
            <a:ext cx="2571750" cy="157162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Рыльце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Столбик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Завязь – плод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(</a:t>
            </a:r>
            <a:r>
              <a:rPr lang="ru-RU" sz="2000" dirty="0">
                <a:solidFill>
                  <a:srgbClr val="C00000"/>
                </a:solidFill>
              </a:rPr>
              <a:t>семязачаток</a:t>
            </a:r>
            <a:r>
              <a:rPr lang="ru-RU" sz="2400" dirty="0">
                <a:solidFill>
                  <a:srgbClr val="C00000"/>
                </a:solidFill>
              </a:rPr>
              <a:t>)-семя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5214938"/>
            <a:ext cx="2000250" cy="100012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тычиночная нить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пыльник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75" y="5214938"/>
            <a:ext cx="1428750" cy="100012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лепестки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5214938"/>
            <a:ext cx="2000250" cy="100012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чашелистики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4813" y="3929063"/>
            <a:ext cx="1500187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тычинка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0313" y="3929063"/>
            <a:ext cx="1214437" cy="100012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венчик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3929063"/>
            <a:ext cx="1357313" cy="100012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чашечка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2643188"/>
            <a:ext cx="1785938" cy="100012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цветоложе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1500188"/>
            <a:ext cx="1785938" cy="100012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цветоножка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85750" y="3643313"/>
            <a:ext cx="3429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опыление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1571625" y="5286375"/>
            <a:ext cx="364331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плодоношение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0625" y="4214813"/>
            <a:ext cx="392906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оплодотворение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3429000" y="2500313"/>
            <a:ext cx="335756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цветение</a:t>
            </a:r>
          </a:p>
        </p:txBody>
      </p:sp>
      <p:sp>
        <p:nvSpPr>
          <p:cNvPr id="6150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Соберите логическую цепочку из понятий: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4313" y="714375"/>
            <a:ext cx="3357562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цветение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1643063" y="2214563"/>
            <a:ext cx="3429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опыление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3500438" y="3500438"/>
            <a:ext cx="3929062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оплодотворение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5214938" y="5143500"/>
            <a:ext cx="3643312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плодоношение</a:t>
            </a:r>
          </a:p>
        </p:txBody>
      </p:sp>
      <p:cxnSp>
        <p:nvCxnSpPr>
          <p:cNvPr id="8" name="Прямая соединительная линия 7"/>
          <p:cNvCxnSpPr>
            <a:stCxn id="3" idx="4"/>
            <a:endCxn id="4" idx="0"/>
          </p:cNvCxnSpPr>
          <p:nvPr/>
        </p:nvCxnSpPr>
        <p:spPr>
          <a:xfrm rot="16200000" flipH="1">
            <a:off x="2446338" y="1303337"/>
            <a:ext cx="357188" cy="1465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5"/>
            <a:endCxn id="5" idx="0"/>
          </p:cNvCxnSpPr>
          <p:nvPr/>
        </p:nvCxnSpPr>
        <p:spPr>
          <a:xfrm rot="16200000" flipH="1">
            <a:off x="4863306" y="2897982"/>
            <a:ext cx="309563" cy="895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4"/>
            <a:endCxn id="6" idx="0"/>
          </p:cNvCxnSpPr>
          <p:nvPr/>
        </p:nvCxnSpPr>
        <p:spPr>
          <a:xfrm rot="16200000" flipH="1">
            <a:off x="6001545" y="4107656"/>
            <a:ext cx="500062" cy="15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Рисунок 8" descr="(48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3"/>
            <a:ext cx="3429000" cy="2571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плод?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 – орган размножения цветковых растений.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сухие                                  односемянные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сочные                             многосемянные</a:t>
            </a:r>
          </a:p>
        </p:txBody>
      </p:sp>
      <p:sp>
        <p:nvSpPr>
          <p:cNvPr id="4" name="Овал 3"/>
          <p:cNvSpPr/>
          <p:nvPr/>
        </p:nvSpPr>
        <p:spPr>
          <a:xfrm>
            <a:off x="3786188" y="2500313"/>
            <a:ext cx="1357312" cy="13573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</a:rPr>
              <a:t>плод</a:t>
            </a:r>
          </a:p>
        </p:txBody>
      </p:sp>
      <p:sp>
        <p:nvSpPr>
          <p:cNvPr id="5" name="Овал 4"/>
          <p:cNvSpPr/>
          <p:nvPr/>
        </p:nvSpPr>
        <p:spPr>
          <a:xfrm>
            <a:off x="642938" y="3643313"/>
            <a:ext cx="3500437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</a:rPr>
              <a:t>Околоплодник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88" y="3643313"/>
            <a:ext cx="314325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семя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357688" y="4214813"/>
            <a:ext cx="42862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Плод гороха, персика, яблони, мака, огурца?</a:t>
            </a:r>
          </a:p>
        </p:txBody>
      </p:sp>
      <p:pic>
        <p:nvPicPr>
          <p:cNvPr id="9219" name="Рисунок 3" descr="август 2008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50031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 descr="(37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429000"/>
            <a:ext cx="435768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называется и к какой группе относится?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solidFill>
            <a:srgbClr val="339933"/>
          </a:solidFill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лишнее? Почему вы так считаете?</a:t>
            </a:r>
            <a:endParaRPr lang="ru-RU" sz="3600" b="1" i="1" smtClean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928938"/>
          <a:ext cx="8229600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357586"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Ягода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Яблоко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Костянка 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Боб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Жёлудь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Орех 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Коробочка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Ягода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Стручок 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Яблоня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Груша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Смородина 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367</TotalTime>
  <Words>468</Words>
  <PresentationFormat>Экран (4:3)</PresentationFormat>
  <Paragraphs>164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Плод.  Разнообразие и значение плодов</vt:lpstr>
      <vt:lpstr>Слайд 2</vt:lpstr>
      <vt:lpstr>                             Какую роль в жизни       растения играет                      цветок?  </vt:lpstr>
      <vt:lpstr>Слайд 4</vt:lpstr>
      <vt:lpstr>Соберите логическую цепочку из понятий:</vt:lpstr>
      <vt:lpstr>Слайд 6</vt:lpstr>
      <vt:lpstr>Что такое плод? Плод – орган размножения цветковых растений.</vt:lpstr>
      <vt:lpstr>Как называется и к какой группе относится?</vt:lpstr>
      <vt:lpstr>Что лишнее? Почему вы так считаете?</vt:lpstr>
      <vt:lpstr>Проверь себя!</vt:lpstr>
      <vt:lpstr>Расшифруйте название плодов, закодированные в предложенных ниже сочетаниях букв</vt:lpstr>
      <vt:lpstr>Проверь себя!</vt:lpstr>
      <vt:lpstr>Опишите натуральные объекты по плану:</vt:lpstr>
      <vt:lpstr>Почему плоды такие разные?</vt:lpstr>
      <vt:lpstr>Все особенности строения плодов связаны:                                                                            </vt:lpstr>
      <vt:lpstr>Способы распространения  плодов и семян:</vt:lpstr>
      <vt:lpstr>Какой существует  биологический смысл  в распространении семян?</vt:lpstr>
      <vt:lpstr>Удаление семян от материнского растения  на большое расстояние  для освоения и заселения территории</vt:lpstr>
      <vt:lpstr>Плоды этого дерева – прекрасная пища при высоких физических нагрузках.  В старину их брали с собой мореплаватели, сейчас паста из этих плодов входит в рацион космонавтов. Ядрышки плода по форме напоминают головной мозг с «извилинами». </vt:lpstr>
      <vt:lpstr>  Чем можно объяснить, что человек использует большую часть плодов растений для еды?  </vt:lpstr>
      <vt:lpstr> 1. Плоды обеспечивают развитие  и созревание семян.  2. Участвуют в расселении растений.  3. Являются продуктами питания для всех живых организмов. </vt:lpstr>
      <vt:lpstr>Ситуационная задача: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Плод.  Разнообразие и значение плодов.</dc:title>
  <dc:creator>Юлия</dc:creator>
  <cp:lastModifiedBy>Admin</cp:lastModifiedBy>
  <cp:revision>52</cp:revision>
  <dcterms:modified xsi:type="dcterms:W3CDTF">2011-01-16T11:57:08Z</dcterms:modified>
</cp:coreProperties>
</file>