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66" r:id="rId4"/>
    <p:sldId id="267" r:id="rId5"/>
    <p:sldId id="269" r:id="rId6"/>
    <p:sldId id="270" r:id="rId7"/>
    <p:sldId id="259" r:id="rId8"/>
    <p:sldId id="260" r:id="rId9"/>
    <p:sldId id="258" r:id="rId10"/>
    <p:sldId id="263" r:id="rId11"/>
    <p:sldId id="274" r:id="rId12"/>
    <p:sldId id="277" r:id="rId13"/>
    <p:sldId id="262" r:id="rId14"/>
    <p:sldId id="278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C0A3450E-03F1-486D-B6CE-D3B27CEF91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A8D701-BC81-4571-96A0-14754B46B6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E800AE-9932-4ADE-8050-A071F37602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nsc.1september.ru/view_article.php?ID=20060220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571635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Урок  обучения грамоте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428868"/>
            <a:ext cx="8715404" cy="4071966"/>
          </a:xfrm>
        </p:spPr>
        <p:txBody>
          <a:bodyPr>
            <a:normAutofit fontScale="85000" lnSpcReduction="20000"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               </a:t>
            </a:r>
          </a:p>
          <a:p>
            <a:r>
              <a:rPr lang="ru-RU" sz="4000" b="1" dirty="0" smtClean="0">
                <a:solidFill>
                  <a:srgbClr val="C00000"/>
                </a:solidFill>
              </a:rPr>
              <a:t>         </a:t>
            </a:r>
            <a:r>
              <a:rPr lang="ru-RU" sz="4000" b="1" dirty="0" smtClean="0"/>
              <a:t>Тема: </a:t>
            </a:r>
            <a:r>
              <a:rPr lang="ru-RU" sz="4000" b="1" dirty="0" smtClean="0"/>
              <a:t>Упражнение </a:t>
            </a:r>
            <a:r>
              <a:rPr lang="ru-RU" sz="4000" b="1" dirty="0" smtClean="0"/>
              <a:t>в чтении.</a:t>
            </a:r>
          </a:p>
          <a:p>
            <a:r>
              <a:rPr lang="ru-RU" sz="4000" b="1" dirty="0" smtClean="0"/>
              <a:t>              Предлоги </a:t>
            </a:r>
            <a:r>
              <a:rPr lang="ru-RU" sz="4000" dirty="0" smtClean="0"/>
              <a:t>.</a:t>
            </a:r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r>
              <a:rPr lang="ru-RU" sz="3000" dirty="0" smtClean="0"/>
              <a:t>Презентацию выполнила: учитель МОУ « СОШ№64» </a:t>
            </a:r>
          </a:p>
          <a:p>
            <a:r>
              <a:rPr lang="ru-RU" sz="3000" dirty="0" smtClean="0"/>
              <a:t>г. Астрахани : Мешкова Валентина Васильевна</a:t>
            </a:r>
            <a:endParaRPr lang="ru-RU" sz="3000" dirty="0"/>
          </a:p>
        </p:txBody>
      </p:sp>
      <p:pic>
        <p:nvPicPr>
          <p:cNvPr id="4" name="Рисунок 3" descr="f091f5262da3a0658f664efae342399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14620"/>
            <a:ext cx="2376487" cy="242889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Работа в парах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041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643306" y="1428736"/>
            <a:ext cx="5295929" cy="44989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u="sng" dirty="0"/>
              <a:t>1 группа.</a:t>
            </a:r>
            <a:r>
              <a:rPr lang="ru-RU" sz="2400" b="1" dirty="0"/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latin typeface="Rockwell Extra Bold" pitchFamily="18" charset="0"/>
              </a:rPr>
              <a:t>Составить из слов предложение.</a:t>
            </a:r>
            <a:endParaRPr lang="ru-RU" sz="2400" b="1" dirty="0">
              <a:effectLst/>
              <a:latin typeface="Rockwell Extra Bold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400" b="1" u="sng" dirty="0">
              <a:latin typeface="Rockwell Extra Bold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u="sng" dirty="0"/>
              <a:t>2 группа.</a:t>
            </a:r>
            <a:r>
              <a:rPr lang="ru-RU" sz="2400" b="1" dirty="0"/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u="sng" dirty="0" smtClean="0">
                <a:latin typeface="Rockwell Extra Bold" pitchFamily="18" charset="0"/>
              </a:rPr>
              <a:t>Составить из предложений текст.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400" b="1" u="sng" dirty="0">
              <a:latin typeface="Rockwell Extra Bold" pitchFamily="18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u="sng" dirty="0"/>
              <a:t>3 группа.</a:t>
            </a:r>
            <a:r>
              <a:rPr lang="ru-RU" sz="2400" b="1" dirty="0"/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400" b="1" u="sng" dirty="0" smtClean="0">
                <a:latin typeface="Bookman Old Style" pitchFamily="18" charset="0"/>
              </a:rPr>
              <a:t>Соединить слова со схемами</a:t>
            </a:r>
            <a:r>
              <a:rPr lang="ru-RU" sz="2400" u="sng" dirty="0" smtClean="0">
                <a:latin typeface="Bookman Old Style" pitchFamily="18" charset="0"/>
              </a:rPr>
              <a:t>.</a:t>
            </a:r>
            <a:endParaRPr lang="ru-RU" sz="2400" u="sng" dirty="0">
              <a:latin typeface="Bookman Old Style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928670"/>
            <a:ext cx="3248025" cy="562737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Ключевые слова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400" b="1" dirty="0" smtClean="0"/>
              <a:t>Белка, волк, упала, хотел съесть, пусти, отчего веселы, ты зол, мы добры.</a:t>
            </a:r>
          </a:p>
          <a:p>
            <a:endParaRPr lang="ru-RU" b="1" dirty="0"/>
          </a:p>
          <a:p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sz="4400" b="1" dirty="0" smtClean="0">
                <a:solidFill>
                  <a:srgbClr val="002060"/>
                </a:solidFill>
              </a:rPr>
              <a:t>О чём будем читать?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nkozlov.ru/upload/images/0706/0706191311390.jpg"/>
          <p:cNvPicPr>
            <a:picLocks noChangeAspect="1" noChangeArrowheads="1"/>
          </p:cNvPicPr>
          <p:nvPr/>
        </p:nvPicPr>
        <p:blipFill>
          <a:blip r:embed="rId2">
            <a:lum bright="50000"/>
          </a:blip>
          <a:srcRect/>
          <a:stretch>
            <a:fillRect/>
          </a:stretch>
        </p:blipFill>
        <p:spPr bwMode="auto">
          <a:xfrm>
            <a:off x="428625" y="404813"/>
            <a:ext cx="8358188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395288" y="279400"/>
            <a:ext cx="8429625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latin typeface="Calibri" pitchFamily="34" charset="0"/>
              </a:rPr>
              <a:t>БЛЕКА и  ВЛОК </a:t>
            </a:r>
            <a:endParaRPr lang="ru-RU" sz="3000" b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БЛЕКА ПГЫРАЛА С ВТЕКИ НА ВТЕКУ И УЛАПА ПМРЯО НА СОГОННО ВЛОКА. ВЛОК ВКЧИСОЛ И ХЕТОЛ ЕЁ СЕЪТСЬ.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БЛЕКА СЛАТА ПСОРТИЬ: 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– ПСУТИ МНЕЯ. 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ВЛОК СЗАКАЛ: 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– ХОШОРО, Я ПЩУУ ТБЕЯ, ТКОЬЛО ТЫ СЖАКИ МНЕ, ОГЕТЧО ВЫ, БЛЕКИ, ТАК ВСЕЛЕЫ. МНЕ ВГЕСДА СЧУНКО, А НА ВАС СТОМИРШЬ – ВЫ ТАМ ВРЕВХУ ВСЁ ИРАТЕГЕ И ПГАРЕТЫЕ.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БЛЕКА САЗАКЛА: 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– ПТУСИ МНЕЯ ПЖЕДРЕ НА ДЕВРЕО, А ОТДУТА ТБЕЕ СЖАКУ, А ТО Я БСЮОЬ ТБЕЯ. ВЛОК ПСИТУЛ, А БЛЕКА УЛША НА ДЕВРЕО И ОТДУТА САЗАКЛА: </a:t>
            </a:r>
            <a:br>
              <a:rPr lang="ru-RU" sz="22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Calibri" pitchFamily="34" charset="0"/>
              </a:rPr>
              <a:t>– ТБЕЕ ОГТОТО СЧУНКО, ЧТО ЫТ ЗОЛ. ТБЕЕ ЗСОЛТЬ СДЕРЦЕ ЖЁЖТ. А МЫ ВЕЛЕСЫ ОГТОТО, ЧТО МЫ ДРОБЫ И НОМИКУ ЗЛА НЕ ДАЕЛЕМ.</a:t>
            </a:r>
            <a:r>
              <a:rPr lang="ru-RU" sz="2200" b="1" i="1" dirty="0">
                <a:solidFill>
                  <a:schemeClr val="bg1"/>
                </a:solidFill>
                <a:latin typeface="Calibri" pitchFamily="34" charset="0"/>
              </a:rPr>
              <a:t>                                                                 </a:t>
            </a:r>
            <a:endParaRPr lang="ru-RU" sz="2200" b="1" i="1" dirty="0">
              <a:solidFill>
                <a:schemeClr val="bg1"/>
              </a:solidFill>
            </a:endParaRPr>
          </a:p>
          <a:p>
            <a:r>
              <a:rPr lang="ru-RU" sz="2200" b="1" i="1" dirty="0">
                <a:solidFill>
                  <a:schemeClr val="bg1"/>
                </a:solidFill>
              </a:rPr>
              <a:t>                                                                             </a:t>
            </a:r>
            <a:r>
              <a:rPr lang="ru-RU" sz="2200" b="1" i="1" dirty="0">
                <a:solidFill>
                  <a:schemeClr val="bg1"/>
                </a:solidFill>
                <a:latin typeface="Calibri" pitchFamily="34" charset="0"/>
              </a:rPr>
              <a:t> Л. Толстой</a:t>
            </a:r>
            <a:endParaRPr lang="ru-RU" sz="22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ru-RU" sz="22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Работа  по Букварю с.67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Прочитайте название сказки.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Кто автор?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Почему белка упала на волка?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Что хотел сделать волк?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Почему он отпустил белку?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Сразу ли ответила белка?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Что она сказала?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Чему учит сказка?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Придумайте другое название сказке.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Итог урока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Всем полезно чтение</a:t>
            </a:r>
          </a:p>
          <a:p>
            <a:pPr>
              <a:buNone/>
            </a:pPr>
            <a:r>
              <a:rPr lang="ru-RU" sz="4000" b="1" dirty="0" smtClean="0"/>
              <a:t>Про себя и вслух.</a:t>
            </a:r>
          </a:p>
          <a:p>
            <a:pPr>
              <a:buNone/>
            </a:pPr>
            <a:r>
              <a:rPr lang="ru-RU" sz="4000" b="1" dirty="0" smtClean="0"/>
              <a:t>Книга – самый верный,</a:t>
            </a:r>
          </a:p>
          <a:p>
            <a:pPr>
              <a:buNone/>
            </a:pPr>
            <a:r>
              <a:rPr lang="ru-RU" sz="4000" b="1" dirty="0" smtClean="0"/>
              <a:t>Самый лучший друг.</a:t>
            </a:r>
            <a:endParaRPr lang="ru-RU" sz="4000" b="1" dirty="0"/>
          </a:p>
        </p:txBody>
      </p:sp>
      <p:pic>
        <p:nvPicPr>
          <p:cNvPr id="5" name="Рисунок 4" descr="f091f5262da3a0658f664efae342399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214686"/>
            <a:ext cx="2733677" cy="28575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Список источников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1. Толстой Л. «Белка и волк» // </a:t>
            </a:r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err="1" smtClean="0">
                <a:hlinkClick r:id="rId2"/>
              </a:rPr>
              <a:t>nsc</a:t>
            </a:r>
            <a:r>
              <a:rPr lang="ru-RU" u="sng" dirty="0" smtClean="0">
                <a:hlinkClick r:id="rId2"/>
              </a:rPr>
              <a:t>.1</a:t>
            </a:r>
            <a:r>
              <a:rPr lang="en-US" u="sng" dirty="0" err="1" smtClean="0">
                <a:hlinkClick r:id="rId2"/>
              </a:rPr>
              <a:t>september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view</a:t>
            </a:r>
            <a:r>
              <a:rPr lang="ru-RU" u="sng" dirty="0" smtClean="0">
                <a:hlinkClick r:id="rId2"/>
              </a:rPr>
              <a:t>_</a:t>
            </a:r>
            <a:r>
              <a:rPr lang="en-US" u="sng" dirty="0" smtClean="0">
                <a:hlinkClick r:id="rId2"/>
              </a:rPr>
              <a:t>article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php</a:t>
            </a:r>
            <a:r>
              <a:rPr lang="ru-RU" u="sng" dirty="0" smtClean="0">
                <a:hlinkClick r:id="rId2"/>
              </a:rPr>
              <a:t>?</a:t>
            </a:r>
            <a:r>
              <a:rPr lang="en-US" u="sng" dirty="0" smtClean="0">
                <a:hlinkClick r:id="rId2"/>
              </a:rPr>
              <a:t>ID</a:t>
            </a:r>
            <a:r>
              <a:rPr lang="ru-RU" u="sng" dirty="0" smtClean="0">
                <a:hlinkClick r:id="rId2"/>
              </a:rPr>
              <a:t>=200602204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2. Ткачёва О.Н. презентация «Тренинги для развития навыка быстрого чтения», 2010 г.</a:t>
            </a:r>
          </a:p>
          <a:p>
            <a:pPr>
              <a:buNone/>
            </a:pPr>
            <a:r>
              <a:rPr lang="ru-RU" smtClean="0"/>
              <a:t>3. «Чтение</a:t>
            </a:r>
            <a:r>
              <a:rPr lang="ru-RU" dirty="0" smtClean="0"/>
              <a:t>. Обучение грамоте» // электронное пособие для преподавателей начальной школы //  Издательство «Учитель». 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3725866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C00000"/>
                </a:solidFill>
              </a:rPr>
              <a:t>Организационный момент.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</a:t>
            </a:r>
            <a:r>
              <a:rPr lang="ru-RU" dirty="0" smtClean="0">
                <a:solidFill>
                  <a:schemeClr val="tx1"/>
                </a:solidFill>
              </a:rPr>
              <a:t>Ой</a:t>
            </a:r>
            <a:r>
              <a:rPr lang="ru-RU" dirty="0">
                <a:solidFill>
                  <a:schemeClr val="tx1"/>
                </a:solidFill>
              </a:rPr>
              <a:t>, ребята, тише, </a:t>
            </a:r>
            <a:r>
              <a:rPr lang="ru-RU" dirty="0" smtClean="0">
                <a:solidFill>
                  <a:schemeClr val="tx1"/>
                </a:solidFill>
              </a:rPr>
              <a:t>тише</a:t>
            </a:r>
            <a:r>
              <a:rPr lang="ru-RU" dirty="0">
                <a:solidFill>
                  <a:schemeClr val="tx1"/>
                </a:solidFill>
              </a:rPr>
              <a:t>		</a:t>
            </a:r>
            <a:r>
              <a:rPr lang="ru-RU" dirty="0" smtClean="0">
                <a:solidFill>
                  <a:schemeClr val="tx1"/>
                </a:solidFill>
              </a:rPr>
              <a:t>       Что-то </a:t>
            </a:r>
            <a:r>
              <a:rPr lang="ru-RU" dirty="0">
                <a:solidFill>
                  <a:schemeClr val="tx1"/>
                </a:solidFill>
              </a:rPr>
              <a:t>странное я слышу: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	Гость какой-то к нам спешит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	</a:t>
            </a:r>
            <a:r>
              <a:rPr lang="ru-RU" dirty="0" smtClean="0">
                <a:solidFill>
                  <a:schemeClr val="tx1"/>
                </a:solidFill>
              </a:rPr>
              <a:t>   И </a:t>
            </a:r>
            <a:r>
              <a:rPr lang="ru-RU" dirty="0">
                <a:solidFill>
                  <a:schemeClr val="tx1"/>
                </a:solidFill>
              </a:rPr>
              <a:t>как будто бы </a:t>
            </a:r>
            <a:r>
              <a:rPr lang="ru-RU" dirty="0" smtClean="0">
                <a:solidFill>
                  <a:schemeClr val="tx1"/>
                </a:solidFill>
              </a:rPr>
              <a:t>летит.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	</a:t>
            </a:r>
            <a:r>
              <a:rPr lang="ru-RU" dirty="0" smtClean="0">
                <a:solidFill>
                  <a:schemeClr val="tx1"/>
                </a:solidFill>
              </a:rPr>
              <a:t> Кто </a:t>
            </a:r>
            <a:r>
              <a:rPr lang="ru-RU" dirty="0">
                <a:solidFill>
                  <a:schemeClr val="tx1"/>
                </a:solidFill>
              </a:rPr>
              <a:t>бы ни был, </a:t>
            </a:r>
            <a:r>
              <a:rPr lang="ru-RU" dirty="0" smtClean="0">
                <a:solidFill>
                  <a:schemeClr val="tx1"/>
                </a:solidFill>
              </a:rPr>
              <a:t>заходи.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  Да </a:t>
            </a:r>
            <a:r>
              <a:rPr lang="ru-RU" dirty="0">
                <a:solidFill>
                  <a:schemeClr val="tx1"/>
                </a:solidFill>
              </a:rPr>
              <a:t>ребяток научи!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214950"/>
            <a:ext cx="8229600" cy="911213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C41-33 копи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500438"/>
            <a:ext cx="2070497" cy="296481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Загадка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709160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Кто с высоких тёмных сосен</a:t>
            </a:r>
          </a:p>
          <a:p>
            <a:pPr>
              <a:buNone/>
            </a:pPr>
            <a:r>
              <a:rPr lang="ru-RU" sz="3200" b="1" dirty="0" smtClean="0"/>
              <a:t>В ребятишек шишку бросил?</a:t>
            </a:r>
          </a:p>
          <a:p>
            <a:pPr>
              <a:buNone/>
            </a:pPr>
            <a:r>
              <a:rPr lang="ru-RU" sz="3200" b="1" dirty="0" smtClean="0"/>
              <a:t>И в кусты через пенёк</a:t>
            </a:r>
          </a:p>
          <a:p>
            <a:pPr>
              <a:buNone/>
            </a:pPr>
            <a:r>
              <a:rPr lang="ru-RU" sz="3200" b="1" dirty="0" smtClean="0"/>
              <a:t>Промелькнул, как огонёк?</a:t>
            </a:r>
            <a:endParaRPr lang="ru-RU" sz="3200" b="1" dirty="0"/>
          </a:p>
        </p:txBody>
      </p:sp>
      <p:pic>
        <p:nvPicPr>
          <p:cNvPr id="4" name="Picture 8" descr="b_021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929322" y="3214686"/>
            <a:ext cx="2955922" cy="3395653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Задания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1.Выбери схему слова:</a:t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БЕЛКА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2. Дай характеристику </a:t>
            </a:r>
            <a:r>
              <a:rPr lang="ru-RU" b="1" u="sng" dirty="0" smtClean="0"/>
              <a:t>первому </a:t>
            </a:r>
            <a:r>
              <a:rPr lang="ru-RU" b="1" dirty="0" smtClean="0"/>
              <a:t>и </a:t>
            </a:r>
            <a:r>
              <a:rPr lang="ru-RU" b="1" u="sng" dirty="0" smtClean="0"/>
              <a:t>последнему </a:t>
            </a:r>
            <a:r>
              <a:rPr lang="ru-RU" b="1" dirty="0" smtClean="0"/>
              <a:t>звукам.</a:t>
            </a:r>
            <a:endParaRPr lang="ru-RU" b="1" dirty="0"/>
          </a:p>
        </p:txBody>
      </p:sp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1000100" y="2643182"/>
            <a:ext cx="6786610" cy="1000132"/>
            <a:chOff x="2340" y="7890"/>
            <a:chExt cx="6873" cy="720"/>
          </a:xfrm>
        </p:grpSpPr>
        <p:sp>
          <p:nvSpPr>
            <p:cNvPr id="8" name="AutoShape 25"/>
            <p:cNvSpPr>
              <a:spLocks noChangeShapeType="1"/>
            </p:cNvSpPr>
            <p:nvPr/>
          </p:nvSpPr>
          <p:spPr bwMode="auto">
            <a:xfrm>
              <a:off x="2340" y="8175"/>
              <a:ext cx="20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AutoShape 24"/>
            <p:cNvSpPr>
              <a:spLocks noChangeShapeType="1"/>
            </p:cNvSpPr>
            <p:nvPr/>
          </p:nvSpPr>
          <p:spPr bwMode="auto">
            <a:xfrm>
              <a:off x="3555" y="7890"/>
              <a:ext cx="15" cy="6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Oval 23"/>
            <p:cNvSpPr>
              <a:spLocks noChangeArrowheads="1"/>
            </p:cNvSpPr>
            <p:nvPr/>
          </p:nvSpPr>
          <p:spPr bwMode="auto">
            <a:xfrm>
              <a:off x="2340" y="8280"/>
              <a:ext cx="270" cy="255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Oval 22"/>
            <p:cNvSpPr>
              <a:spLocks noChangeArrowheads="1"/>
            </p:cNvSpPr>
            <p:nvPr/>
          </p:nvSpPr>
          <p:spPr bwMode="auto">
            <a:xfrm>
              <a:off x="3192" y="8280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Oval 21"/>
            <p:cNvSpPr>
              <a:spLocks noChangeArrowheads="1"/>
            </p:cNvSpPr>
            <p:nvPr/>
          </p:nvSpPr>
          <p:spPr bwMode="auto">
            <a:xfrm>
              <a:off x="2790" y="8280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Oval 20"/>
            <p:cNvSpPr>
              <a:spLocks noChangeArrowheads="1"/>
            </p:cNvSpPr>
            <p:nvPr/>
          </p:nvSpPr>
          <p:spPr bwMode="auto">
            <a:xfrm>
              <a:off x="3720" y="8280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Oval 19"/>
            <p:cNvSpPr>
              <a:spLocks noChangeArrowheads="1"/>
            </p:cNvSpPr>
            <p:nvPr/>
          </p:nvSpPr>
          <p:spPr bwMode="auto">
            <a:xfrm>
              <a:off x="4095" y="8280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18"/>
            <p:cNvSpPr>
              <a:spLocks noChangeShapeType="1"/>
            </p:cNvSpPr>
            <p:nvPr/>
          </p:nvSpPr>
          <p:spPr bwMode="auto">
            <a:xfrm>
              <a:off x="4785" y="8175"/>
              <a:ext cx="20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Oval 17"/>
            <p:cNvSpPr>
              <a:spLocks noChangeArrowheads="1"/>
            </p:cNvSpPr>
            <p:nvPr/>
          </p:nvSpPr>
          <p:spPr bwMode="auto">
            <a:xfrm>
              <a:off x="4785" y="8280"/>
              <a:ext cx="270" cy="255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5637" y="8280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5235" y="8280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Oval 14"/>
            <p:cNvSpPr>
              <a:spLocks noChangeArrowheads="1"/>
            </p:cNvSpPr>
            <p:nvPr/>
          </p:nvSpPr>
          <p:spPr bwMode="auto">
            <a:xfrm>
              <a:off x="6165" y="8280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Oval 13"/>
            <p:cNvSpPr>
              <a:spLocks noChangeArrowheads="1"/>
            </p:cNvSpPr>
            <p:nvPr/>
          </p:nvSpPr>
          <p:spPr bwMode="auto">
            <a:xfrm>
              <a:off x="6540" y="8280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12"/>
            <p:cNvSpPr>
              <a:spLocks noChangeShapeType="1"/>
            </p:cNvSpPr>
            <p:nvPr/>
          </p:nvSpPr>
          <p:spPr bwMode="auto">
            <a:xfrm>
              <a:off x="6030" y="7965"/>
              <a:ext cx="15" cy="6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11"/>
            <p:cNvSpPr>
              <a:spLocks noChangeShapeType="1"/>
            </p:cNvSpPr>
            <p:nvPr/>
          </p:nvSpPr>
          <p:spPr bwMode="auto">
            <a:xfrm flipH="1">
              <a:off x="4245" y="7890"/>
              <a:ext cx="12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AutoShape 10"/>
            <p:cNvSpPr>
              <a:spLocks noChangeShapeType="1"/>
            </p:cNvSpPr>
            <p:nvPr/>
          </p:nvSpPr>
          <p:spPr bwMode="auto">
            <a:xfrm flipH="1">
              <a:off x="5310" y="7890"/>
              <a:ext cx="12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AutoShape 9"/>
            <p:cNvSpPr>
              <a:spLocks noChangeShapeType="1"/>
            </p:cNvSpPr>
            <p:nvPr/>
          </p:nvSpPr>
          <p:spPr bwMode="auto">
            <a:xfrm>
              <a:off x="7188" y="8175"/>
              <a:ext cx="20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Oval 8"/>
            <p:cNvSpPr>
              <a:spLocks noChangeArrowheads="1"/>
            </p:cNvSpPr>
            <p:nvPr/>
          </p:nvSpPr>
          <p:spPr bwMode="auto">
            <a:xfrm>
              <a:off x="7188" y="8265"/>
              <a:ext cx="270" cy="255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8160" y="8265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Oval 6"/>
            <p:cNvSpPr>
              <a:spLocks noChangeArrowheads="1"/>
            </p:cNvSpPr>
            <p:nvPr/>
          </p:nvSpPr>
          <p:spPr bwMode="auto">
            <a:xfrm>
              <a:off x="7638" y="8265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Oval 5"/>
            <p:cNvSpPr>
              <a:spLocks noChangeArrowheads="1"/>
            </p:cNvSpPr>
            <p:nvPr/>
          </p:nvSpPr>
          <p:spPr bwMode="auto">
            <a:xfrm>
              <a:off x="8568" y="8265"/>
              <a:ext cx="270" cy="255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Oval 4"/>
            <p:cNvSpPr>
              <a:spLocks noChangeArrowheads="1"/>
            </p:cNvSpPr>
            <p:nvPr/>
          </p:nvSpPr>
          <p:spPr bwMode="auto">
            <a:xfrm>
              <a:off x="8943" y="8265"/>
              <a:ext cx="270" cy="25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AutoShape 3"/>
            <p:cNvSpPr>
              <a:spLocks noChangeShapeType="1"/>
            </p:cNvSpPr>
            <p:nvPr/>
          </p:nvSpPr>
          <p:spPr bwMode="auto">
            <a:xfrm>
              <a:off x="8040" y="7965"/>
              <a:ext cx="15" cy="6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AutoShape 2"/>
            <p:cNvSpPr>
              <a:spLocks noChangeShapeType="1"/>
            </p:cNvSpPr>
            <p:nvPr/>
          </p:nvSpPr>
          <p:spPr bwMode="auto">
            <a:xfrm flipH="1">
              <a:off x="7788" y="7890"/>
              <a:ext cx="120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Text Box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7538" y="298450"/>
            <a:ext cx="13716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Text Box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17900" y="298450"/>
            <a:ext cx="13350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Text Box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76675" y="298450"/>
            <a:ext cx="13477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Text Box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37038" y="298450"/>
            <a:ext cx="13287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Text Box 6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95813" y="298450"/>
            <a:ext cx="13287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000100" y="1500174"/>
            <a:ext cx="57900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В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857356" y="1500174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5984" y="1500174"/>
            <a:ext cx="5389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е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714612" y="1500174"/>
            <a:ext cx="4812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071802" y="1500174"/>
            <a:ext cx="5196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у</a:t>
            </a:r>
          </a:p>
        </p:txBody>
      </p:sp>
      <p:pic>
        <p:nvPicPr>
          <p:cNvPr id="8204" name="Text Box 12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55988" y="1298575"/>
            <a:ext cx="136048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286248" y="1500174"/>
            <a:ext cx="5629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714876" y="1500174"/>
            <a:ext cx="4812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072066" y="1500174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5500694" y="1500174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215074" y="1500174"/>
            <a:ext cx="4812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572264" y="1500174"/>
            <a:ext cx="5629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000892" y="1500174"/>
            <a:ext cx="4812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7358082" y="1500174"/>
            <a:ext cx="5693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н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7786710" y="1500174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8286776" y="1785926"/>
            <a:ext cx="375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pic>
        <p:nvPicPr>
          <p:cNvPr id="8215" name="Text Box 23"/>
          <p:cNvPicPr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6838" y="2152650"/>
            <a:ext cx="1330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928662" y="2357430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285852" y="2357430"/>
            <a:ext cx="6848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м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357422" y="2357430"/>
            <a:ext cx="5597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б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2786050" y="2357430"/>
            <a:ext cx="6848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ы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3357554" y="2357430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pic>
        <p:nvPicPr>
          <p:cNvPr id="8221" name="Text Box 29"/>
          <p:cNvPicPr>
            <a:picLocks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82963" y="2152650"/>
            <a:ext cx="13604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714876" y="2357430"/>
            <a:ext cx="5934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д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5214942" y="2357430"/>
            <a:ext cx="5196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у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5572132" y="2357430"/>
            <a:ext cx="5613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6000760" y="2357430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429388" y="2357430"/>
            <a:ext cx="5629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6929454" y="2357430"/>
            <a:ext cx="375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7643834" y="2357430"/>
            <a:ext cx="57900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В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488931" y="3357562"/>
            <a:ext cx="5934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д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000100" y="3357562"/>
            <a:ext cx="5196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у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357290" y="3357562"/>
            <a:ext cx="5613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1857356" y="3357562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2285984" y="3357562"/>
            <a:ext cx="5389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е</a:t>
            </a:r>
          </a:p>
        </p:txBody>
      </p:sp>
      <p:pic>
        <p:nvPicPr>
          <p:cNvPr id="8235" name="Text Box 43"/>
          <p:cNvPicPr>
            <a:picLocks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82900" y="3151188"/>
            <a:ext cx="1493838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3857620" y="3357562"/>
            <a:ext cx="575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и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4357686" y="3357562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4786314" y="3357562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5643570" y="3357562"/>
            <a:ext cx="5597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б</a:t>
            </a:r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6072198" y="3357562"/>
            <a:ext cx="5389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е</a:t>
            </a:r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6500826" y="3357562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6858016" y="3357562"/>
            <a:ext cx="5341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к</a:t>
            </a:r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7215206" y="3357562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44" name="Text Box 52"/>
          <p:cNvSpPr txBox="1">
            <a:spLocks noChangeArrowheads="1"/>
          </p:cNvSpPr>
          <p:nvPr/>
        </p:nvSpPr>
        <p:spPr bwMode="auto">
          <a:xfrm>
            <a:off x="7643834" y="3357562"/>
            <a:ext cx="375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pic>
        <p:nvPicPr>
          <p:cNvPr id="8245" name="Text Box 53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96838" y="4224338"/>
            <a:ext cx="13668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46" name="Text Box 54"/>
          <p:cNvSpPr txBox="1">
            <a:spLocks noChangeArrowheads="1"/>
          </p:cNvSpPr>
          <p:nvPr/>
        </p:nvSpPr>
        <p:spPr bwMode="auto">
          <a:xfrm>
            <a:off x="1285852" y="4429132"/>
            <a:ext cx="5597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б</a:t>
            </a:r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1643042" y="4429132"/>
            <a:ext cx="5389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е</a:t>
            </a: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2000232" y="4429132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49" name="Text Box 57"/>
          <p:cNvSpPr txBox="1">
            <a:spLocks noChangeArrowheads="1"/>
          </p:cNvSpPr>
          <p:nvPr/>
        </p:nvSpPr>
        <p:spPr bwMode="auto">
          <a:xfrm>
            <a:off x="2428860" y="4429132"/>
            <a:ext cx="5341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к</a:t>
            </a:r>
          </a:p>
        </p:txBody>
      </p:sp>
      <p:sp>
        <p:nvSpPr>
          <p:cNvPr id="8250" name="Text Box 58"/>
          <p:cNvSpPr txBox="1">
            <a:spLocks noChangeArrowheads="1"/>
          </p:cNvSpPr>
          <p:nvPr/>
        </p:nvSpPr>
        <p:spPr bwMode="auto">
          <a:xfrm>
            <a:off x="2786050" y="4429132"/>
            <a:ext cx="575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и</a:t>
            </a:r>
          </a:p>
        </p:txBody>
      </p:sp>
      <p:sp>
        <p:nvSpPr>
          <p:cNvPr id="8251" name="Text Box 59"/>
          <p:cNvSpPr txBox="1">
            <a:spLocks noChangeArrowheads="1"/>
          </p:cNvSpPr>
          <p:nvPr/>
        </p:nvSpPr>
        <p:spPr bwMode="auto">
          <a:xfrm>
            <a:off x="3786182" y="4429132"/>
            <a:ext cx="5597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б</a:t>
            </a:r>
          </a:p>
        </p:txBody>
      </p:sp>
      <p:sp>
        <p:nvSpPr>
          <p:cNvPr id="8252" name="Text Box 60"/>
          <p:cNvSpPr txBox="1">
            <a:spLocks noChangeArrowheads="1"/>
          </p:cNvSpPr>
          <p:nvPr/>
        </p:nvSpPr>
        <p:spPr bwMode="auto">
          <a:xfrm>
            <a:off x="4143372" y="4429132"/>
            <a:ext cx="6848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ы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4714876" y="4429132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54" name="Text Box 62"/>
          <p:cNvSpPr txBox="1">
            <a:spLocks noChangeArrowheads="1"/>
          </p:cNvSpPr>
          <p:nvPr/>
        </p:nvSpPr>
        <p:spPr bwMode="auto">
          <a:xfrm>
            <a:off x="5143504" y="4429132"/>
            <a:ext cx="575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и</a:t>
            </a:r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6143636" y="4357694"/>
            <a:ext cx="5934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д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6572264" y="4357694"/>
            <a:ext cx="5389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е</a:t>
            </a:r>
          </a:p>
        </p:txBody>
      </p:sp>
      <p:pic>
        <p:nvPicPr>
          <p:cNvPr id="8257" name="Text Box 65"/>
          <p:cNvPicPr>
            <a:picLocks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596063" y="4151313"/>
            <a:ext cx="1255712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58" name="Text Box 66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881813" y="4151313"/>
            <a:ext cx="132873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7643834" y="4357694"/>
            <a:ext cx="575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и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8143900" y="4357694"/>
            <a:ext cx="3754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</p:txBody>
      </p:sp>
      <p:pic>
        <p:nvPicPr>
          <p:cNvPr id="8261" name="Text Box 69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96838" y="5151438"/>
            <a:ext cx="1450975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1000100" y="5357826"/>
            <a:ext cx="56938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н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1428728" y="5357826"/>
            <a:ext cx="57579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и</a:t>
            </a:r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2214546" y="5357826"/>
            <a:ext cx="6848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м</a:t>
            </a:r>
          </a:p>
        </p:txBody>
      </p:sp>
      <p:sp>
        <p:nvSpPr>
          <p:cNvPr id="8265" name="Text Box 73"/>
          <p:cNvSpPr txBox="1">
            <a:spLocks noChangeArrowheads="1"/>
          </p:cNvSpPr>
          <p:nvPr/>
        </p:nvSpPr>
        <p:spPr bwMode="auto">
          <a:xfrm>
            <a:off x="2786050" y="5357826"/>
            <a:ext cx="5325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3214678" y="5357826"/>
            <a:ext cx="55496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</a:t>
            </a:r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3643306" y="5357826"/>
            <a:ext cx="6848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ы</a:t>
            </a:r>
            <a:endParaRPr lang="ru-RU" sz="5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8268" name="Text Box 76"/>
          <p:cNvPicPr>
            <a:picLocks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810000" y="5151438"/>
            <a:ext cx="12128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3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3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" dur="3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2" dur="3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3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3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8" dur="3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0" dur="3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2" dur="3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4" dur="3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6" dur="3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8" dur="3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0" dur="3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2" dur="3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4" dur="3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6" dur="3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3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0" dur="3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2" dur="3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4" dur="3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6" dur="3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8" dur="3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0" dur="3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2" dur="3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4" dur="3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6" dur="3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8" dur="3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0" dur="3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2" dur="3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3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6" dur="3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78" dur="3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0" dur="3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2" dur="3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4" dur="3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6" dur="3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8" dur="3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0" dur="3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2" dur="3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30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6" dur="30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8" dur="30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0" dur="3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2" dur="3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4" dur="3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6" dur="3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3000" fill="hold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0" dur="3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2" dur="3000" fill="hold"/>
                                        <p:tgtEl>
                                          <p:spTgt spid="8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4" dur="3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6" dur="3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8" dur="3000" fill="hold"/>
                                        <p:tgtEl>
                                          <p:spTgt spid="82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0" dur="3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2" dur="30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4" dur="30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6" dur="3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8" dur="30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0" dur="30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2" dur="3000" fill="hold"/>
                                        <p:tgtEl>
                                          <p:spTgt spid="82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34" dur="30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6" dur="30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8" dur="30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0" dur="30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42" dur="3000" fill="hold"/>
                                        <p:tgtEl>
                                          <p:spTgt spid="8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4" dur="3000" fill="hold"/>
                                        <p:tgtEl>
                                          <p:spTgt spid="82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6" dur="3000" fill="hold"/>
                                        <p:tgtEl>
                                          <p:spTgt spid="8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48" dur="3000" fill="hold"/>
                                        <p:tgtEl>
                                          <p:spTgt spid="82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50" dur="3000" fill="hold"/>
                                        <p:tgtEl>
                                          <p:spTgt spid="8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52" dur="30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Задания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1. Сколько предложений в тексте?</a:t>
            </a:r>
          </a:p>
          <a:p>
            <a:pPr>
              <a:buNone/>
            </a:pPr>
            <a:r>
              <a:rPr lang="ru-RU" b="1" dirty="0" smtClean="0"/>
              <a:t>2.Найди предлоги.</a:t>
            </a:r>
          </a:p>
          <a:p>
            <a:pPr>
              <a:buNone/>
            </a:pPr>
            <a:r>
              <a:rPr lang="ru-RU" b="1" dirty="0" smtClean="0"/>
              <a:t>3. Расскажите, что вы знаете о предлогах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4" name="Рисунок 3" descr="329c18a0d4eb56aa8851540e70bbaa9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3500438"/>
            <a:ext cx="3000396" cy="257176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Предлоги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На карусель предлоги сели,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Весело в небо они полетели.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428868"/>
            <a:ext cx="6929486" cy="385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Проверка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к белке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про белку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за белку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от белки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 </a:t>
            </a:r>
            <a:r>
              <a:rPr lang="ru-RU" dirty="0"/>
              <a:t> </a:t>
            </a:r>
            <a:r>
              <a:rPr lang="ru-RU" dirty="0" smtClean="0"/>
              <a:t>белки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для </a:t>
            </a:r>
            <a:r>
              <a:rPr lang="ru-RU" dirty="0"/>
              <a:t> </a:t>
            </a:r>
            <a:r>
              <a:rPr lang="ru-RU" dirty="0" smtClean="0"/>
              <a:t>белки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</a:t>
            </a:r>
            <a:r>
              <a:rPr lang="ru-RU" sz="4000" b="1" dirty="0" smtClean="0">
                <a:solidFill>
                  <a:srgbClr val="002060"/>
                </a:solidFill>
              </a:rPr>
              <a:t>Составьте предложения!!</a:t>
            </a:r>
            <a:endParaRPr lang="ru-RU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8" descr="b_021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86314" y="1571612"/>
            <a:ext cx="2955922" cy="3395653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Дополнительное чтение.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1"/>
                </a:solidFill>
              </a:rPr>
              <a:t>Беличий хвост.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Picture 10" descr="l_038i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48" y="2071678"/>
            <a:ext cx="4429156" cy="3123424"/>
          </a:xfr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4000496" y="5286388"/>
            <a:ext cx="4572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Белка- летяга</a:t>
            </a:r>
            <a:endParaRPr lang="ru-RU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341</TotalTime>
  <Words>369</Words>
  <Application>Microsoft Office PowerPoint</Application>
  <PresentationFormat>Экран (4:3)</PresentationFormat>
  <Paragraphs>135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Урок  обучения грамоте</vt:lpstr>
      <vt:lpstr>   Организационный момент.                    Ой, ребята, тише, тише         Что-то странное я слышу:   Гость какой-то к нам спешит      И как будто бы летит.    Кто бы ни был, заходи.           Да ребяток научи! </vt:lpstr>
      <vt:lpstr>Загадка</vt:lpstr>
      <vt:lpstr>Задания</vt:lpstr>
      <vt:lpstr>Слайд 5</vt:lpstr>
      <vt:lpstr>Задания </vt:lpstr>
      <vt:lpstr>Предлоги На карусель предлоги сели,  Весело в небо они полетели.</vt:lpstr>
      <vt:lpstr>Проверка</vt:lpstr>
      <vt:lpstr>Дополнительное чтение.  Беличий хвост. </vt:lpstr>
      <vt:lpstr>Работа в парах</vt:lpstr>
      <vt:lpstr>Ключевые слова</vt:lpstr>
      <vt:lpstr>Слайд 12</vt:lpstr>
      <vt:lpstr>Работа  по Букварю с.67</vt:lpstr>
      <vt:lpstr>Итог урока</vt:lpstr>
      <vt:lpstr>Список источников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38</cp:revision>
  <dcterms:created xsi:type="dcterms:W3CDTF">2010-10-27T12:43:29Z</dcterms:created>
  <dcterms:modified xsi:type="dcterms:W3CDTF">2011-01-27T18:23:22Z</dcterms:modified>
</cp:coreProperties>
</file>