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3" r:id="rId4"/>
    <p:sldId id="261" r:id="rId5"/>
    <p:sldId id="264" r:id="rId6"/>
    <p:sldId id="265" r:id="rId7"/>
    <p:sldId id="267" r:id="rId8"/>
    <p:sldId id="275" r:id="rId9"/>
    <p:sldId id="268" r:id="rId10"/>
    <p:sldId id="271" r:id="rId11"/>
    <p:sldId id="274" r:id="rId12"/>
    <p:sldId id="276" r:id="rId13"/>
    <p:sldId id="27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4478" autoAdjust="0"/>
    <p:restoredTop sz="94660"/>
  </p:normalViewPr>
  <p:slideViewPr>
    <p:cSldViewPr>
      <p:cViewPr varScale="1">
        <p:scale>
          <a:sx n="78" d="100"/>
          <a:sy n="78" d="100"/>
        </p:scale>
        <p:origin x="-48" y="-6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8A1F-A441-43A9-9F28-21F7D44CDA6E}" type="datetimeFigureOut">
              <a:rPr lang="ru-RU" smtClean="0"/>
              <a:t>28.01.2011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032D1-132E-46BD-8BB3-2581647B177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8A1F-A441-43A9-9F28-21F7D44CDA6E}" type="datetimeFigureOut">
              <a:rPr lang="ru-RU" smtClean="0"/>
              <a:t>28.01.2011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032D1-132E-46BD-8BB3-2581647B177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8A1F-A441-43A9-9F28-21F7D44CDA6E}" type="datetimeFigureOut">
              <a:rPr lang="ru-RU" smtClean="0"/>
              <a:t>28.01.2011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032D1-132E-46BD-8BB3-2581647B177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8A1F-A441-43A9-9F28-21F7D44CDA6E}" type="datetimeFigureOut">
              <a:rPr lang="ru-RU" smtClean="0"/>
              <a:t>28.01.2011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032D1-132E-46BD-8BB3-2581647B177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8A1F-A441-43A9-9F28-21F7D44CDA6E}" type="datetimeFigureOut">
              <a:rPr lang="ru-RU" smtClean="0"/>
              <a:t>28.01.2011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032D1-132E-46BD-8BB3-2581647B177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8A1F-A441-43A9-9F28-21F7D44CDA6E}" type="datetimeFigureOut">
              <a:rPr lang="ru-RU" smtClean="0"/>
              <a:t>28.01.2011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032D1-132E-46BD-8BB3-2581647B177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8A1F-A441-43A9-9F28-21F7D44CDA6E}" type="datetimeFigureOut">
              <a:rPr lang="ru-RU" smtClean="0"/>
              <a:t>28.01.2011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032D1-132E-46BD-8BB3-2581647B177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8A1F-A441-43A9-9F28-21F7D44CDA6E}" type="datetimeFigureOut">
              <a:rPr lang="ru-RU" smtClean="0"/>
              <a:t>28.01.2011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032D1-132E-46BD-8BB3-2581647B177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8A1F-A441-43A9-9F28-21F7D44CDA6E}" type="datetimeFigureOut">
              <a:rPr lang="ru-RU" smtClean="0"/>
              <a:t>28.01.2011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032D1-132E-46BD-8BB3-2581647B177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8A1F-A441-43A9-9F28-21F7D44CDA6E}" type="datetimeFigureOut">
              <a:rPr lang="ru-RU" smtClean="0"/>
              <a:t>28.01.2011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032D1-132E-46BD-8BB3-2581647B177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8A1F-A441-43A9-9F28-21F7D44CDA6E}" type="datetimeFigureOut">
              <a:rPr lang="ru-RU" smtClean="0"/>
              <a:t>28.01.2011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032D1-132E-46BD-8BB3-2581647B177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28A1F-A441-43A9-9F28-21F7D44CDA6E}" type="datetimeFigureOut">
              <a:rPr lang="ru-RU" smtClean="0"/>
              <a:t>28.01.2011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8032D1-132E-46BD-8BB3-2581647B177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Nature_17"/>
          <p:cNvPicPr>
            <a:picLocks noChangeAspect="1" noChangeArrowheads="1"/>
          </p:cNvPicPr>
          <p:nvPr/>
        </p:nvPicPr>
        <p:blipFill>
          <a:blip r:embed="rId2">
            <a:lum contrast="-20000"/>
          </a:blip>
          <a:srcRect/>
          <a:stretch>
            <a:fillRect/>
          </a:stretch>
        </p:blipFill>
        <p:spPr bwMode="auto">
          <a:xfrm>
            <a:off x="-214346" y="-455613"/>
            <a:ext cx="9750425" cy="7313613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7158" y="2130425"/>
            <a:ext cx="8643998" cy="1470025"/>
          </a:xfrm>
        </p:spPr>
        <p:txBody>
          <a:bodyPr>
            <a:normAutofit fontScale="90000"/>
          </a:bodyPr>
          <a:lstStyle/>
          <a:p>
            <a:r>
              <a:rPr lang="en-US" sz="6600" b="1" i="1" dirty="0" err="1">
                <a:solidFill>
                  <a:srgbClr val="FFC000"/>
                </a:solidFill>
              </a:rPr>
              <a:t>Русская</a:t>
            </a:r>
            <a:r>
              <a:rPr lang="en-US" sz="6600" b="1" i="1" dirty="0">
                <a:solidFill>
                  <a:srgbClr val="FFC000"/>
                </a:solidFill>
              </a:rPr>
              <a:t> </a:t>
            </a:r>
            <a:r>
              <a:rPr lang="en-US" sz="6600" b="1" i="1" dirty="0" err="1">
                <a:solidFill>
                  <a:srgbClr val="FFC000"/>
                </a:solidFill>
              </a:rPr>
              <a:t>выхухоль</a:t>
            </a:r>
            <a:r>
              <a:rPr lang="en-US" sz="6600" b="1" i="1" dirty="0">
                <a:solidFill>
                  <a:srgbClr val="FFC000"/>
                </a:solidFill>
              </a:rPr>
              <a:t> - </a:t>
            </a:r>
            <a:r>
              <a:rPr lang="en-US" sz="6600" b="1" i="1" dirty="0" err="1">
                <a:solidFill>
                  <a:srgbClr val="FFC000"/>
                </a:solidFill>
              </a:rPr>
              <a:t>чудо</a:t>
            </a:r>
            <a:r>
              <a:rPr lang="en-US" sz="6600" b="1" i="1" dirty="0">
                <a:solidFill>
                  <a:srgbClr val="FFC000"/>
                </a:solidFill>
              </a:rPr>
              <a:t> </a:t>
            </a:r>
            <a:r>
              <a:rPr lang="en-US" sz="6600" b="1" i="1" dirty="0" err="1">
                <a:solidFill>
                  <a:srgbClr val="FFC000"/>
                </a:solidFill>
              </a:rPr>
              <a:t>природы</a:t>
            </a:r>
            <a:endParaRPr lang="ru-RU" sz="6600" b="1" i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596" name="Picture 4" descr="фото_1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357166"/>
            <a:ext cx="5429288" cy="41434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0597" name="Rectangle 5"/>
          <p:cNvSpPr>
            <a:spLocks noGrp="1" noChangeArrowheads="1"/>
          </p:cNvSpPr>
          <p:nvPr>
            <p:ph type="title"/>
          </p:nvPr>
        </p:nvSpPr>
        <p:spPr>
          <a:xfrm>
            <a:off x="500034" y="4786322"/>
            <a:ext cx="8229600" cy="1643074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chemeClr val="accent6">
                    <a:lumMod val="50000"/>
                  </a:schemeClr>
                </a:solidFill>
              </a:rPr>
              <a:t>О </a:t>
            </a:r>
            <a:r>
              <a:rPr lang="en-US" sz="4000" b="1" dirty="0" err="1">
                <a:solidFill>
                  <a:schemeClr val="accent6">
                    <a:lumMod val="50000"/>
                  </a:schemeClr>
                </a:solidFill>
              </a:rPr>
              <a:t>факторах</a:t>
            </a:r>
            <a:r>
              <a:rPr lang="en-US" sz="40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4000" b="1" dirty="0" err="1">
                <a:solidFill>
                  <a:schemeClr val="accent6">
                    <a:lumMod val="50000"/>
                  </a:schemeClr>
                </a:solidFill>
              </a:rPr>
              <a:t>негативно</a:t>
            </a:r>
            <a:r>
              <a:rPr lang="en-US" sz="40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4000" b="1" dirty="0" err="1">
                <a:solidFill>
                  <a:schemeClr val="accent6">
                    <a:lumMod val="50000"/>
                  </a:schemeClr>
                </a:solidFill>
              </a:rPr>
              <a:t>влияющих</a:t>
            </a:r>
            <a:r>
              <a:rPr lang="en-US" sz="40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4000" b="1" dirty="0" err="1">
                <a:solidFill>
                  <a:schemeClr val="accent6">
                    <a:lumMod val="50000"/>
                  </a:schemeClr>
                </a:solidFill>
              </a:rPr>
              <a:t>на</a:t>
            </a:r>
            <a:r>
              <a:rPr lang="en-US" sz="40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4000" b="1" dirty="0" err="1" smtClean="0">
                <a:solidFill>
                  <a:schemeClr val="accent6">
                    <a:lumMod val="50000"/>
                  </a:schemeClr>
                </a:solidFill>
              </a:rPr>
              <a:t>популяци</a:t>
            </a:r>
            <a:r>
              <a:rPr lang="ru-RU" sz="4000" b="1" dirty="0" err="1" smtClean="0">
                <a:solidFill>
                  <a:schemeClr val="accent6">
                    <a:lumMod val="50000"/>
                  </a:schemeClr>
                </a:solidFill>
              </a:rPr>
              <a:t>ю</a:t>
            </a:r>
            <a:r>
              <a:rPr lang="en-US" sz="40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4000" b="1" dirty="0" err="1" smtClean="0">
                <a:solidFill>
                  <a:schemeClr val="accent6">
                    <a:lumMod val="50000"/>
                  </a:schemeClr>
                </a:solidFill>
              </a:rPr>
              <a:t>зверька</a:t>
            </a:r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</a:rPr>
              <a:t>,</a:t>
            </a:r>
            <a:r>
              <a:rPr lang="en-US" sz="4000" b="1" dirty="0" smtClean="0">
                <a:solidFill>
                  <a:schemeClr val="accent6">
                    <a:lumMod val="50000"/>
                  </a:schemeClr>
                </a:solidFill>
              </a:rPr>
              <a:t>  </a:t>
            </a:r>
            <a:r>
              <a:rPr lang="en-US" sz="4000" b="1" dirty="0" err="1">
                <a:solidFill>
                  <a:schemeClr val="accent6">
                    <a:lumMod val="50000"/>
                  </a:schemeClr>
                </a:solidFill>
              </a:rPr>
              <a:t>расскажут</a:t>
            </a:r>
            <a:r>
              <a:rPr lang="en-US" sz="40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4000" b="1" dirty="0" err="1">
                <a:solidFill>
                  <a:schemeClr val="accent6">
                    <a:lumMod val="50000"/>
                  </a:schemeClr>
                </a:solidFill>
              </a:rPr>
              <a:t>знатоки</a:t>
            </a:r>
            <a:r>
              <a:rPr lang="en-US" sz="4000" b="1" dirty="0">
                <a:solidFill>
                  <a:schemeClr val="accent6">
                    <a:lumMod val="50000"/>
                  </a:schemeClr>
                </a:solidFill>
              </a:rPr>
              <a:t>.</a:t>
            </a:r>
            <a:endParaRPr lang="ru-RU" sz="40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05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05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285728"/>
            <a:ext cx="8472518" cy="1143000"/>
          </a:xfrm>
          <a:ln>
            <a:noFill/>
          </a:ln>
        </p:spPr>
        <p:txBody>
          <a:bodyPr>
            <a:normAutofit fontScale="90000"/>
          </a:bodyPr>
          <a:lstStyle/>
          <a:p>
            <a:r>
              <a:rPr lang="en-US" sz="4000" b="1" dirty="0" err="1">
                <a:solidFill>
                  <a:schemeClr val="accent6">
                    <a:lumMod val="50000"/>
                  </a:schemeClr>
                </a:solidFill>
              </a:rPr>
              <a:t>Человек</a:t>
            </a:r>
            <a:r>
              <a:rPr lang="en-US" sz="4000" b="1" dirty="0">
                <a:solidFill>
                  <a:schemeClr val="accent6">
                    <a:lumMod val="50000"/>
                  </a:schemeClr>
                </a:solidFill>
              </a:rPr>
              <a:t>,  </a:t>
            </a:r>
            <a:r>
              <a:rPr lang="en-US" sz="4000" b="1" dirty="0" err="1">
                <a:solidFill>
                  <a:schemeClr val="accent6">
                    <a:lumMod val="50000"/>
                  </a:schemeClr>
                </a:solidFill>
              </a:rPr>
              <a:t>помоги</a:t>
            </a:r>
            <a:r>
              <a:rPr lang="en-US" sz="4000" b="1" dirty="0">
                <a:solidFill>
                  <a:schemeClr val="accent6">
                    <a:lumMod val="50000"/>
                  </a:schemeClr>
                </a:solidFill>
              </a:rPr>
              <a:t>! </a:t>
            </a:r>
            <a:r>
              <a:rPr lang="en-US" sz="4000" b="1" dirty="0" err="1">
                <a:solidFill>
                  <a:schemeClr val="accent6">
                    <a:lumMod val="50000"/>
                  </a:schemeClr>
                </a:solidFill>
              </a:rPr>
              <a:t>Мое</a:t>
            </a:r>
            <a:r>
              <a:rPr lang="en-US" sz="40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4000" b="1" dirty="0" err="1">
                <a:solidFill>
                  <a:schemeClr val="accent6">
                    <a:lumMod val="50000"/>
                  </a:schemeClr>
                </a:solidFill>
              </a:rPr>
              <a:t>будущее</a:t>
            </a:r>
            <a:r>
              <a:rPr lang="en-US" sz="4000" b="1" dirty="0">
                <a:solidFill>
                  <a:schemeClr val="accent6">
                    <a:lumMod val="50000"/>
                  </a:schemeClr>
                </a:solidFill>
              </a:rPr>
              <a:t>, в </a:t>
            </a:r>
            <a:r>
              <a:rPr lang="en-US" sz="4000" b="1" dirty="0" err="1">
                <a:solidFill>
                  <a:schemeClr val="accent6">
                    <a:lumMod val="50000"/>
                  </a:schemeClr>
                </a:solidFill>
              </a:rPr>
              <a:t>твоих</a:t>
            </a:r>
            <a:r>
              <a:rPr lang="en-US" sz="40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4000" b="1" dirty="0" err="1">
                <a:solidFill>
                  <a:schemeClr val="accent6">
                    <a:lumMod val="50000"/>
                  </a:schemeClr>
                </a:solidFill>
              </a:rPr>
              <a:t>руках</a:t>
            </a:r>
            <a:r>
              <a:rPr lang="en-US" sz="4000" b="1" dirty="0">
                <a:solidFill>
                  <a:schemeClr val="accent6">
                    <a:lumMod val="50000"/>
                  </a:schemeClr>
                </a:solidFill>
              </a:rPr>
              <a:t> !</a:t>
            </a:r>
            <a:endParaRPr lang="ru-RU" sz="4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6">
              <a:buNone/>
            </a:pPr>
            <a:endParaRPr lang="ru-RU" dirty="0"/>
          </a:p>
        </p:txBody>
      </p:sp>
      <p:pic>
        <p:nvPicPr>
          <p:cNvPr id="132100" name="Picture 4" descr="фото_1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1571612"/>
            <a:ext cx="5715040" cy="45720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32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098" grpId="1"/>
      <p:bldP spid="13209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фото_11"/>
          <p:cNvPicPr>
            <a:picLocks noChangeAspect="1" noChangeArrowheads="1"/>
          </p:cNvPicPr>
          <p:nvPr/>
        </p:nvPicPr>
        <p:blipFill>
          <a:blip r:embed="rId2">
            <a:lum bright="6000" contrast="6000"/>
          </a:blip>
          <a:srcRect/>
          <a:stretch>
            <a:fillRect/>
          </a:stretch>
        </p:blipFill>
        <p:spPr bwMode="auto">
          <a:xfrm>
            <a:off x="1000100" y="1428736"/>
            <a:ext cx="7286676" cy="492922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Прямоугольник 3"/>
          <p:cNvSpPr/>
          <p:nvPr/>
        </p:nvSpPr>
        <p:spPr>
          <a:xfrm>
            <a:off x="1285852" y="357166"/>
            <a:ext cx="664373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i="1" dirty="0" err="1" smtClean="0">
                <a:solidFill>
                  <a:srgbClr val="3366FF"/>
                </a:solidFill>
              </a:rPr>
              <a:t>Мы</a:t>
            </a:r>
            <a:r>
              <a:rPr lang="en-US" sz="4000" b="1" i="1" dirty="0" smtClean="0">
                <a:solidFill>
                  <a:srgbClr val="3366FF"/>
                </a:solidFill>
              </a:rPr>
              <a:t> </a:t>
            </a:r>
            <a:r>
              <a:rPr lang="en-US" sz="4000" b="1" i="1" dirty="0" err="1" smtClean="0">
                <a:solidFill>
                  <a:srgbClr val="3366FF"/>
                </a:solidFill>
              </a:rPr>
              <a:t>за</a:t>
            </a:r>
            <a:r>
              <a:rPr lang="en-US" sz="4000" b="1" i="1" dirty="0" smtClean="0">
                <a:solidFill>
                  <a:srgbClr val="3366FF"/>
                </a:solidFill>
              </a:rPr>
              <a:t> </a:t>
            </a:r>
            <a:r>
              <a:rPr lang="en-US" sz="4000" b="1" i="1" dirty="0" err="1" smtClean="0">
                <a:solidFill>
                  <a:srgbClr val="3366FF"/>
                </a:solidFill>
              </a:rPr>
              <a:t>них</a:t>
            </a:r>
            <a:r>
              <a:rPr lang="en-US" sz="4000" b="1" i="1" dirty="0" smtClean="0">
                <a:solidFill>
                  <a:srgbClr val="3366FF"/>
                </a:solidFill>
              </a:rPr>
              <a:t> в </a:t>
            </a:r>
            <a:r>
              <a:rPr lang="en-US" sz="4000" b="1" i="1" dirty="0" err="1" smtClean="0">
                <a:solidFill>
                  <a:srgbClr val="3366FF"/>
                </a:solidFill>
              </a:rPr>
              <a:t>ответе</a:t>
            </a:r>
            <a:r>
              <a:rPr lang="en-US" sz="4000" b="1" i="1" dirty="0" smtClean="0">
                <a:solidFill>
                  <a:srgbClr val="3366FF"/>
                </a:solidFill>
              </a:rPr>
              <a:t>!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2984"/>
            <a:ext cx="8229600" cy="2214578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Спасибо за внимание</a:t>
            </a:r>
            <a:endParaRPr lang="ru-RU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71538" y="3857628"/>
            <a:ext cx="750099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Муниципальное </a:t>
            </a:r>
            <a:r>
              <a:rPr lang="ru-RU" sz="2400" b="1" dirty="0" err="1" smtClean="0">
                <a:solidFill>
                  <a:schemeClr val="accent4">
                    <a:lumMod val="50000"/>
                  </a:schemeClr>
                </a:solidFill>
              </a:rPr>
              <a:t>общеобразоватнльное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 учреждение  «Лицей № 47» г. Новокузнецк</a:t>
            </a:r>
          </a:p>
          <a:p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Автор: Колягина Г.Б., учитель биологии</a:t>
            </a:r>
            <a:endParaRPr lang="ru-RU" sz="2400" b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08ostrova"/>
          <p:cNvPicPr>
            <a:picLocks noChangeAspect="1" noChangeArrowheads="1"/>
          </p:cNvPicPr>
          <p:nvPr/>
        </p:nvPicPr>
        <p:blipFill>
          <a:blip r:embed="rId2">
            <a:lum bright="6000" contrast="-6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9" name="Rectangle 7"/>
          <p:cNvSpPr>
            <a:spLocks noGrp="1" noChangeArrowheads="1"/>
          </p:cNvSpPr>
          <p:nvPr>
            <p:ph type="title"/>
          </p:nvPr>
        </p:nvSpPr>
        <p:spPr>
          <a:xfrm>
            <a:off x="323850" y="476250"/>
            <a:ext cx="8291513" cy="941388"/>
          </a:xfrm>
        </p:spPr>
        <p:txBody>
          <a:bodyPr/>
          <a:lstStyle/>
          <a:p>
            <a:r>
              <a:rPr lang="en-US" sz="54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Garamond" pitchFamily="18" charset="0"/>
              </a:rPr>
              <a:t>Посвящается</a:t>
            </a:r>
            <a:r>
              <a:rPr lang="en-US" sz="5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Garamond" pitchFamily="18" charset="0"/>
              </a:rPr>
              <a:t> </a:t>
            </a:r>
            <a:r>
              <a:rPr lang="en-US" sz="54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Garamond" pitchFamily="18" charset="0"/>
              </a:rPr>
              <a:t>хохуле</a:t>
            </a:r>
            <a:r>
              <a:rPr lang="en-US" sz="5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Garamond" pitchFamily="18" charset="0"/>
              </a:rPr>
              <a:t> </a:t>
            </a:r>
            <a:r>
              <a:rPr lang="en-US" sz="5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Garamond" pitchFamily="18" charset="0"/>
              </a:rPr>
              <a:t>!</a:t>
            </a:r>
            <a:endParaRPr lang="ru-RU" sz="5400" b="1" i="1" dirty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Garamond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61111E-6 3.33333E-6  C 0.06892 3.33333E-6  0.125 0.02847  0.125 0.06389  C 0.125 0.09907  0.06892 0.12777  3.61111E-6 0.12777  C -0.0691 0.12777  -0.125 0.09907  -0.125 0.06389  C -0.125 0.02847  -0.0691 3.33333E-6  3.61111E-6 3.33333E-6  Z " pathEditMode="relative">
                                      <p:cBhvr>
                                        <p:cTn id="6" dur="2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  <a:alpha val="5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err="1" smtClean="0">
                <a:solidFill>
                  <a:srgbClr val="3333FF"/>
                </a:solidFill>
                <a:latin typeface="Garamond" pitchFamily="18" charset="0"/>
              </a:rPr>
              <a:t>Хохуля</a:t>
            </a:r>
            <a:r>
              <a:rPr lang="en-US" b="1" i="1" dirty="0" smtClean="0">
                <a:solidFill>
                  <a:srgbClr val="3333FF"/>
                </a:solidFill>
                <a:latin typeface="Garamond" pitchFamily="18" charset="0"/>
              </a:rPr>
              <a:t> – </a:t>
            </a:r>
            <a:r>
              <a:rPr lang="en-US" b="1" i="1" dirty="0" err="1" smtClean="0">
                <a:solidFill>
                  <a:srgbClr val="3333FF"/>
                </a:solidFill>
                <a:latin typeface="Garamond" pitchFamily="18" charset="0"/>
              </a:rPr>
              <a:t>носатое</a:t>
            </a:r>
            <a:r>
              <a:rPr lang="en-US" b="1" i="1" dirty="0" smtClean="0">
                <a:solidFill>
                  <a:srgbClr val="3333FF"/>
                </a:solidFill>
                <a:latin typeface="Garamond" pitchFamily="18" charset="0"/>
              </a:rPr>
              <a:t> </a:t>
            </a:r>
            <a:r>
              <a:rPr lang="en-US" b="1" i="1" dirty="0" err="1" smtClean="0">
                <a:solidFill>
                  <a:srgbClr val="3333FF"/>
                </a:solidFill>
                <a:latin typeface="Garamond" pitchFamily="18" charset="0"/>
              </a:rPr>
              <a:t>чудо</a:t>
            </a:r>
            <a:endParaRPr lang="ru-RU" dirty="0"/>
          </a:p>
        </p:txBody>
      </p:sp>
      <p:pic>
        <p:nvPicPr>
          <p:cNvPr id="3" name="Picture 5" descr="Копия Безымянный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500174"/>
            <a:ext cx="6429420" cy="4572032"/>
          </a:xfrm>
          <a:prstGeom prst="ellipse">
            <a:avLst/>
          </a:prstGeom>
          <a:noFill/>
          <a:ln w="76200">
            <a:solidFill>
              <a:schemeClr val="accent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>
            <a:alpha val="2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785794"/>
            <a:ext cx="8001056" cy="563231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4000" b="1" i="1" dirty="0" smtClean="0">
                <a:solidFill>
                  <a:schemeClr val="accent4">
                    <a:lumMod val="50000"/>
                  </a:schemeClr>
                </a:solidFill>
              </a:rPr>
              <a:t>Этот забавный и чрезвычайно симпатичный зверек является одним из древнейших млекопитающих, который обитает в Евразии вот уже 5 млн. лет.</a:t>
            </a:r>
            <a:endParaRPr lang="ru-RU" sz="4000" b="1" i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фото_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000240"/>
            <a:ext cx="3286148" cy="41434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Прямоугольник 2"/>
          <p:cNvSpPr/>
          <p:nvPr/>
        </p:nvSpPr>
        <p:spPr>
          <a:xfrm>
            <a:off x="3857620" y="1714488"/>
            <a:ext cx="48577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357166"/>
            <a:ext cx="850112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latin typeface="+mj-lt"/>
                <a:cs typeface="Times New Roman" pitchFamily="18" charset="0"/>
              </a:rPr>
              <a:t>Место </a:t>
            </a:r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  <a:latin typeface="+mj-lt"/>
                <a:cs typeface="Times New Roman" pitchFamily="18" charset="0"/>
              </a:rPr>
              <a:t>выхухо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latin typeface="+mj-lt"/>
                <a:cs typeface="Times New Roman" pitchFamily="18" charset="0"/>
              </a:rPr>
              <a:t>ли 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+mj-lt"/>
                <a:cs typeface="Times New Roman" pitchFamily="18" charset="0"/>
              </a:rPr>
              <a:t>в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latin typeface="+mj-lt"/>
                <a:cs typeface="Times New Roman" pitchFamily="18" charset="0"/>
              </a:rPr>
              <a:t> системе органического </a:t>
            </a:r>
            <a:endParaRPr lang="en-US" sz="2800" b="1" dirty="0" smtClean="0">
              <a:solidFill>
                <a:schemeClr val="accent6">
                  <a:lumMod val="50000"/>
                </a:schemeClr>
              </a:solidFill>
              <a:latin typeface="+mj-lt"/>
              <a:cs typeface="Times New Roman" pitchFamily="18" charset="0"/>
            </a:endParaRPr>
          </a:p>
          <a:p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+mj-lt"/>
                <a:cs typeface="Times New Roman" pitchFamily="18" charset="0"/>
              </a:rPr>
              <a:t>             </a:t>
            </a:r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  <a:latin typeface="+mj-lt"/>
                <a:cs typeface="Times New Roman" pitchFamily="18" charset="0"/>
              </a:rPr>
              <a:t>мира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+mj-lt"/>
                <a:cs typeface="Times New Roman" pitchFamily="18" charset="0"/>
              </a:rPr>
              <a:t>  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  <a:latin typeface="+mj-lt"/>
                <a:cs typeface="Times New Roman" pitchFamily="18" charset="0"/>
              </a:rPr>
              <a:t>  </a:t>
            </a:r>
            <a:endParaRPr lang="ru-RU" sz="3200" b="1" dirty="0">
              <a:solidFill>
                <a:schemeClr val="accent6">
                  <a:lumMod val="5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714744" y="2143116"/>
            <a:ext cx="521497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>
                <a:solidFill>
                  <a:schemeClr val="accent6">
                    <a:lumMod val="50000"/>
                  </a:schemeClr>
                </a:solidFill>
              </a:rPr>
              <a:t>Царство</a:t>
            </a: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: Животные</a:t>
            </a:r>
          </a:p>
          <a:p>
            <a:r>
              <a:rPr lang="ru-RU" sz="2400" b="1" i="1" dirty="0" smtClean="0">
                <a:solidFill>
                  <a:schemeClr val="accent6">
                    <a:lumMod val="50000"/>
                  </a:schemeClr>
                </a:solidFill>
              </a:rPr>
              <a:t>Тип</a:t>
            </a:r>
            <a:r>
              <a:rPr lang="ru-RU" sz="2400" b="1" i="1" dirty="0">
                <a:solidFill>
                  <a:schemeClr val="accent6">
                    <a:lumMod val="50000"/>
                  </a:schemeClr>
                </a:solidFill>
              </a:rPr>
              <a:t>:</a:t>
            </a: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 Хордовые</a:t>
            </a:r>
          </a:p>
          <a:p>
            <a:r>
              <a:rPr lang="ru-RU" sz="2400" b="1" i="1" dirty="0" smtClean="0">
                <a:solidFill>
                  <a:schemeClr val="accent6">
                    <a:lumMod val="50000"/>
                  </a:schemeClr>
                </a:solidFill>
              </a:rPr>
              <a:t>Класс</a:t>
            </a: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: Млекопитающие</a:t>
            </a:r>
          </a:p>
          <a:p>
            <a:r>
              <a:rPr lang="ru-RU" sz="2400" b="1" i="1" dirty="0" smtClean="0">
                <a:solidFill>
                  <a:schemeClr val="accent6">
                    <a:lumMod val="50000"/>
                  </a:schemeClr>
                </a:solidFill>
              </a:rPr>
              <a:t>Отряд</a:t>
            </a:r>
            <a:r>
              <a:rPr lang="ru-RU" sz="2400" b="1" i="1" dirty="0">
                <a:solidFill>
                  <a:schemeClr val="accent6">
                    <a:lumMod val="50000"/>
                  </a:schemeClr>
                </a:solidFill>
              </a:rPr>
              <a:t>:</a:t>
            </a: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 Насекомоядные</a:t>
            </a:r>
          </a:p>
          <a:p>
            <a:r>
              <a:rPr lang="ru-RU" sz="2400" b="1" i="1" dirty="0" smtClean="0">
                <a:solidFill>
                  <a:schemeClr val="accent6">
                    <a:lumMod val="50000"/>
                  </a:schemeClr>
                </a:solidFill>
              </a:rPr>
              <a:t>Семейство</a:t>
            </a: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: Выхухолевые</a:t>
            </a:r>
          </a:p>
          <a:p>
            <a:r>
              <a:rPr lang="ru-RU" sz="2400" b="1" i="1" dirty="0" smtClean="0">
                <a:solidFill>
                  <a:schemeClr val="accent6">
                    <a:lumMod val="50000"/>
                  </a:schemeClr>
                </a:solidFill>
              </a:rPr>
              <a:t>Род</a:t>
            </a:r>
            <a:r>
              <a:rPr lang="ru-RU" sz="2400" b="1" i="1" dirty="0">
                <a:solidFill>
                  <a:schemeClr val="accent6">
                    <a:lumMod val="50000"/>
                  </a:schemeClr>
                </a:solidFill>
              </a:rPr>
              <a:t>:</a:t>
            </a: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 Выхухоль </a:t>
            </a:r>
          </a:p>
          <a:p>
            <a:r>
              <a:rPr lang="ru-RU" sz="2400" b="1" i="1" dirty="0" smtClean="0">
                <a:solidFill>
                  <a:schemeClr val="accent6">
                    <a:lumMod val="50000"/>
                  </a:schemeClr>
                </a:solidFill>
              </a:rPr>
              <a:t>Вид</a:t>
            </a:r>
            <a:r>
              <a:rPr lang="ru-RU" sz="2400" b="1" i="1" dirty="0">
                <a:solidFill>
                  <a:schemeClr val="accent6">
                    <a:lumMod val="50000"/>
                  </a:schemeClr>
                </a:solidFill>
              </a:rPr>
              <a:t>:</a:t>
            </a: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</a:rPr>
              <a:t>Выхухоль русская </a:t>
            </a:r>
          </a:p>
          <a:p>
            <a:r>
              <a:rPr lang="ru-RU" sz="2400" b="1" dirty="0">
                <a:solidFill>
                  <a:schemeClr val="accent6">
                    <a:lumMod val="75000"/>
                  </a:schemeClr>
                </a:solidFill>
              </a:rPr>
              <a:t>  (</a:t>
            </a:r>
            <a:r>
              <a:rPr lang="ru-RU" sz="2400" b="1" dirty="0" err="1">
                <a:solidFill>
                  <a:schemeClr val="accent6">
                    <a:lumMod val="75000"/>
                  </a:schemeClr>
                </a:solidFill>
              </a:rPr>
              <a:t>Desmana</a:t>
            </a: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6">
                    <a:lumMod val="75000"/>
                  </a:schemeClr>
                </a:solidFill>
              </a:rPr>
              <a:t>moschata</a:t>
            </a: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</a:rPr>
              <a:t> L</a:t>
            </a: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</a:rPr>
              <a:t>)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642918"/>
            <a:ext cx="807249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</a:rPr>
              <a:t>В наши дни основная часть популяции выхухоли обитает в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</a:rPr>
              <a:t> </a:t>
            </a:r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</a:rPr>
              <a:t>России – в основном в бассейнах рек Волги и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</a:rPr>
              <a:t> </a:t>
            </a:r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</a:rPr>
              <a:t>Дона, в меньшей степени – в бассейнах рек Днепра, Урала, </a:t>
            </a:r>
            <a:r>
              <a:rPr lang="ru-RU" sz="3200" b="1" dirty="0" err="1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</a:rPr>
              <a:t>Уй</a:t>
            </a:r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</a:rPr>
              <a:t> и Тобола.  Кроме России выхухоли обитают еще в Казахстане,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</a:rPr>
              <a:t> </a:t>
            </a:r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</a:rPr>
              <a:t>Украине и Белоруссии, но и там их совсем немного.</a:t>
            </a:r>
            <a:endParaRPr lang="ru-RU" sz="3200" b="1" dirty="0">
              <a:solidFill>
                <a:schemeClr val="accent2">
                  <a:lumMod val="75000"/>
                </a:schemeClr>
              </a:solidFill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7829" name="Picture 5" descr="Копия Ареал выхухоли на 2005г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42888"/>
            <a:ext cx="12061825" cy="7694613"/>
          </a:xfrm>
          <a:prstGeom prst="rect">
            <a:avLst/>
          </a:prstGeom>
          <a:noFill/>
        </p:spPr>
      </p:pic>
      <p:sp>
        <p:nvSpPr>
          <p:cNvPr id="77830" name="AutoShape 6"/>
          <p:cNvSpPr>
            <a:spLocks noChangeArrowheads="1"/>
          </p:cNvSpPr>
          <p:nvPr/>
        </p:nvSpPr>
        <p:spPr bwMode="auto">
          <a:xfrm>
            <a:off x="1116013" y="4868863"/>
            <a:ext cx="1296987" cy="649287"/>
          </a:xfrm>
          <a:prstGeom prst="rightArrow">
            <a:avLst>
              <a:gd name="adj1" fmla="val 50000"/>
              <a:gd name="adj2" fmla="val 49939"/>
            </a:avLst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7831" name="AutoShape 7"/>
          <p:cNvSpPr>
            <a:spLocks noChangeArrowheads="1"/>
          </p:cNvSpPr>
          <p:nvPr/>
        </p:nvSpPr>
        <p:spPr bwMode="auto">
          <a:xfrm>
            <a:off x="4067175" y="3860800"/>
            <a:ext cx="1296988" cy="649288"/>
          </a:xfrm>
          <a:prstGeom prst="rightArrow">
            <a:avLst>
              <a:gd name="adj1" fmla="val 50000"/>
              <a:gd name="adj2" fmla="val 49939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7832" name="AutoShape 8"/>
          <p:cNvSpPr>
            <a:spLocks noChangeArrowheads="1"/>
          </p:cNvSpPr>
          <p:nvPr/>
        </p:nvSpPr>
        <p:spPr bwMode="auto">
          <a:xfrm rot="10800000">
            <a:off x="827088" y="2997200"/>
            <a:ext cx="1223962" cy="647700"/>
          </a:xfrm>
          <a:prstGeom prst="rightArrow">
            <a:avLst>
              <a:gd name="adj1" fmla="val 50000"/>
              <a:gd name="adj2" fmla="val 4724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7833" name="AutoShape 9"/>
          <p:cNvSpPr>
            <a:spLocks noChangeArrowheads="1"/>
          </p:cNvSpPr>
          <p:nvPr/>
        </p:nvSpPr>
        <p:spPr bwMode="auto">
          <a:xfrm>
            <a:off x="3708400" y="5589588"/>
            <a:ext cx="1296988" cy="649287"/>
          </a:xfrm>
          <a:prstGeom prst="rightArrow">
            <a:avLst>
              <a:gd name="adj1" fmla="val 50000"/>
              <a:gd name="adj2" fmla="val 49939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7834" name="AutoShape 10"/>
          <p:cNvSpPr>
            <a:spLocks noChangeArrowheads="1"/>
          </p:cNvSpPr>
          <p:nvPr/>
        </p:nvSpPr>
        <p:spPr bwMode="auto">
          <a:xfrm rot="840000">
            <a:off x="395288" y="3860800"/>
            <a:ext cx="1296987" cy="649288"/>
          </a:xfrm>
          <a:prstGeom prst="rightArrow">
            <a:avLst>
              <a:gd name="adj1" fmla="val 50000"/>
              <a:gd name="adj2" fmla="val 49939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7835" name="AutoShape 11"/>
          <p:cNvSpPr>
            <a:spLocks noChangeArrowheads="1"/>
          </p:cNvSpPr>
          <p:nvPr/>
        </p:nvSpPr>
        <p:spPr bwMode="auto">
          <a:xfrm rot="16200000">
            <a:off x="-73025" y="5048250"/>
            <a:ext cx="1296988" cy="649288"/>
          </a:xfrm>
          <a:prstGeom prst="rightArrow">
            <a:avLst>
              <a:gd name="adj1" fmla="val 50000"/>
              <a:gd name="adj2" fmla="val 49939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78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78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78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7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autoRev="1" fill="hold" grpId="1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animScale>
                                      <p:cBhvr>
                                        <p:cTn id="14" dur="44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/>
                                        </p:tgtEl>
                                      </p:cBhvr>
                                      <p:to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 nodePh="1">
                                  <p:stCondLst>
                                    <p:cond delay="40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xit" presetSubtype="32" fill="hold" grpId="2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1"/>
                                    </p:cond>
                                  </p:endCondLst>
                                  <p:childTnLs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78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78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3" presetClass="exit" presetSubtype="32" fill="hold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5"/>
                                    </p:cond>
                                  </p:endCondLst>
                                  <p:childTnLs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3000"/>
                                        <p:tgtEl>
                                          <p:spTgt spid="77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778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3000" fill="hold"/>
                                        <p:tgtEl>
                                          <p:spTgt spid="778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3000" fill="hold"/>
                                        <p:tgtEl>
                                          <p:spTgt spid="778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3000" fill="hold"/>
                                        <p:tgtEl>
                                          <p:spTgt spid="778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3000" fill="hold"/>
                                        <p:tgtEl>
                                          <p:spTgt spid="778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3000" fill="hold"/>
                                        <p:tgtEl>
                                          <p:spTgt spid="778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3000" fill="hold"/>
                                        <p:tgtEl>
                                          <p:spTgt spid="778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3000" fill="hold"/>
                                        <p:tgtEl>
                                          <p:spTgt spid="778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3000" fill="hold"/>
                                        <p:tgtEl>
                                          <p:spTgt spid="778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3000" fill="hold"/>
                                        <p:tgtEl>
                                          <p:spTgt spid="778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6" grpId="0"/>
      <p:bldP spid="77826" grpId="1"/>
      <p:bldP spid="77826" grpId="2"/>
      <p:bldP spid="77827" grpId="0" build="p"/>
      <p:bldP spid="77827" grpId="1" build="allAtOnce"/>
      <p:bldP spid="77830" grpId="0" animBg="1"/>
      <p:bldP spid="77831" grpId="0" animBg="1"/>
      <p:bldP spid="77832" grpId="0" animBg="1"/>
      <p:bldP spid="77833" grpId="0" animBg="1"/>
      <p:bldP spid="77834" grpId="0" animBg="1"/>
      <p:bldP spid="7783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Копия Изменение ареала выхухол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642918"/>
            <a:ext cx="7429552" cy="55887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  <a:alpha val="4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57158" y="500042"/>
            <a:ext cx="8429684" cy="554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endParaRPr lang="ru-RU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lnSpc>
                <a:spcPct val="90000"/>
              </a:lnSpc>
            </a:pP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В начале 1970 г. на территории России обитало около 69 тыс. выхухолей.  </a:t>
            </a:r>
          </a:p>
          <a:p>
            <a:pPr>
              <a:lnSpc>
                <a:spcPct val="90000"/>
              </a:lnSpc>
            </a:pPr>
            <a:endParaRPr lang="ru-RU" sz="28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lnSpc>
                <a:spcPct val="90000"/>
              </a:lnSpc>
            </a:pP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Численность зверьков и область их распространения стали резко сокращаться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</a:rPr>
              <a:t>.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  </a:t>
            </a:r>
          </a:p>
          <a:p>
            <a:pPr>
              <a:lnSpc>
                <a:spcPct val="90000"/>
              </a:lnSpc>
            </a:pPr>
            <a:endParaRPr lang="ru-RU" sz="2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lnSpc>
                <a:spcPct val="90000"/>
              </a:lnSpc>
            </a:pP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В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ид был включен в Красную книгу России,  в Красную книгу Всемирного союза охраны природы. (МСОП)</a:t>
            </a:r>
          </a:p>
          <a:p>
            <a:pPr>
              <a:lnSpc>
                <a:spcPct val="90000"/>
              </a:lnSpc>
            </a:pPr>
            <a:endParaRPr lang="ru-RU" sz="3200" b="1" dirty="0" smtClean="0">
              <a:solidFill>
                <a:srgbClr val="C00000"/>
              </a:solidFill>
            </a:endParaRPr>
          </a:p>
          <a:p>
            <a:pPr>
              <a:lnSpc>
                <a:spcPct val="90000"/>
              </a:lnSpc>
            </a:pPr>
            <a:r>
              <a:rPr lang="ru-RU" sz="3200" b="1" dirty="0" smtClean="0">
                <a:solidFill>
                  <a:srgbClr val="C00000"/>
                </a:solidFill>
              </a:rPr>
              <a:t>Сегодня осталось только 25 тыс. </a:t>
            </a:r>
            <a:r>
              <a:rPr lang="ru-RU" sz="3200" b="1" dirty="0" err="1" smtClean="0">
                <a:solidFill>
                  <a:srgbClr val="C00000"/>
                </a:solidFill>
              </a:rPr>
              <a:t>хохулей</a:t>
            </a:r>
            <a:r>
              <a:rPr lang="ru-RU" sz="3200" b="1" dirty="0" smtClean="0">
                <a:solidFill>
                  <a:srgbClr val="C00000"/>
                </a:solidFill>
              </a:rPr>
              <a:t>.</a:t>
            </a:r>
            <a:endParaRPr lang="ru-RU" sz="32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Другая 2">
      <a:majorFont>
        <a:latin typeface="Bookman Old Style"/>
        <a:ea typeface=""/>
        <a:cs typeface=""/>
      </a:majorFont>
      <a:minorFont>
        <a:latin typeface="Bookman Old Style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140</TotalTime>
  <Words>228</Words>
  <Application>Microsoft Office PowerPoint</Application>
  <PresentationFormat>Экран (4:3)</PresentationFormat>
  <Paragraphs>30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Русская выхухоль - чудо природы</vt:lpstr>
      <vt:lpstr>Посвящается хохуле !</vt:lpstr>
      <vt:lpstr>Хохуля – носатое чудо</vt:lpstr>
      <vt:lpstr>Слайд 4</vt:lpstr>
      <vt:lpstr>Слайд 5</vt:lpstr>
      <vt:lpstr>Слайд 6</vt:lpstr>
      <vt:lpstr>Слайд 7</vt:lpstr>
      <vt:lpstr>Слайд 8</vt:lpstr>
      <vt:lpstr>Слайд 9</vt:lpstr>
      <vt:lpstr>О факторах негативно влияющих на популяцию зверька,  расскажут знатоки.</vt:lpstr>
      <vt:lpstr>Человек,  помоги! Мое будущее, в твоих руках !</vt:lpstr>
      <vt:lpstr>Слайд 12</vt:lpstr>
      <vt:lpstr>Спасибо за внимание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Русская выхухоль - чудо природы</dc:title>
  <dc:creator>Admin</dc:creator>
  <cp:lastModifiedBy>Admin</cp:lastModifiedBy>
  <cp:revision>19</cp:revision>
  <dcterms:created xsi:type="dcterms:W3CDTF">2011-01-28T00:18:45Z</dcterms:created>
  <dcterms:modified xsi:type="dcterms:W3CDTF">2011-01-28T02:39:43Z</dcterms:modified>
</cp:coreProperties>
</file>