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70" r:id="rId4"/>
    <p:sldId id="261" r:id="rId5"/>
    <p:sldId id="263" r:id="rId6"/>
    <p:sldId id="264" r:id="rId7"/>
    <p:sldId id="265" r:id="rId8"/>
    <p:sldId id="271" r:id="rId9"/>
    <p:sldId id="266" r:id="rId10"/>
    <p:sldId id="276" r:id="rId11"/>
    <p:sldId id="278" r:id="rId12"/>
    <p:sldId id="277" r:id="rId13"/>
    <p:sldId id="279" r:id="rId14"/>
    <p:sldId id="259" r:id="rId1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2787"/>
    <p:restoredTop sz="90929"/>
  </p:normalViewPr>
  <p:slideViewPr>
    <p:cSldViewPr>
      <p:cViewPr varScale="1">
        <p:scale>
          <a:sx n="76" d="100"/>
          <a:sy n="76" d="100"/>
        </p:scale>
        <p:origin x="-96" y="-6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3F1A91-DD34-4E54-8FBB-A7CC5B94C85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3EBC6A-EFAC-4585-B9D8-274C3ADBD5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2D28B6-CA07-4A59-9BA4-49CC8CD91C8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5D27E3-E5DC-4A5E-8B66-83D6C01625A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98A733-B998-4977-BD0B-5D7CC04801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10CD7D-F9E1-4849-97B0-52FD22E046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063250-91DF-4FE3-8A61-3BDA3644216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E9D5CF-1B5C-4D99-AA55-4FC59852C3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10D423-6057-4959-9764-E9B9B1914F4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D31EA5-7199-4510-9178-A340087EECA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F3EBEA-B996-4A75-847D-DBBD0E0A47F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Times New Roman" charset="0"/>
              </a:defRPr>
            </a:lvl1pPr>
          </a:lstStyle>
          <a:p>
            <a:pPr>
              <a:defRPr/>
            </a:pPr>
            <a:fld id="{470D796F-0227-4D5E-A175-325171F2FAF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&#1044;&#1074;&#1080;&#1078;&#1077;&#1085;&#1080;&#1077;%20&#1074;&#1086;&#1076;&#1099;%20&#1080;%20&#1086;&#1088;&#1075;&#1072;&#1085;&#1080;&#1095;&#1077;&#1089;&#1082;&#1080;&#1093;%20&#1074;&#1077;&#1097;&#1077;&#1089;&#1090;&#1074;%20&#1087;&#1086;%20&#1089;&#1090;&#1077;&#1073;&#1083;&#1102;_(360p).flv" TargetMode="Externa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9.xml"/><Relationship Id="rId4" Type="http://schemas.openxmlformats.org/officeDocument/2006/relationships/hyperlink" Target="&#1042;&#1085;&#1091;&#1090;&#1088;&#1077;&#1085;&#1085;&#1077;&#1077;%20&#1089;&#1090;&#1088;&#1086;&#1077;&#1085;&#1080;&#1077;%20&#1089;&#1090;&#1077;&#1073;&#1083;&#1103;_(360p).flv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hyperlink" Target="&#1042;&#1085;&#1091;&#1090;&#1088;&#1077;&#1085;&#1085;&#1077;&#1077;%20&#1089;&#1090;&#1088;&#1086;&#1077;&#1085;&#1080;&#1077;%20&#1089;&#1090;&#1077;&#1073;&#1083;&#1103;_(360p).flv" TargetMode="Externa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ecosystema.ru/08nature/trees/morf-win/m08-1.jpg" TargetMode="External"/><Relationship Id="rId13" Type="http://schemas.openxmlformats.org/officeDocument/2006/relationships/hyperlink" Target="http://astrovedic.ucoz.ru/_fr/16/9918427.jpeg" TargetMode="External"/><Relationship Id="rId3" Type="http://schemas.openxmlformats.org/officeDocument/2006/relationships/hyperlink" Target="http://www.rostravy.ru/img/term7.jpg" TargetMode="External"/><Relationship Id="rId7" Type="http://schemas.openxmlformats.org/officeDocument/2006/relationships/hyperlink" Target="http://www.ecosystema.ru/08nature/trees/morf-win/m12-1.jpg" TargetMode="External"/><Relationship Id="rId12" Type="http://schemas.openxmlformats.org/officeDocument/2006/relationships/hyperlink" Target="http://microsnsk.ru/galery/micro-002.jpg" TargetMode="External"/><Relationship Id="rId2" Type="http://schemas.openxmlformats.org/officeDocument/2006/relationships/hyperlink" Target="http://plitkadecor.ru/images/super/B1682-7067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school-collection.edu.ru/" TargetMode="External"/><Relationship Id="rId11" Type="http://schemas.openxmlformats.org/officeDocument/2006/relationships/hyperlink" Target="http://microsnsk.ru/galery/micro-007.jpg" TargetMode="External"/><Relationship Id="rId5" Type="http://schemas.openxmlformats.org/officeDocument/2006/relationships/hyperlink" Target="http://stat17.privet.ru/lr/0a0a0eb14dbb75bd5f2244aaa3d13bda" TargetMode="External"/><Relationship Id="rId15" Type="http://schemas.openxmlformats.org/officeDocument/2006/relationships/hyperlink" Target="http://www.1zoom.ru/big2/45/177853-yana.jpg" TargetMode="External"/><Relationship Id="rId10" Type="http://schemas.openxmlformats.org/officeDocument/2006/relationships/hyperlink" Target="http://www.mirf.ru/Articles/14/2895/Tunguska19s.jpg" TargetMode="External"/><Relationship Id="rId4" Type="http://schemas.openxmlformats.org/officeDocument/2006/relationships/hyperlink" Target="http://www.rostravy.ru/index.php" TargetMode="External"/><Relationship Id="rId9" Type="http://schemas.openxmlformats.org/officeDocument/2006/relationships/hyperlink" Target="http://forest.geoman.ru/forest/item/f00/s00/e0000374/pic/000_137.jpg" TargetMode="External"/><Relationship Id="rId14" Type="http://schemas.openxmlformats.org/officeDocument/2006/relationships/hyperlink" Target="http://www.asia.ru/images/target/photo/50158728/Red_Clover_Extract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Relationship Id="rId4" Type="http://schemas.openxmlformats.org/officeDocument/2006/relationships/slide" Target="slide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751263" y="6237288"/>
            <a:ext cx="5392737" cy="265112"/>
          </a:xfrm>
        </p:spPr>
        <p:txBody>
          <a:bodyPr/>
          <a:lstStyle/>
          <a:p>
            <a:r>
              <a:rPr lang="ru-RU" sz="1600" smtClean="0"/>
              <a:t>Автор Долгорукова С.В., учитель биологии и географии высшей категории МОУ гимназия № 2 г.Екатеринбурга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80975" y="1052513"/>
            <a:ext cx="5734050" cy="580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563888" y="2780928"/>
            <a:ext cx="5580112" cy="2736304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nstantia" pitchFamily="18" charset="0"/>
              </a:rPr>
              <a:t>Строение и значение стебля</a:t>
            </a:r>
            <a:endParaRPr lang="ru-RU" sz="6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516688" y="3284538"/>
            <a:ext cx="2484437" cy="1016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2000" dirty="0"/>
              <a:t>Проведение веществ по стеблю</a:t>
            </a:r>
          </a:p>
          <a:p>
            <a:pPr>
              <a:defRPr/>
            </a:pPr>
            <a:endParaRPr lang="ru-RU" sz="2000" dirty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19250" y="1177925"/>
            <a:ext cx="4824413" cy="543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Управляющая кнопка: фильм 2">
            <a:hlinkClick r:id="rId3" action="ppaction://hlinkfile" highlightClick="1"/>
          </p:cNvPr>
          <p:cNvSpPr/>
          <p:nvPr/>
        </p:nvSpPr>
        <p:spPr>
          <a:xfrm>
            <a:off x="7956550" y="3644900"/>
            <a:ext cx="936625" cy="576263"/>
          </a:xfrm>
          <a:prstGeom prst="actionButtonMovi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6516688" y="1268413"/>
            <a:ext cx="2484437" cy="1016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2000" dirty="0"/>
              <a:t>Внутреннее строение</a:t>
            </a:r>
          </a:p>
          <a:p>
            <a:pPr>
              <a:defRPr/>
            </a:pPr>
            <a:r>
              <a:rPr lang="ru-RU" sz="2000" dirty="0"/>
              <a:t>стебля</a:t>
            </a:r>
            <a:endParaRPr lang="ru-RU" sz="2000" dirty="0"/>
          </a:p>
        </p:txBody>
      </p:sp>
      <p:sp>
        <p:nvSpPr>
          <p:cNvPr id="8" name="Управляющая кнопка: фильм 7">
            <a:hlinkClick r:id="rId4" action="ppaction://hlinkfile" highlightClick="1"/>
          </p:cNvPr>
          <p:cNvSpPr/>
          <p:nvPr/>
        </p:nvSpPr>
        <p:spPr>
          <a:xfrm>
            <a:off x="7956550" y="1628775"/>
            <a:ext cx="936625" cy="576263"/>
          </a:xfrm>
          <a:prstGeom prst="actionButtonMovi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Управляющая кнопка: домой 9">
            <a:hlinkClick r:id="rId5" action="ppaction://hlinksldjump" highlightClick="1"/>
          </p:cNvPr>
          <p:cNvSpPr/>
          <p:nvPr/>
        </p:nvSpPr>
        <p:spPr>
          <a:xfrm>
            <a:off x="8172450" y="6092825"/>
            <a:ext cx="720725" cy="62071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1476375" y="1196975"/>
            <a:ext cx="2016125" cy="647700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/>
              <a:t>Словарь </a:t>
            </a:r>
            <a:endParaRPr lang="ru-RU" sz="3200" dirty="0"/>
          </a:p>
        </p:txBody>
      </p:sp>
      <p:sp>
        <p:nvSpPr>
          <p:cNvPr id="23554" name="TextBox 3"/>
          <p:cNvSpPr txBox="1">
            <a:spLocks noChangeArrowheads="1"/>
          </p:cNvSpPr>
          <p:nvPr/>
        </p:nvSpPr>
        <p:spPr bwMode="auto">
          <a:xfrm>
            <a:off x="1692275" y="2492375"/>
            <a:ext cx="705643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rgbClr val="C00000"/>
                </a:solidFill>
              </a:rPr>
              <a:t>Годичное кольцо</a:t>
            </a:r>
            <a:r>
              <a:rPr lang="ru-RU" sz="3600"/>
              <a:t> – это…</a:t>
            </a:r>
          </a:p>
        </p:txBody>
      </p:sp>
      <p:pic>
        <p:nvPicPr>
          <p:cNvPr id="2355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96188" y="4724400"/>
            <a:ext cx="1354137" cy="180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692275" y="2997200"/>
            <a:ext cx="7056438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/>
              <a:t>годичный прирост древесины, хорошо заметный у многих деревьев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1"/>
            <a:ext cx="3024335" cy="403244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/>
          <a:srcRect l="9838" r="9838"/>
          <a:stretch>
            <a:fillRect/>
          </a:stretch>
        </p:blipFill>
        <p:spPr bwMode="auto">
          <a:xfrm>
            <a:off x="1234970" y="3429000"/>
            <a:ext cx="3239018" cy="3024336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5868144" y="188640"/>
            <a:ext cx="3038028" cy="403244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5" cstate="print"/>
          <a:srcRect r="9838"/>
          <a:stretch>
            <a:fillRect/>
          </a:stretch>
        </p:blipFill>
        <p:spPr bwMode="auto">
          <a:xfrm>
            <a:off x="4860032" y="3429000"/>
            <a:ext cx="3168352" cy="298785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4581" name="Рисунок 11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5757" r="26968"/>
          <a:stretch>
            <a:fillRect/>
          </a:stretch>
        </p:blipFill>
        <p:spPr bwMode="auto">
          <a:xfrm>
            <a:off x="3419475" y="1052513"/>
            <a:ext cx="2376488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Управляющая кнопка: сведения 6">
            <a:hlinkClick r:id="rId7" action="ppaction://hlinkfile" highlightClick="1"/>
          </p:cNvPr>
          <p:cNvSpPr/>
          <p:nvPr/>
        </p:nvSpPr>
        <p:spPr>
          <a:xfrm>
            <a:off x="7956550" y="5949950"/>
            <a:ext cx="936625" cy="719138"/>
          </a:xfrm>
          <a:prstGeom prst="actionButtonInform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619250" y="1484313"/>
          <a:ext cx="7345363" cy="4487862"/>
        </p:xfrm>
        <a:graphic>
          <a:graphicData uri="http://schemas.openxmlformats.org/drawingml/2006/table">
            <a:tbl>
              <a:tblPr/>
              <a:tblGrid>
                <a:gridCol w="7345363"/>
              </a:tblGrid>
              <a:tr h="4464050">
                <a:tc>
                  <a:txBody>
                    <a:bodyPr/>
                    <a:lstStyle/>
                    <a:p>
                      <a:pPr marL="20638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§ 20, рабочая тетрадь.</a:t>
                      </a:r>
                    </a:p>
                    <a:p>
                      <a:pPr marL="20638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 Обратить внимание на годичные кольца:</a:t>
                      </a:r>
                    </a:p>
                    <a:p>
                      <a:pPr marL="20638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32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О чем они могут рассказать?</a:t>
                      </a: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20638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*Решить кроссворд (по желанию)</a:t>
                      </a:r>
                    </a:p>
                    <a:p>
                      <a:pPr marL="20638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(Приложение 3)</a:t>
                      </a: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20638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Заложить опыт по семенам</a:t>
                      </a:r>
                    </a:p>
                    <a:p>
                      <a:pPr marL="20638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Сообщение о суккулентах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Заголовок 1"/>
          <p:cNvSpPr>
            <a:spLocks noGrp="1"/>
          </p:cNvSpPr>
          <p:nvPr>
            <p:ph type="title"/>
          </p:nvPr>
        </p:nvSpPr>
        <p:spPr>
          <a:xfrm>
            <a:off x="1187450" y="404813"/>
            <a:ext cx="7772400" cy="1143000"/>
          </a:xfrm>
        </p:spPr>
        <p:txBody>
          <a:bodyPr/>
          <a:lstStyle/>
          <a:p>
            <a:endParaRPr lang="ru-RU" smtClean="0"/>
          </a:p>
        </p:txBody>
      </p:sp>
      <p:sp>
        <p:nvSpPr>
          <p:cNvPr id="26626" name="Содержимое 2"/>
          <p:cNvSpPr>
            <a:spLocks noGrp="1"/>
          </p:cNvSpPr>
          <p:nvPr>
            <p:ph idx="1"/>
          </p:nvPr>
        </p:nvSpPr>
        <p:spPr>
          <a:xfrm>
            <a:off x="1547813" y="1700213"/>
            <a:ext cx="6981825" cy="4187825"/>
          </a:xfrm>
        </p:spPr>
        <p:txBody>
          <a:bodyPr/>
          <a:lstStyle/>
          <a:p>
            <a:r>
              <a:rPr lang="en-US" sz="1200" smtClean="0">
                <a:hlinkClick r:id="rId2"/>
              </a:rPr>
              <a:t>http://plitkadecor.ru/images/super/B1682-7067.jpg</a:t>
            </a:r>
            <a:r>
              <a:rPr lang="ru-RU" sz="1200" smtClean="0"/>
              <a:t> - стебель бамбука</a:t>
            </a:r>
          </a:p>
          <a:p>
            <a:r>
              <a:rPr lang="en-US" sz="1200" smtClean="0">
                <a:hlinkClick r:id="rId3"/>
              </a:rPr>
              <a:t>http://www.rostravy.ru/img/term7.jpg</a:t>
            </a:r>
            <a:r>
              <a:rPr lang="ru-RU" sz="1200" smtClean="0"/>
              <a:t> - виды стеблей по форме поперечного разреза</a:t>
            </a:r>
          </a:p>
          <a:p>
            <a:r>
              <a:rPr lang="en-US" sz="1200" smtClean="0">
                <a:hlinkClick r:id="rId4"/>
              </a:rPr>
              <a:t>http://www.rostravy.ru/index.php</a:t>
            </a:r>
            <a:r>
              <a:rPr lang="ru-RU" sz="1200" smtClean="0"/>
              <a:t> - Справочник растений России</a:t>
            </a:r>
          </a:p>
          <a:p>
            <a:r>
              <a:rPr lang="en-US" sz="1200" smtClean="0">
                <a:hlinkClick r:id="rId5"/>
              </a:rPr>
              <a:t>http://stat17.privet.ru/lr/0a0a0eb14dbb75bd5f2244aaa3d13bda</a:t>
            </a:r>
            <a:r>
              <a:rPr lang="ru-RU" sz="1200" smtClean="0"/>
              <a:t> - человечек с вопросительным знаком</a:t>
            </a:r>
          </a:p>
          <a:p>
            <a:r>
              <a:rPr lang="en-US" sz="1200" smtClean="0">
                <a:hlinkClick r:id="rId6"/>
              </a:rPr>
              <a:t>http://school-collection.edu.ru/</a:t>
            </a:r>
            <a:r>
              <a:rPr lang="ru-RU" sz="1200" smtClean="0"/>
              <a:t> - Единая коллекция цифровых образовательных ресурсов</a:t>
            </a:r>
          </a:p>
          <a:p>
            <a:r>
              <a:rPr lang="en-US" sz="1200" smtClean="0">
                <a:latin typeface="Constantia" pitchFamily="18" charset="0"/>
                <a:hlinkClick r:id="rId7"/>
              </a:rPr>
              <a:t>http://www.ecosystema.ru/08nature/trees/morf-win/m12-1.jpg</a:t>
            </a:r>
            <a:r>
              <a:rPr lang="ru-RU" sz="1200" smtClean="0">
                <a:latin typeface="Constantia" pitchFamily="18" charset="0"/>
              </a:rPr>
              <a:t> - укороченный побег</a:t>
            </a:r>
          </a:p>
          <a:p>
            <a:r>
              <a:rPr lang="en-US" sz="1200" smtClean="0">
                <a:latin typeface="Constantia" pitchFamily="18" charset="0"/>
                <a:hlinkClick r:id="rId8"/>
              </a:rPr>
              <a:t>http://www.ecosystema.ru/08nature/trees/morf-win/m08-1.jpg</a:t>
            </a:r>
            <a:r>
              <a:rPr lang="ru-RU" sz="1200" smtClean="0">
                <a:latin typeface="Constantia" pitchFamily="18" charset="0"/>
              </a:rPr>
              <a:t> - удлиненный побег</a:t>
            </a:r>
          </a:p>
          <a:p>
            <a:r>
              <a:rPr lang="en-US" sz="1200" smtClean="0">
                <a:latin typeface="Constantia" pitchFamily="18" charset="0"/>
                <a:hlinkClick r:id="rId9"/>
              </a:rPr>
              <a:t>http://forest.geoman.ru/forest/item/f00/s00/e0000374/pic/000_137.jpg</a:t>
            </a:r>
            <a:r>
              <a:rPr lang="ru-RU" sz="1200" smtClean="0">
                <a:latin typeface="Constantia" pitchFamily="18" charset="0"/>
              </a:rPr>
              <a:t> - Типы ветвления стеблей/Лесная энциклопедия</a:t>
            </a:r>
          </a:p>
          <a:p>
            <a:r>
              <a:rPr lang="en-US" sz="1200" smtClean="0">
                <a:hlinkClick r:id="rId10"/>
              </a:rPr>
              <a:t>http://www.mirf.ru/Articles/14/2895/Tunguska19s.jpg</a:t>
            </a:r>
            <a:r>
              <a:rPr lang="ru-RU" sz="1200" smtClean="0"/>
              <a:t> спил лиственницы с места падения тунгусского метеорита</a:t>
            </a:r>
          </a:p>
          <a:p>
            <a:r>
              <a:rPr lang="en-US" sz="1200" smtClean="0">
                <a:hlinkClick r:id="rId11"/>
              </a:rPr>
              <a:t>http://microsnsk.ru/galery/micro-007.jpg</a:t>
            </a:r>
            <a:r>
              <a:rPr lang="ru-RU" sz="1200" smtClean="0"/>
              <a:t> - срез стебля клевера</a:t>
            </a:r>
          </a:p>
          <a:p>
            <a:r>
              <a:rPr lang="en-US" sz="1200" smtClean="0">
                <a:hlinkClick r:id="rId12"/>
              </a:rPr>
              <a:t>http://microsnsk.ru/galery/micro-002.jpg</a:t>
            </a:r>
            <a:r>
              <a:rPr lang="ru-RU" sz="1200" smtClean="0"/>
              <a:t> - срез липы</a:t>
            </a:r>
          </a:p>
          <a:p>
            <a:r>
              <a:rPr lang="en-US" sz="1200" smtClean="0">
                <a:hlinkClick r:id="rId13"/>
              </a:rPr>
              <a:t>http://astrovedic.ucoz.ru/_fr/16/9918427.jpeg</a:t>
            </a:r>
            <a:r>
              <a:rPr lang="ru-RU" sz="1200" smtClean="0"/>
              <a:t> - липа</a:t>
            </a:r>
          </a:p>
          <a:p>
            <a:r>
              <a:rPr lang="en-US" sz="1200" smtClean="0">
                <a:hlinkClick r:id="rId14"/>
              </a:rPr>
              <a:t>http://www.asia.ru/images/target/photo/50158728/Red_Clover_Extract.jpg</a:t>
            </a:r>
            <a:r>
              <a:rPr lang="ru-RU" sz="1200" smtClean="0"/>
              <a:t> - клевер</a:t>
            </a:r>
          </a:p>
          <a:p>
            <a:r>
              <a:rPr lang="ru-RU" sz="1200" smtClean="0">
                <a:hlinkClick r:id="rId15"/>
              </a:rPr>
              <a:t>http://www.1zoom.ru/big2/45/177853-yana.jpg</a:t>
            </a:r>
            <a:r>
              <a:rPr lang="ru-RU" sz="1200" smtClean="0"/>
              <a:t> - человечек</a:t>
            </a:r>
          </a:p>
          <a:p>
            <a:endParaRPr lang="ru-RU" sz="1200" smtClean="0"/>
          </a:p>
          <a:p>
            <a:endParaRPr lang="ru-RU" sz="1400" smtClean="0"/>
          </a:p>
          <a:p>
            <a:endParaRPr lang="ru-RU" sz="1400" smtClean="0"/>
          </a:p>
          <a:p>
            <a:endParaRPr lang="ru-RU" sz="1400" smtClean="0">
              <a:latin typeface="Constantia" pitchFamily="18" charset="0"/>
            </a:endParaRPr>
          </a:p>
          <a:p>
            <a:endParaRPr lang="ru-RU" sz="14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3"/>
          <p:cNvSpPr txBox="1">
            <a:spLocks/>
          </p:cNvSpPr>
          <p:nvPr/>
        </p:nvSpPr>
        <p:spPr>
          <a:xfrm>
            <a:off x="4427984" y="116632"/>
            <a:ext cx="4572000" cy="72008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nstantia" pitchFamily="18" charset="0"/>
                <a:ea typeface="+mj-ea"/>
                <a:cs typeface="+mj-cs"/>
              </a:rPr>
              <a:t>Строение побега</a:t>
            </a:r>
            <a:endParaRPr lang="ru-RU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nstantia" pitchFamily="18" charset="0"/>
              <a:ea typeface="+mj-ea"/>
              <a:cs typeface="+mj-cs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850" y="1484313"/>
            <a:ext cx="5827713" cy="4783137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9525">
            <a:solidFill>
              <a:schemeClr val="accent1">
                <a:lumMod val="50000"/>
              </a:schemeClr>
            </a:solidFill>
            <a:miter lim="800000"/>
            <a:headEnd/>
            <a:tailEnd/>
          </a:ln>
        </p:spPr>
      </p:pic>
      <p:sp>
        <p:nvSpPr>
          <p:cNvPr id="9" name="Скругленный прямоугольник 8"/>
          <p:cNvSpPr/>
          <p:nvPr/>
        </p:nvSpPr>
        <p:spPr>
          <a:xfrm>
            <a:off x="2843213" y="1052513"/>
            <a:ext cx="1512887" cy="504825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2000" dirty="0">
              <a:latin typeface="Constantia" pitchFamily="18" charset="0"/>
            </a:endParaRPr>
          </a:p>
        </p:txBody>
      </p:sp>
      <p:cxnSp>
        <p:nvCxnSpPr>
          <p:cNvPr id="11" name="Прямая соединительная линия 10"/>
          <p:cNvCxnSpPr>
            <a:endCxn id="9" idx="2"/>
          </p:cNvCxnSpPr>
          <p:nvPr/>
        </p:nvCxnSpPr>
        <p:spPr>
          <a:xfrm rot="5400000" flipH="1" flipV="1">
            <a:off x="2646363" y="1827213"/>
            <a:ext cx="1223962" cy="684212"/>
          </a:xfrm>
          <a:prstGeom prst="lin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3" name="Скругленный прямоугольник 12"/>
          <p:cNvSpPr/>
          <p:nvPr/>
        </p:nvSpPr>
        <p:spPr>
          <a:xfrm>
            <a:off x="3779838" y="5949950"/>
            <a:ext cx="2520950" cy="503238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2000" dirty="0">
              <a:latin typeface="Constantia" pitchFamily="18" charset="0"/>
            </a:endParaRPr>
          </a:p>
        </p:txBody>
      </p:sp>
      <p:cxnSp>
        <p:nvCxnSpPr>
          <p:cNvPr id="14" name="Прямая соединительная линия 13"/>
          <p:cNvCxnSpPr>
            <a:stCxn id="13" idx="1"/>
          </p:cNvCxnSpPr>
          <p:nvPr/>
        </p:nvCxnSpPr>
        <p:spPr>
          <a:xfrm rot="10800000">
            <a:off x="2987675" y="4292600"/>
            <a:ext cx="792163" cy="1908175"/>
          </a:xfrm>
          <a:prstGeom prst="lin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6" name="Скругленный прямоугольник 15"/>
          <p:cNvSpPr/>
          <p:nvPr/>
        </p:nvSpPr>
        <p:spPr>
          <a:xfrm>
            <a:off x="4140200" y="1700213"/>
            <a:ext cx="2519363" cy="504825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2000" dirty="0">
              <a:latin typeface="Constantia" pitchFamily="18" charset="0"/>
            </a:endParaRPr>
          </a:p>
        </p:txBody>
      </p:sp>
      <p:cxnSp>
        <p:nvCxnSpPr>
          <p:cNvPr id="19" name="Прямая соединительная линия 18"/>
          <p:cNvCxnSpPr>
            <a:endCxn id="16" idx="1"/>
          </p:cNvCxnSpPr>
          <p:nvPr/>
        </p:nvCxnSpPr>
        <p:spPr>
          <a:xfrm flipV="1">
            <a:off x="2195513" y="1952625"/>
            <a:ext cx="1944687" cy="1547813"/>
          </a:xfrm>
          <a:prstGeom prst="lin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4" name="Овал 23"/>
          <p:cNvSpPr/>
          <p:nvPr/>
        </p:nvSpPr>
        <p:spPr>
          <a:xfrm>
            <a:off x="2484438" y="3644900"/>
            <a:ext cx="574675" cy="504825"/>
          </a:xfrm>
          <a:prstGeom prst="ellipse">
            <a:avLst/>
          </a:prstGeom>
          <a:noFill/>
          <a:ln w="31750">
            <a:solidFill>
              <a:srgbClr val="C0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26" name="Прямая со стрелкой 25"/>
          <p:cNvCxnSpPr/>
          <p:nvPr/>
        </p:nvCxnSpPr>
        <p:spPr>
          <a:xfrm>
            <a:off x="1908175" y="3573463"/>
            <a:ext cx="792163" cy="431800"/>
          </a:xfrm>
          <a:prstGeom prst="straightConnector1">
            <a:avLst/>
          </a:prstGeom>
          <a:ln w="28575">
            <a:headEnd type="arrow"/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>
            <a:stCxn id="30" idx="0"/>
          </p:cNvCxnSpPr>
          <p:nvPr/>
        </p:nvCxnSpPr>
        <p:spPr>
          <a:xfrm rot="5400000" flipH="1" flipV="1">
            <a:off x="1241425" y="3914776"/>
            <a:ext cx="1152525" cy="755650"/>
          </a:xfrm>
          <a:prstGeom prst="lin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0" name="Скругленный прямоугольник 29"/>
          <p:cNvSpPr/>
          <p:nvPr/>
        </p:nvSpPr>
        <p:spPr>
          <a:xfrm>
            <a:off x="179388" y="4868863"/>
            <a:ext cx="2520950" cy="504825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2000" dirty="0">
              <a:latin typeface="Constantia" pitchFamily="18" charset="0"/>
            </a:endParaRPr>
          </a:p>
        </p:txBody>
      </p:sp>
      <p:cxnSp>
        <p:nvCxnSpPr>
          <p:cNvPr id="31" name="Прямая соединительная линия 30"/>
          <p:cNvCxnSpPr>
            <a:stCxn id="24" idx="5"/>
            <a:endCxn id="33" idx="1"/>
          </p:cNvCxnSpPr>
          <p:nvPr/>
        </p:nvCxnSpPr>
        <p:spPr>
          <a:xfrm rot="16200000" flipH="1">
            <a:off x="3178969" y="3871119"/>
            <a:ext cx="1333500" cy="1741488"/>
          </a:xfrm>
          <a:prstGeom prst="lin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3" name="Скругленный прямоугольник 32"/>
          <p:cNvSpPr/>
          <p:nvPr/>
        </p:nvSpPr>
        <p:spPr>
          <a:xfrm>
            <a:off x="4716463" y="5157788"/>
            <a:ext cx="1655762" cy="503237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2000" dirty="0">
              <a:latin typeface="Constantia" pitchFamily="18" charset="0"/>
            </a:endParaRPr>
          </a:p>
        </p:txBody>
      </p:sp>
      <p:sp>
        <p:nvSpPr>
          <p:cNvPr id="34" name="Левая фигурная скобка 33"/>
          <p:cNvSpPr/>
          <p:nvPr/>
        </p:nvSpPr>
        <p:spPr>
          <a:xfrm flipH="1">
            <a:off x="2484438" y="3429000"/>
            <a:ext cx="215900" cy="287338"/>
          </a:xfrm>
          <a:prstGeom prst="leftBrac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4356100" y="2349500"/>
            <a:ext cx="2519363" cy="503238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2000" dirty="0">
              <a:latin typeface="Constantia" pitchFamily="18" charset="0"/>
            </a:endParaRPr>
          </a:p>
        </p:txBody>
      </p:sp>
      <p:cxnSp>
        <p:nvCxnSpPr>
          <p:cNvPr id="38" name="Прямая соединительная линия 37"/>
          <p:cNvCxnSpPr>
            <a:stCxn id="34" idx="1"/>
            <a:endCxn id="37" idx="1"/>
          </p:cNvCxnSpPr>
          <p:nvPr/>
        </p:nvCxnSpPr>
        <p:spPr>
          <a:xfrm flipV="1">
            <a:off x="2700338" y="2600325"/>
            <a:ext cx="1655762" cy="973138"/>
          </a:xfrm>
          <a:prstGeom prst="lin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40" name="Скругленный прямоугольник 39"/>
          <p:cNvSpPr/>
          <p:nvPr/>
        </p:nvSpPr>
        <p:spPr>
          <a:xfrm>
            <a:off x="179388" y="1341438"/>
            <a:ext cx="1655762" cy="503237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2000" dirty="0">
              <a:latin typeface="Constantia" pitchFamily="18" charset="0"/>
            </a:endParaRPr>
          </a:p>
        </p:txBody>
      </p:sp>
      <p:cxnSp>
        <p:nvCxnSpPr>
          <p:cNvPr id="41" name="Прямая соединительная линия 40"/>
          <p:cNvCxnSpPr>
            <a:endCxn id="40" idx="2"/>
          </p:cNvCxnSpPr>
          <p:nvPr/>
        </p:nvCxnSpPr>
        <p:spPr>
          <a:xfrm rot="5400000" flipH="1" flipV="1">
            <a:off x="306388" y="2222500"/>
            <a:ext cx="1079500" cy="323850"/>
          </a:xfrm>
          <a:prstGeom prst="lin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7" name="Овал 56"/>
          <p:cNvSpPr/>
          <p:nvPr/>
        </p:nvSpPr>
        <p:spPr>
          <a:xfrm>
            <a:off x="1692275" y="1125538"/>
            <a:ext cx="431800" cy="43180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/>
              <a:t>1</a:t>
            </a:r>
            <a:endParaRPr lang="ru-RU" b="1" dirty="0"/>
          </a:p>
        </p:txBody>
      </p:sp>
      <p:sp>
        <p:nvSpPr>
          <p:cNvPr id="58" name="Овал 57"/>
          <p:cNvSpPr/>
          <p:nvPr/>
        </p:nvSpPr>
        <p:spPr>
          <a:xfrm>
            <a:off x="4067175" y="836613"/>
            <a:ext cx="433388" cy="43180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/>
              <a:t>2</a:t>
            </a:r>
            <a:endParaRPr lang="ru-RU" b="1" dirty="0"/>
          </a:p>
        </p:txBody>
      </p:sp>
      <p:sp>
        <p:nvSpPr>
          <p:cNvPr id="59" name="Овал 58"/>
          <p:cNvSpPr/>
          <p:nvPr/>
        </p:nvSpPr>
        <p:spPr>
          <a:xfrm>
            <a:off x="6372225" y="1484313"/>
            <a:ext cx="431800" cy="43180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/>
              <a:t>3</a:t>
            </a:r>
            <a:endParaRPr lang="ru-RU" b="1" dirty="0"/>
          </a:p>
        </p:txBody>
      </p:sp>
      <p:sp>
        <p:nvSpPr>
          <p:cNvPr id="60" name="Овал 59"/>
          <p:cNvSpPr/>
          <p:nvPr/>
        </p:nvSpPr>
        <p:spPr>
          <a:xfrm>
            <a:off x="6732588" y="2133600"/>
            <a:ext cx="431800" cy="43180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/>
              <a:t>4</a:t>
            </a:r>
            <a:endParaRPr lang="ru-RU" b="1" dirty="0"/>
          </a:p>
        </p:txBody>
      </p:sp>
      <p:sp>
        <p:nvSpPr>
          <p:cNvPr id="61" name="Овал 60"/>
          <p:cNvSpPr/>
          <p:nvPr/>
        </p:nvSpPr>
        <p:spPr>
          <a:xfrm>
            <a:off x="6156325" y="4941888"/>
            <a:ext cx="431800" cy="43180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/>
              <a:t>5</a:t>
            </a:r>
            <a:endParaRPr lang="ru-RU" b="1" dirty="0"/>
          </a:p>
        </p:txBody>
      </p:sp>
      <p:sp>
        <p:nvSpPr>
          <p:cNvPr id="62" name="Овал 61"/>
          <p:cNvSpPr/>
          <p:nvPr/>
        </p:nvSpPr>
        <p:spPr>
          <a:xfrm>
            <a:off x="6156325" y="5732463"/>
            <a:ext cx="431800" cy="433387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/>
              <a:t>6</a:t>
            </a:r>
            <a:endParaRPr lang="ru-RU" b="1" dirty="0"/>
          </a:p>
        </p:txBody>
      </p:sp>
      <p:sp>
        <p:nvSpPr>
          <p:cNvPr id="63" name="Овал 62"/>
          <p:cNvSpPr/>
          <p:nvPr/>
        </p:nvSpPr>
        <p:spPr>
          <a:xfrm>
            <a:off x="2484438" y="4652963"/>
            <a:ext cx="431800" cy="43180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/>
              <a:t>7</a:t>
            </a:r>
            <a:endParaRPr lang="ru-RU" b="1" dirty="0"/>
          </a:p>
        </p:txBody>
      </p:sp>
      <p:sp>
        <p:nvSpPr>
          <p:cNvPr id="14363" name="Прямоугольник 63"/>
          <p:cNvSpPr>
            <a:spLocks noChangeArrowheads="1"/>
          </p:cNvSpPr>
          <p:nvPr/>
        </p:nvSpPr>
        <p:spPr bwMode="auto">
          <a:xfrm>
            <a:off x="6156325" y="3141663"/>
            <a:ext cx="32750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ru-RU" sz="3200">
                <a:solidFill>
                  <a:srgbClr val="C00000"/>
                </a:solidFill>
                <a:latin typeface="Constantia" pitchFamily="18" charset="0"/>
              </a:rPr>
              <a:t>Заполни схему</a:t>
            </a:r>
          </a:p>
        </p:txBody>
      </p:sp>
      <p:pic>
        <p:nvPicPr>
          <p:cNvPr id="1436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35825" y="4724400"/>
            <a:ext cx="1354138" cy="180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5400000">
            <a:off x="1608347" y="2792253"/>
            <a:ext cx="5135217" cy="223224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-540568" y="3356992"/>
            <a:ext cx="5184576" cy="10081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5363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380288" y="4581525"/>
            <a:ext cx="1624012" cy="216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508625" y="1557338"/>
            <a:ext cx="3635375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ru-RU">
                <a:solidFill>
                  <a:srgbClr val="C00000"/>
                </a:solidFill>
              </a:rPr>
              <a:t>В чем особенности строения этих побегов?</a:t>
            </a:r>
          </a:p>
          <a:p>
            <a:endParaRPr lang="ru-RU">
              <a:solidFill>
                <a:srgbClr val="0070C0"/>
              </a:solidFill>
            </a:endParaRPr>
          </a:p>
          <a:p>
            <a:r>
              <a:rPr lang="ru-RU"/>
              <a:t>1 – удлиненный</a:t>
            </a:r>
          </a:p>
          <a:p>
            <a:r>
              <a:rPr lang="ru-RU"/>
              <a:t>2 – укороченный</a:t>
            </a:r>
          </a:p>
          <a:p>
            <a:r>
              <a:rPr lang="ru-RU"/>
              <a:t>(по длине междоузлий) </a:t>
            </a:r>
          </a:p>
        </p:txBody>
      </p:sp>
      <p:sp>
        <p:nvSpPr>
          <p:cNvPr id="6" name="Овал 5"/>
          <p:cNvSpPr/>
          <p:nvPr/>
        </p:nvSpPr>
        <p:spPr>
          <a:xfrm>
            <a:off x="2268538" y="6021388"/>
            <a:ext cx="719137" cy="6477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1</a:t>
            </a:r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4932363" y="5084763"/>
            <a:ext cx="719137" cy="6477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2</a:t>
            </a:r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475656" y="260648"/>
            <a:ext cx="7488832" cy="864096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nstantia" pitchFamily="18" charset="0"/>
              </a:rPr>
              <a:t>Виды побегов по развитию междоузлий</a:t>
            </a:r>
            <a:endParaRPr lang="ru-RU" sz="2800" dirty="0"/>
          </a:p>
        </p:txBody>
      </p:sp>
      <p:sp>
        <p:nvSpPr>
          <p:cNvPr id="9" name="Стрелка вниз 8"/>
          <p:cNvSpPr/>
          <p:nvPr/>
        </p:nvSpPr>
        <p:spPr>
          <a:xfrm rot="7231283">
            <a:off x="4603044" y="4997672"/>
            <a:ext cx="504056" cy="360040"/>
          </a:xfrm>
          <a:prstGeom prst="down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AutoShape 4"/>
          <p:cNvSpPr>
            <a:spLocks noChangeArrowheads="1"/>
          </p:cNvSpPr>
          <p:nvPr/>
        </p:nvSpPr>
        <p:spPr bwMode="auto">
          <a:xfrm>
            <a:off x="1547813" y="2852738"/>
            <a:ext cx="2108200" cy="2590800"/>
          </a:xfrm>
          <a:prstGeom prst="roundRect">
            <a:avLst>
              <a:gd name="adj" fmla="val 13745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>
                <a:hlinkClick r:id="rId2" action="ppaction://hlinksldjump"/>
              </a:rPr>
              <a:t>по степени одревеснения</a:t>
            </a:r>
            <a:endParaRPr lang="en-US" sz="1600" dirty="0">
              <a:solidFill>
                <a:srgbClr val="000000"/>
              </a:solidFill>
              <a:latin typeface="Constantia" pitchFamily="18" charset="0"/>
            </a:endParaRPr>
          </a:p>
        </p:txBody>
      </p:sp>
      <p:sp>
        <p:nvSpPr>
          <p:cNvPr id="25" name="AutoShape 4"/>
          <p:cNvSpPr>
            <a:spLocks noChangeArrowheads="1"/>
          </p:cNvSpPr>
          <p:nvPr/>
        </p:nvSpPr>
        <p:spPr bwMode="auto">
          <a:xfrm>
            <a:off x="4140200" y="2852738"/>
            <a:ext cx="2087563" cy="2590800"/>
          </a:xfrm>
          <a:prstGeom prst="roundRect">
            <a:avLst>
              <a:gd name="adj" fmla="val 13745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>
                <a:hlinkClick r:id="rId3" action="ppaction://hlinksldjump"/>
              </a:rPr>
              <a:t>по направлению и характеру роста</a:t>
            </a:r>
            <a:endParaRPr lang="en-US" sz="1600" dirty="0">
              <a:solidFill>
                <a:srgbClr val="000000"/>
              </a:solidFill>
              <a:latin typeface="Constantia" pitchFamily="18" charset="0"/>
            </a:endParaRPr>
          </a:p>
        </p:txBody>
      </p:sp>
      <p:sp>
        <p:nvSpPr>
          <p:cNvPr id="26" name="AutoShape 4"/>
          <p:cNvSpPr>
            <a:spLocks noChangeArrowheads="1"/>
          </p:cNvSpPr>
          <p:nvPr/>
        </p:nvSpPr>
        <p:spPr bwMode="auto">
          <a:xfrm>
            <a:off x="6732588" y="2852738"/>
            <a:ext cx="2108200" cy="2590800"/>
          </a:xfrm>
          <a:prstGeom prst="roundRect">
            <a:avLst>
              <a:gd name="adj" fmla="val 13745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>
                <a:hlinkClick r:id="rId4" action="ppaction://hlinksldjump"/>
              </a:rPr>
              <a:t>по форме поперечного сечения</a:t>
            </a:r>
            <a:endParaRPr lang="en-US" sz="1600" dirty="0">
              <a:solidFill>
                <a:srgbClr val="000000"/>
              </a:solidFill>
              <a:latin typeface="Constantia" pitchFamily="18" charset="0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1475656" y="1412776"/>
            <a:ext cx="7488832" cy="93610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nstantia" pitchFamily="18" charset="0"/>
              </a:rPr>
              <a:t>Классификация стеблей</a:t>
            </a:r>
            <a:endParaRPr lang="ru-RU" sz="3600" dirty="0"/>
          </a:p>
        </p:txBody>
      </p:sp>
      <p:cxnSp>
        <p:nvCxnSpPr>
          <p:cNvPr id="30" name="Прямая соединительная линия 29"/>
          <p:cNvCxnSpPr/>
          <p:nvPr/>
        </p:nvCxnSpPr>
        <p:spPr>
          <a:xfrm rot="5400000">
            <a:off x="2304256" y="2601119"/>
            <a:ext cx="503238" cy="0"/>
          </a:xfrm>
          <a:prstGeom prst="line">
            <a:avLst/>
          </a:prstGeom>
          <a:ln w="412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rot="5400000">
            <a:off x="4825206" y="2601119"/>
            <a:ext cx="503238" cy="0"/>
          </a:xfrm>
          <a:prstGeom prst="line">
            <a:avLst/>
          </a:prstGeom>
          <a:ln w="412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rot="5400000">
            <a:off x="7489031" y="2601119"/>
            <a:ext cx="503238" cy="0"/>
          </a:xfrm>
          <a:prstGeom prst="line">
            <a:avLst/>
          </a:prstGeom>
          <a:ln w="412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 descr="C:\Users\Светлана\Desktop\стебель\типы стеблей\09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24075" y="2341563"/>
            <a:ext cx="6119813" cy="434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Скругленный прямоугольник 1"/>
          <p:cNvSpPr/>
          <p:nvPr/>
        </p:nvSpPr>
        <p:spPr>
          <a:xfrm>
            <a:off x="1475656" y="764704"/>
            <a:ext cx="7488832" cy="93610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nstantia" pitchFamily="18" charset="0"/>
              </a:rPr>
              <a:t>Виды стеблей по степени одревеснения</a:t>
            </a:r>
            <a:endParaRPr lang="ru-RU" sz="2800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547813" y="2060575"/>
            <a:ext cx="2519362" cy="576263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1"/>
                </a:solidFill>
              </a:rPr>
              <a:t>Травянистые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372225" y="2060575"/>
            <a:ext cx="2520950" cy="576263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1"/>
                </a:solidFill>
              </a:rPr>
              <a:t>Деревянистые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Стрелка вниз 4"/>
          <p:cNvSpPr/>
          <p:nvPr/>
        </p:nvSpPr>
        <p:spPr>
          <a:xfrm>
            <a:off x="2771800" y="1700808"/>
            <a:ext cx="504056" cy="360040"/>
          </a:xfrm>
          <a:prstGeom prst="down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Стрелка вниз 5"/>
          <p:cNvSpPr/>
          <p:nvPr/>
        </p:nvSpPr>
        <p:spPr>
          <a:xfrm>
            <a:off x="7020272" y="1700808"/>
            <a:ext cx="504056" cy="360040"/>
          </a:xfrm>
          <a:prstGeom prst="down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Управляющая кнопка: домой 6">
            <a:hlinkClick r:id="rId3" action="ppaction://hlinksldjump" highlightClick="1"/>
          </p:cNvPr>
          <p:cNvSpPr/>
          <p:nvPr/>
        </p:nvSpPr>
        <p:spPr>
          <a:xfrm>
            <a:off x="8388350" y="6308725"/>
            <a:ext cx="576263" cy="43338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89863" y="4149725"/>
            <a:ext cx="1354137" cy="180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Скругленный прямоугольник 1"/>
          <p:cNvSpPr/>
          <p:nvPr/>
        </p:nvSpPr>
        <p:spPr>
          <a:xfrm>
            <a:off x="1475656" y="1196752"/>
            <a:ext cx="7488832" cy="93610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nstantia" pitchFamily="18" charset="0"/>
              </a:rPr>
              <a:t>Виды стеблей по направлению и характеру роста</a:t>
            </a:r>
            <a:endParaRPr lang="ru-RU" sz="2800" dirty="0"/>
          </a:p>
        </p:txBody>
      </p:sp>
      <p:sp>
        <p:nvSpPr>
          <p:cNvPr id="7" name="Управляющая кнопка: домой 6">
            <a:hlinkClick r:id="rId3" action="ppaction://hlinksldjump" highlightClick="1"/>
          </p:cNvPr>
          <p:cNvSpPr/>
          <p:nvPr/>
        </p:nvSpPr>
        <p:spPr>
          <a:xfrm>
            <a:off x="8388350" y="6308725"/>
            <a:ext cx="576263" cy="43338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8436" name="Picture 2"/>
          <p:cNvPicPr>
            <a:picLocks noChangeAspect="1" noChangeArrowheads="1"/>
          </p:cNvPicPr>
          <p:nvPr/>
        </p:nvPicPr>
        <p:blipFill>
          <a:blip r:embed="rId4"/>
          <a:srcRect l="31500" t="28966" r="16920" b="12502"/>
          <a:stretch>
            <a:fillRect/>
          </a:stretch>
        </p:blipFill>
        <p:spPr bwMode="auto">
          <a:xfrm>
            <a:off x="1403350" y="2349500"/>
            <a:ext cx="6613525" cy="422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475656" y="1196752"/>
            <a:ext cx="7488832" cy="93610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nstantia" pitchFamily="18" charset="0"/>
              </a:rPr>
              <a:t>Виды стеблей по форме поперечного сечения</a:t>
            </a:r>
            <a:endParaRPr lang="ru-RU" sz="2800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547813" y="2420938"/>
            <a:ext cx="3168650" cy="1295400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dirty="0">
                <a:solidFill>
                  <a:schemeClr val="tx1"/>
                </a:solidFill>
              </a:rPr>
              <a:t>Округлые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724525" y="2420938"/>
            <a:ext cx="3168650" cy="1295400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dirty="0">
                <a:solidFill>
                  <a:schemeClr val="tx1"/>
                </a:solidFill>
              </a:rPr>
              <a:t>Ребристые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Стрелка вниз 4"/>
          <p:cNvSpPr/>
          <p:nvPr/>
        </p:nvSpPr>
        <p:spPr>
          <a:xfrm>
            <a:off x="2843808" y="2132856"/>
            <a:ext cx="504056" cy="360040"/>
          </a:xfrm>
          <a:prstGeom prst="down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Стрелка вниз 5"/>
          <p:cNvSpPr/>
          <p:nvPr/>
        </p:nvSpPr>
        <p:spPr>
          <a:xfrm>
            <a:off x="6876256" y="2132856"/>
            <a:ext cx="504056" cy="360040"/>
          </a:xfrm>
          <a:prstGeom prst="down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Управляющая кнопка: домой 6">
            <a:hlinkClick r:id="rId2" action="ppaction://hlinksldjump" highlightClick="1"/>
          </p:cNvPr>
          <p:cNvSpPr/>
          <p:nvPr/>
        </p:nvSpPr>
        <p:spPr>
          <a:xfrm>
            <a:off x="5003800" y="6237288"/>
            <a:ext cx="576263" cy="4318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547813" y="3860800"/>
            <a:ext cx="3168650" cy="1296988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dirty="0">
                <a:solidFill>
                  <a:schemeClr val="tx1"/>
                </a:solidFill>
              </a:rPr>
              <a:t>Сплюснутые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547813" y="5300663"/>
            <a:ext cx="3168650" cy="1296987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dirty="0">
                <a:solidFill>
                  <a:schemeClr val="tx1"/>
                </a:solidFill>
              </a:rPr>
              <a:t>Гранистые</a:t>
            </a:r>
          </a:p>
          <a:p>
            <a:pPr>
              <a:defRPr/>
            </a:pPr>
            <a:endParaRPr lang="ru-RU" dirty="0">
              <a:solidFill>
                <a:schemeClr val="tx1"/>
              </a:solidFill>
            </a:endParaRPr>
          </a:p>
          <a:p>
            <a:pPr>
              <a:defRPr/>
            </a:pPr>
            <a:r>
              <a:rPr lang="ru-RU" dirty="0">
                <a:solidFill>
                  <a:schemeClr val="tx1"/>
                </a:solidFill>
              </a:rPr>
              <a:t>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724525" y="3860800"/>
            <a:ext cx="3168650" cy="1296988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dirty="0">
                <a:solidFill>
                  <a:schemeClr val="tx1"/>
                </a:solidFill>
              </a:rPr>
              <a:t>Бороздчатые (желобчатые)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724525" y="5300663"/>
            <a:ext cx="3168650" cy="1296987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dirty="0">
                <a:solidFill>
                  <a:schemeClr val="tx1"/>
                </a:solidFill>
              </a:rPr>
              <a:t>Крылатые</a:t>
            </a:r>
          </a:p>
          <a:p>
            <a:pPr>
              <a:defRPr/>
            </a:pPr>
            <a:endParaRPr lang="ru-RU" dirty="0">
              <a:solidFill>
                <a:schemeClr val="tx1"/>
              </a:solidFill>
            </a:endParaRPr>
          </a:p>
          <a:p>
            <a:pPr>
              <a:defRPr/>
            </a:pPr>
            <a:r>
              <a:rPr lang="ru-RU" dirty="0">
                <a:solidFill>
                  <a:schemeClr val="tx1"/>
                </a:solidFill>
              </a:rPr>
              <a:t> 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l="4641" r="74191" b="80147"/>
          <a:stretch>
            <a:fillRect/>
          </a:stretch>
        </p:blipFill>
        <p:spPr bwMode="auto">
          <a:xfrm>
            <a:off x="3491880" y="2852936"/>
            <a:ext cx="1008112" cy="61647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 l="24296" r="50000" b="75509"/>
          <a:stretch>
            <a:fillRect/>
          </a:stretch>
        </p:blipFill>
        <p:spPr bwMode="auto">
          <a:xfrm>
            <a:off x="3491880" y="4149080"/>
            <a:ext cx="1108227" cy="68847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 l="48488" r="25808" b="75509"/>
          <a:stretch>
            <a:fillRect/>
          </a:stretch>
        </p:blipFill>
        <p:spPr bwMode="auto">
          <a:xfrm>
            <a:off x="1691680" y="5877272"/>
            <a:ext cx="936104" cy="5815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/>
          <a:srcRect l="77216" b="75509"/>
          <a:stretch>
            <a:fillRect/>
          </a:stretch>
        </p:blipFill>
        <p:spPr bwMode="auto">
          <a:xfrm>
            <a:off x="2771800" y="5877272"/>
            <a:ext cx="864096" cy="60559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 cstate="print"/>
          <a:srcRect t="38405" r="77216" b="36086"/>
          <a:stretch>
            <a:fillRect/>
          </a:stretch>
        </p:blipFill>
        <p:spPr bwMode="auto">
          <a:xfrm>
            <a:off x="3779912" y="5877272"/>
            <a:ext cx="815806" cy="59550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 cstate="print"/>
          <a:srcRect l="28832" t="36086" r="43952" b="38405"/>
          <a:stretch>
            <a:fillRect/>
          </a:stretch>
        </p:blipFill>
        <p:spPr bwMode="auto">
          <a:xfrm>
            <a:off x="7524328" y="2852936"/>
            <a:ext cx="1080120" cy="6600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3" cstate="print"/>
          <a:srcRect l="65120" t="31448" r="4641" b="40724"/>
          <a:stretch>
            <a:fillRect/>
          </a:stretch>
        </p:blipFill>
        <p:spPr bwMode="auto">
          <a:xfrm>
            <a:off x="7740352" y="4221088"/>
            <a:ext cx="1080120" cy="6480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3" cstate="print"/>
          <a:srcRect l="10689" t="63914" r="59072" b="3620"/>
          <a:stretch>
            <a:fillRect/>
          </a:stretch>
        </p:blipFill>
        <p:spPr bwMode="auto">
          <a:xfrm>
            <a:off x="5940152" y="5805264"/>
            <a:ext cx="1080120" cy="655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3" cstate="print"/>
          <a:srcRect l="43952" t="66233" r="19760" b="8258"/>
          <a:stretch>
            <a:fillRect/>
          </a:stretch>
        </p:blipFill>
        <p:spPr bwMode="auto">
          <a:xfrm>
            <a:off x="7236296" y="5805264"/>
            <a:ext cx="1080120" cy="6600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4" descr="C:\Users\Светлана\Desktop\Рисунок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59563" y="2492375"/>
            <a:ext cx="2063750" cy="315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2" name="Picture 3" descr="C:\Users\Светлана\Desktop\Рисунок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1638" y="2492375"/>
            <a:ext cx="1941512" cy="305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2" descr="C:\Users\Светлана\Desktop\Рисунок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47813" y="2420938"/>
            <a:ext cx="2106612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Скругленный прямоугольник 1"/>
          <p:cNvSpPr/>
          <p:nvPr/>
        </p:nvSpPr>
        <p:spPr>
          <a:xfrm>
            <a:off x="1547664" y="692696"/>
            <a:ext cx="7488832" cy="720080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nstantia" pitchFamily="18" charset="0"/>
              </a:rPr>
              <a:t>Типы ветвления стебля</a:t>
            </a:r>
            <a:endParaRPr lang="ru-RU" sz="3600" dirty="0"/>
          </a:p>
        </p:txBody>
      </p:sp>
      <p:sp>
        <p:nvSpPr>
          <p:cNvPr id="3" name="Стрелка вниз 2"/>
          <p:cNvSpPr/>
          <p:nvPr/>
        </p:nvSpPr>
        <p:spPr>
          <a:xfrm>
            <a:off x="2267744" y="1412776"/>
            <a:ext cx="504056" cy="360040"/>
          </a:xfrm>
          <a:prstGeom prst="down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Стрелка вниз 3"/>
          <p:cNvSpPr/>
          <p:nvPr/>
        </p:nvSpPr>
        <p:spPr>
          <a:xfrm>
            <a:off x="7452320" y="1412776"/>
            <a:ext cx="504056" cy="360040"/>
          </a:xfrm>
          <a:prstGeom prst="down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Стрелка вниз 4"/>
          <p:cNvSpPr/>
          <p:nvPr/>
        </p:nvSpPr>
        <p:spPr>
          <a:xfrm>
            <a:off x="4932040" y="1412776"/>
            <a:ext cx="504056" cy="360040"/>
          </a:xfrm>
          <a:prstGeom prst="down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403350" y="1773238"/>
            <a:ext cx="2268538" cy="576262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>
                <a:solidFill>
                  <a:schemeClr val="tx1"/>
                </a:solidFill>
              </a:rPr>
              <a:t>Дихотомическое 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067175" y="1773238"/>
            <a:ext cx="2268538" cy="576262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>
                <a:solidFill>
                  <a:schemeClr val="tx1"/>
                </a:solidFill>
              </a:rPr>
              <a:t>Моноподиальное 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659563" y="1773238"/>
            <a:ext cx="2268537" cy="576262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>
                <a:solidFill>
                  <a:schemeClr val="tx1"/>
                </a:solidFill>
              </a:rPr>
              <a:t>Симподиальное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403350" y="6308725"/>
            <a:ext cx="1152525" cy="433388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/>
              <a:t>Мхи </a:t>
            </a:r>
            <a:endParaRPr lang="ru-RU" sz="2000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2700338" y="6308725"/>
            <a:ext cx="1150937" cy="433388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/>
              <a:t>Плауны </a:t>
            </a:r>
            <a:endParaRPr lang="ru-RU" sz="2000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3995738" y="6308725"/>
            <a:ext cx="1152525" cy="433388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/>
              <a:t>Ель </a:t>
            </a:r>
            <a:endParaRPr lang="ru-RU" sz="2000" dirty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292725" y="6308725"/>
            <a:ext cx="1150938" cy="433388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/>
              <a:t>Сосна</a:t>
            </a:r>
            <a:endParaRPr lang="ru-RU" sz="2000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6588125" y="6308725"/>
            <a:ext cx="1152525" cy="433388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/>
              <a:t>Береза</a:t>
            </a:r>
            <a:endParaRPr lang="ru-RU" sz="2000" dirty="0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7885113" y="6308725"/>
            <a:ext cx="1150937" cy="433388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/>
              <a:t>Яблоня</a:t>
            </a:r>
            <a:endParaRPr lang="ru-RU" sz="2000" dirty="0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1366838" y="4292600"/>
            <a:ext cx="7777162" cy="1728788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>
              <a:buFont typeface="Arial" pitchFamily="34" charset="0"/>
              <a:buChar char="•"/>
              <a:defRPr/>
            </a:pPr>
            <a:r>
              <a:rPr lang="ru-RU" sz="3200" dirty="0">
                <a:solidFill>
                  <a:srgbClr val="C00000"/>
                </a:solidFill>
              </a:rPr>
              <a:t>Используя Приложение 1, распредели правильно примеры различных типов ветвления стеблей</a:t>
            </a:r>
            <a:endParaRPr lang="ru-RU" sz="3200" dirty="0">
              <a:solidFill>
                <a:srgbClr val="C00000"/>
              </a:solidFill>
            </a:endParaRPr>
          </a:p>
        </p:txBody>
      </p:sp>
      <p:pic>
        <p:nvPicPr>
          <p:cNvPr id="20504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13713" y="4724400"/>
            <a:ext cx="1030287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Скругленный прямоугольник 26"/>
          <p:cNvSpPr/>
          <p:nvPr/>
        </p:nvSpPr>
        <p:spPr>
          <a:xfrm>
            <a:off x="1547664" y="404664"/>
            <a:ext cx="7488832" cy="720080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nstantia" pitchFamily="18" charset="0"/>
              </a:rPr>
              <a:t>Внутреннее строение стебля</a:t>
            </a:r>
            <a:endParaRPr lang="ru-RU" sz="3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476375" y="2133600"/>
            <a:ext cx="1655763" cy="503238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>
                <a:solidFill>
                  <a:schemeClr val="tx1"/>
                </a:solidFill>
              </a:rPr>
              <a:t>Кожица 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132138" y="2133600"/>
            <a:ext cx="1655762" cy="503238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787900" y="2133600"/>
            <a:ext cx="2447925" cy="503238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7235825" y="2133600"/>
            <a:ext cx="1657350" cy="503238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476375" y="2636838"/>
            <a:ext cx="1655763" cy="50482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>
                <a:solidFill>
                  <a:schemeClr val="tx1"/>
                </a:solidFill>
              </a:rPr>
              <a:t>Чечевички 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476375" y="3141663"/>
            <a:ext cx="1655763" cy="50323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>
                <a:solidFill>
                  <a:schemeClr val="tx1"/>
                </a:solidFill>
              </a:rPr>
              <a:t>Пробка 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476375" y="3644900"/>
            <a:ext cx="1655763" cy="72072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>
                <a:solidFill>
                  <a:schemeClr val="tx1"/>
                </a:solidFill>
              </a:rPr>
              <a:t>Луб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476375" y="4365625"/>
            <a:ext cx="1655763" cy="503238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>
                <a:solidFill>
                  <a:schemeClr val="tx1"/>
                </a:solidFill>
              </a:rPr>
              <a:t>Камбий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476375" y="4868863"/>
            <a:ext cx="1655763" cy="792162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>
                <a:solidFill>
                  <a:schemeClr val="tx1"/>
                </a:solidFill>
              </a:rPr>
              <a:t>Древесина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476375" y="5661025"/>
            <a:ext cx="1655763" cy="50482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>
                <a:solidFill>
                  <a:schemeClr val="tx1"/>
                </a:solidFill>
              </a:rPr>
              <a:t>Сердцевина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476375" y="6165850"/>
            <a:ext cx="1655763" cy="503238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>
                <a:solidFill>
                  <a:schemeClr val="tx1"/>
                </a:solidFill>
              </a:rPr>
              <a:t>Сердцевинные лучи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476375" y="1341438"/>
            <a:ext cx="1655763" cy="792162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>
                <a:solidFill>
                  <a:schemeClr val="tx1"/>
                </a:solidFill>
              </a:rPr>
              <a:t>Слои и структуры стебля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132138" y="1341438"/>
            <a:ext cx="1655762" cy="792162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>
                <a:solidFill>
                  <a:schemeClr val="tx1"/>
                </a:solidFill>
              </a:rPr>
              <a:t>Виды тканей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132138" y="2636838"/>
            <a:ext cx="1655762" cy="50482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3132138" y="3141663"/>
            <a:ext cx="1655762" cy="50323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3132138" y="3644900"/>
            <a:ext cx="1655762" cy="72072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</a:rPr>
              <a:t>Проводящая</a:t>
            </a:r>
          </a:p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</a:rPr>
              <a:t>Механическая</a:t>
            </a:r>
          </a:p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</a:rPr>
              <a:t>Основная 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132138" y="4365625"/>
            <a:ext cx="1655762" cy="503238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3132138" y="4868863"/>
            <a:ext cx="1655762" cy="792162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</a:rPr>
              <a:t>Проводящая</a:t>
            </a:r>
          </a:p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</a:rPr>
              <a:t>Механическая</a:t>
            </a:r>
          </a:p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</a:rPr>
              <a:t>Основная 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132138" y="5661025"/>
            <a:ext cx="1655762" cy="50482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3132138" y="6165850"/>
            <a:ext cx="1655762" cy="503238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7235825" y="1341438"/>
            <a:ext cx="1657350" cy="792162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>
                <a:solidFill>
                  <a:schemeClr val="tx1"/>
                </a:solidFill>
              </a:rPr>
              <a:t>Функции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7235825" y="2636838"/>
            <a:ext cx="1657350" cy="50482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7235825" y="3141663"/>
            <a:ext cx="1657350" cy="50323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7235825" y="3644900"/>
            <a:ext cx="1657350" cy="72072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7235825" y="4365625"/>
            <a:ext cx="1657350" cy="503238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7235825" y="4868863"/>
            <a:ext cx="1657350" cy="792162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7235825" y="5661025"/>
            <a:ext cx="1657350" cy="50482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7235825" y="6165850"/>
            <a:ext cx="1657350" cy="503238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4787900" y="1341438"/>
            <a:ext cx="2447925" cy="792162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>
                <a:solidFill>
                  <a:schemeClr val="tx1"/>
                </a:solidFill>
              </a:rPr>
              <a:t>Особенности строения клеток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4787900" y="2636838"/>
            <a:ext cx="2447925" cy="50482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4787900" y="3141663"/>
            <a:ext cx="2447925" cy="50323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4787900" y="3644900"/>
            <a:ext cx="2447925" cy="72072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1" name="Прямоугольник 40"/>
          <p:cNvSpPr/>
          <p:nvPr/>
        </p:nvSpPr>
        <p:spPr>
          <a:xfrm>
            <a:off x="4787900" y="4365625"/>
            <a:ext cx="2447925" cy="503238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2" name="Прямоугольник 41"/>
          <p:cNvSpPr/>
          <p:nvPr/>
        </p:nvSpPr>
        <p:spPr>
          <a:xfrm>
            <a:off x="4787900" y="4868863"/>
            <a:ext cx="2447925" cy="792162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4787900" y="5661025"/>
            <a:ext cx="2447925" cy="50482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4787900" y="6165850"/>
            <a:ext cx="2447925" cy="503238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at-fence">
  <a:themeElements>
    <a:clrScheme name="Тема Office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hat-fence</Template>
  <TotalTime>601</TotalTime>
  <Words>219</Words>
  <Application>Microsoft Office PowerPoint</Application>
  <PresentationFormat>Экран (4:3)</PresentationFormat>
  <Paragraphs>89</Paragraphs>
  <Slides>14</Slides>
  <Notes>0</Notes>
  <HiddenSlides>3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Times New Roman</vt:lpstr>
      <vt:lpstr>Arial</vt:lpstr>
      <vt:lpstr>Calibri</vt:lpstr>
      <vt:lpstr>Constantia</vt:lpstr>
      <vt:lpstr>hat-fence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Светлана</dc:creator>
  <cp:lastModifiedBy>nadezhda.pronskaya</cp:lastModifiedBy>
  <cp:revision>94</cp:revision>
  <dcterms:created xsi:type="dcterms:W3CDTF">2010-11-13T13:36:02Z</dcterms:created>
  <dcterms:modified xsi:type="dcterms:W3CDTF">2011-04-11T12:34:07Z</dcterms:modified>
</cp:coreProperties>
</file>