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5" r:id="rId4"/>
    <p:sldId id="294" r:id="rId5"/>
    <p:sldId id="297" r:id="rId6"/>
    <p:sldId id="300" r:id="rId7"/>
    <p:sldId id="275" r:id="rId8"/>
    <p:sldId id="277" r:id="rId9"/>
    <p:sldId id="279" r:id="rId10"/>
    <p:sldId id="281" r:id="rId11"/>
    <p:sldId id="282" r:id="rId12"/>
    <p:sldId id="283" r:id="rId13"/>
    <p:sldId id="285" r:id="rId14"/>
    <p:sldId id="287" r:id="rId15"/>
    <p:sldId id="260" r:id="rId16"/>
    <p:sldId id="261" r:id="rId17"/>
    <p:sldId id="301" r:id="rId18"/>
    <p:sldId id="288" r:id="rId19"/>
    <p:sldId id="289" r:id="rId20"/>
    <p:sldId id="263" r:id="rId21"/>
    <p:sldId id="290" r:id="rId22"/>
    <p:sldId id="291" r:id="rId23"/>
    <p:sldId id="292" r:id="rId24"/>
    <p:sldId id="303" r:id="rId25"/>
    <p:sldId id="304" r:id="rId26"/>
    <p:sldId id="302" r:id="rId27"/>
    <p:sldId id="264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74" autoAdjust="0"/>
    <p:restoredTop sz="94660"/>
  </p:normalViewPr>
  <p:slideViewPr>
    <p:cSldViewPr>
      <p:cViewPr varScale="1">
        <p:scale>
          <a:sx n="83" d="100"/>
          <a:sy n="83" d="100"/>
        </p:scale>
        <p:origin x="-9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3585D-A46A-4121-9622-1C58E0FA691E}" type="datetimeFigureOut">
              <a:rPr lang="ru-RU"/>
              <a:pPr>
                <a:defRPr/>
              </a:pPr>
              <a:t>16.01.2011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DBC06-C547-423B-8441-9599C3866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9E288-E125-42EA-BF4F-3867F2F35C39}" type="datetimeFigureOut">
              <a:rPr lang="ru-RU"/>
              <a:pPr>
                <a:defRPr/>
              </a:pPr>
              <a:t>16.01.2011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6C09A-8D22-4ED2-B748-2EBC11707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6036D-E7D5-4863-B16E-E8C056764BFE}" type="datetimeFigureOut">
              <a:rPr lang="ru-RU"/>
              <a:pPr>
                <a:defRPr/>
              </a:pPr>
              <a:t>16.01.2011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2BE9E-0246-44DF-98D5-F87BF0A55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0D87E-1AAF-4C4F-ABCF-726DE614D7CA}" type="datetimeFigureOut">
              <a:rPr lang="ru-RU"/>
              <a:pPr>
                <a:defRPr/>
              </a:pPr>
              <a:t>16.01.2011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7227E-4F01-47A3-9295-DB90CED88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85271-71A8-48A3-96BB-1CA53E22CD3A}" type="datetimeFigureOut">
              <a:rPr lang="ru-RU"/>
              <a:pPr>
                <a:defRPr/>
              </a:pPr>
              <a:t>16.01.2011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96844-3428-4C43-A03E-A4044565D0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2B481-0AC3-401C-9E45-10F7920C766D}" type="datetimeFigureOut">
              <a:rPr lang="ru-RU"/>
              <a:pPr>
                <a:defRPr/>
              </a:pPr>
              <a:t>16.01.2011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97677-8C6A-4178-9000-AC1EB239E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48E7B-AEAA-4A5A-A821-891B401D8965}" type="datetimeFigureOut">
              <a:rPr lang="ru-RU"/>
              <a:pPr>
                <a:defRPr/>
              </a:pPr>
              <a:t>16.01.2011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6D04A-FA5E-4EFE-B5E3-A5D5AF4A2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035FF-8713-46B0-B964-7F6833F5AA30}" type="datetimeFigureOut">
              <a:rPr lang="ru-RU"/>
              <a:pPr>
                <a:defRPr/>
              </a:pPr>
              <a:t>16.01.2011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ADDB6-C038-4439-85B4-DD0EFE52E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B4444-0F09-4066-AEE4-64118F145523}" type="datetimeFigureOut">
              <a:rPr lang="ru-RU"/>
              <a:pPr>
                <a:defRPr/>
              </a:pPr>
              <a:t>16.01.2011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A373E-BB30-44D2-9304-B07851440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9EFB9-0C8F-499C-AC9D-EA840B84DE8B}" type="datetimeFigureOut">
              <a:rPr lang="ru-RU"/>
              <a:pPr>
                <a:defRPr/>
              </a:pPr>
              <a:t>16.01.2011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C8B02-C35A-41C6-811F-31260BEFC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E21DF-8D10-4418-9E60-8F97E5EFA87B}" type="datetimeFigureOut">
              <a:rPr lang="ru-RU"/>
              <a:pPr>
                <a:defRPr/>
              </a:pPr>
              <a:t>16.01.2011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49739-41B2-48A5-96D2-D4929455C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435E0E-7B0D-4A68-B071-F6DDFCE07A7B}" type="datetimeFigureOut">
              <a:rPr lang="ru-RU"/>
              <a:pPr>
                <a:defRPr/>
              </a:pPr>
              <a:t>16.01.2011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24F659-7E19-40D7-BD04-A38426657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813" y="2143125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Интегрированный урок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-экскурсия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по русскому языку и окружающему миру на тему :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«Правописание суффиксов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–</a:t>
            </a:r>
            <a:r>
              <a:rPr lang="ru-RU" dirty="0" err="1" smtClean="0">
                <a:solidFill>
                  <a:srgbClr val="7030A0"/>
                </a:solidFill>
              </a:rPr>
              <a:t>онок</a:t>
            </a:r>
            <a:r>
              <a:rPr lang="ru-RU" dirty="0" smtClean="0">
                <a:solidFill>
                  <a:srgbClr val="7030A0"/>
                </a:solidFill>
              </a:rPr>
              <a:t>-, -</a:t>
            </a:r>
            <a:r>
              <a:rPr lang="ru-RU" dirty="0" err="1" smtClean="0">
                <a:solidFill>
                  <a:srgbClr val="7030A0"/>
                </a:solidFill>
              </a:rPr>
              <a:t>ёнок</a:t>
            </a:r>
            <a:r>
              <a:rPr lang="ru-RU" dirty="0" smtClean="0">
                <a:solidFill>
                  <a:srgbClr val="7030A0"/>
                </a:solidFill>
              </a:rPr>
              <a:t>-»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4000500"/>
            <a:ext cx="6400800" cy="1752600"/>
          </a:xfrm>
        </p:spPr>
        <p:txBody>
          <a:bodyPr rtlCol="0">
            <a:normAutofit fontScale="85000" lnSpcReduction="100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Учитель начальных классов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МОУ-СОШ №4 г. Альметьевск РТ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Гиздатуллина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З.А.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Идентификатор 220-794-927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928688" y="500063"/>
            <a:ext cx="6500812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Вы разве не знаете папы-</a:t>
            </a:r>
          </a:p>
          <a:p>
            <a:r>
              <a:rPr lang="ru-RU" sz="3200">
                <a:latin typeface="Calibri" pitchFamily="34" charset="0"/>
              </a:rPr>
              <a:t>Большого рыжего льва?</a:t>
            </a:r>
          </a:p>
          <a:p>
            <a:r>
              <a:rPr lang="ru-RU" sz="3200">
                <a:latin typeface="Calibri" pitchFamily="34" charset="0"/>
              </a:rPr>
              <a:t>У него тяжёлые лапы </a:t>
            </a:r>
          </a:p>
          <a:p>
            <a:r>
              <a:rPr lang="ru-RU" sz="3200">
                <a:latin typeface="Calibri" pitchFamily="34" charset="0"/>
              </a:rPr>
              <a:t>И косматая голова.</a:t>
            </a:r>
          </a:p>
        </p:txBody>
      </p:sp>
      <p:pic>
        <p:nvPicPr>
          <p:cNvPr id="12291" name="Picture 3" descr="D:\зоопарк\lion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2786063"/>
            <a:ext cx="40005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D:\зоопарк\telpics_ru_6680297_119x1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500063"/>
            <a:ext cx="2143125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1143000" y="285750"/>
            <a:ext cx="5715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Белой тундрой целый день</a:t>
            </a:r>
          </a:p>
          <a:p>
            <a:r>
              <a:rPr lang="ru-RU" sz="3200">
                <a:latin typeface="Calibri" pitchFamily="34" charset="0"/>
              </a:rPr>
              <a:t>Ходит северный олень.</a:t>
            </a:r>
          </a:p>
        </p:txBody>
      </p:sp>
      <p:pic>
        <p:nvPicPr>
          <p:cNvPr id="13315" name="Picture 2" descr="D:\зоопарк\telpics_ru_160424804_119x1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643063"/>
            <a:ext cx="814387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1143000" y="357188"/>
            <a:ext cx="5715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Правда, дети, я хорош?</a:t>
            </a:r>
          </a:p>
          <a:p>
            <a:r>
              <a:rPr lang="ru-RU" sz="3200">
                <a:latin typeface="Calibri" pitchFamily="34" charset="0"/>
              </a:rPr>
              <a:t>На большой мешок похож.</a:t>
            </a:r>
          </a:p>
        </p:txBody>
      </p:sp>
      <p:pic>
        <p:nvPicPr>
          <p:cNvPr id="14339" name="Picture 2" descr="C:\Documents and Settings\Ильсур\Рабочий стол\зоопарк\6p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571625"/>
            <a:ext cx="371475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C:\Documents and Settings\Ильсур\Рабочий стол\зоопарк\7p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00188"/>
            <a:ext cx="3929062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1000125" y="428625"/>
            <a:ext cx="6715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У колючего ежа</a:t>
            </a:r>
          </a:p>
          <a:p>
            <a:r>
              <a:rPr lang="ru-RU" sz="3600">
                <a:latin typeface="Calibri" pitchFamily="34" charset="0"/>
              </a:rPr>
              <a:t>Все в семействе сторожа.</a:t>
            </a:r>
          </a:p>
        </p:txBody>
      </p:sp>
      <p:pic>
        <p:nvPicPr>
          <p:cNvPr id="16387" name="Picture 3" descr="D:\зоопарк\telpics_ru_222222900_119x1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785938"/>
            <a:ext cx="700087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857250" y="500063"/>
            <a:ext cx="6643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Ну а здесь резвятся пони,</a:t>
            </a:r>
          </a:p>
          <a:p>
            <a:r>
              <a:rPr lang="ru-RU" sz="3600">
                <a:latin typeface="Calibri" pitchFamily="34" charset="0"/>
              </a:rPr>
              <a:t>Пони-маленькие кони.</a:t>
            </a:r>
          </a:p>
        </p:txBody>
      </p:sp>
      <p:pic>
        <p:nvPicPr>
          <p:cNvPr id="17411" name="Picture 2" descr="D:\зоопарк\pic_b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928813"/>
            <a:ext cx="7215187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28625"/>
            <a:ext cx="8229600" cy="1071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Словно в зимние морозы</a:t>
            </a:r>
            <a:br>
              <a:rPr lang="ru-RU" dirty="0"/>
            </a:br>
            <a:r>
              <a:rPr lang="ru-RU" dirty="0"/>
              <a:t>В тёплых шубах ходят козы.</a:t>
            </a:r>
            <a:br>
              <a:rPr lang="ru-RU" dirty="0"/>
            </a:br>
            <a:endParaRPr lang="ru-RU" dirty="0"/>
          </a:p>
        </p:txBody>
      </p:sp>
      <p:pic>
        <p:nvPicPr>
          <p:cNvPr id="18435" name="Picture 2" descr="D:\зоопарк\0_2912d_fa388cc8_-4-XL.jpe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643063"/>
            <a:ext cx="800100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ChangeArrowheads="1"/>
          </p:cNvSpPr>
          <p:nvPr/>
        </p:nvSpPr>
        <p:spPr bwMode="auto">
          <a:xfrm>
            <a:off x="357188" y="428625"/>
            <a:ext cx="9144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>
                <a:latin typeface="Calibri" pitchFamily="34" charset="0"/>
                <a:ea typeface="Calibri" pitchFamily="34" charset="0"/>
                <a:cs typeface="Times New Roman" pitchFamily="18" charset="0"/>
              </a:rPr>
              <a:t>Всех огромней в джунглях слон,</a:t>
            </a:r>
            <a:endParaRPr lang="ru-RU" sz="3200"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3200">
                <a:latin typeface="Calibri" pitchFamily="34" charset="0"/>
                <a:ea typeface="Calibri" pitchFamily="34" charset="0"/>
                <a:cs typeface="Times New Roman" pitchFamily="18" charset="0"/>
              </a:rPr>
              <a:t>Напролом шагает слон,</a:t>
            </a:r>
            <a:endParaRPr lang="ru-RU" sz="32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3200">
                <a:latin typeface="Calibri" pitchFamily="34" charset="0"/>
                <a:ea typeface="Calibri" pitchFamily="34" charset="0"/>
                <a:cs typeface="Times New Roman" pitchFamily="18" charset="0"/>
              </a:rPr>
              <a:t>Грозно бивнями блестит,</a:t>
            </a:r>
            <a:endParaRPr lang="ru-RU" sz="32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3200">
                <a:latin typeface="Calibri" pitchFamily="34" charset="0"/>
                <a:ea typeface="Calibri" pitchFamily="34" charset="0"/>
                <a:cs typeface="Times New Roman" pitchFamily="18" charset="0"/>
              </a:rPr>
              <a:t>Вкусно листьями хрустит.</a:t>
            </a:r>
            <a:endParaRPr lang="ru-RU" sz="32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32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9459" name="Picture 2" descr="D:\зоопарк\toronto-canada-zoo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2571750"/>
            <a:ext cx="7429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зоопарк\1237222630_75453.jpg"/>
          <p:cNvPicPr>
            <a:picLocks noChangeAspect="1" noChangeArrowheads="1"/>
          </p:cNvPicPr>
          <p:nvPr/>
        </p:nvPicPr>
        <p:blipFill>
          <a:blip r:embed="rId2"/>
          <a:srcRect r="44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785813" y="642938"/>
            <a:ext cx="60007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Выпучив  глаза сидит,</a:t>
            </a:r>
          </a:p>
          <a:p>
            <a:r>
              <a:rPr lang="ru-RU" sz="3600">
                <a:latin typeface="Calibri" pitchFamily="34" charset="0"/>
              </a:rPr>
              <a:t>По-французски говорит,</a:t>
            </a:r>
          </a:p>
          <a:p>
            <a:r>
              <a:rPr lang="ru-RU" sz="3600">
                <a:latin typeface="Calibri" pitchFamily="34" charset="0"/>
              </a:rPr>
              <a:t>По-блошьи прыгает,</a:t>
            </a:r>
          </a:p>
          <a:p>
            <a:r>
              <a:rPr lang="ru-RU" sz="3600">
                <a:latin typeface="Calibri" pitchFamily="34" charset="0"/>
              </a:rPr>
              <a:t>По-человечьи плавает</a:t>
            </a:r>
          </a:p>
        </p:txBody>
      </p:sp>
      <p:pic>
        <p:nvPicPr>
          <p:cNvPr id="21507" name="Picture 6" descr="D:\зоопарк\telpics_ru_84783936_119x1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2857500"/>
            <a:ext cx="450056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22531" name="Слайд" r:id="rId3" imgW="4570378" imgH="3427597" progId="PowerPoint.Slide.12">
              <p:embed/>
            </p:oleObj>
          </a:graphicData>
        </a:graphic>
      </p:graphicFrame>
      <p:sp>
        <p:nvSpPr>
          <p:cNvPr id="22530" name="Oval 2"/>
          <p:cNvSpPr>
            <a:spLocks noChangeArrowheads="1"/>
          </p:cNvSpPr>
          <p:nvPr/>
        </p:nvSpPr>
        <p:spPr bwMode="auto">
          <a:xfrm>
            <a:off x="642910" y="285728"/>
            <a:ext cx="8072494" cy="635798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ru-RU" sz="4800" dirty="0">
              <a:solidFill>
                <a:srgbClr val="FF0000"/>
              </a:solidFill>
              <a:latin typeface="Calibri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ru-RU" sz="4800" dirty="0">
                <a:solidFill>
                  <a:srgbClr val="FF0000"/>
                </a:solidFill>
                <a:latin typeface="Calibri" pitchFamily="34" charset="0"/>
              </a:rPr>
              <a:t>       </a:t>
            </a:r>
            <a:r>
              <a:rPr lang="ru-RU" sz="9600" dirty="0">
                <a:solidFill>
                  <a:srgbClr val="FF0000"/>
                </a:solidFill>
                <a:latin typeface="Calibri" pitchFamily="34" charset="0"/>
              </a:rPr>
              <a:t>ЛК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Зоопарк – это музей живой природы.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9" name="Picture 2" descr="D:\зоопарк\Zoo0709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1785938"/>
            <a:ext cx="6858000" cy="3929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5"/>
          <p:cNvSpPr>
            <a:spLocks noChangeArrowheads="1"/>
          </p:cNvSpPr>
          <p:nvPr/>
        </p:nvSpPr>
        <p:spPr bwMode="auto">
          <a:xfrm>
            <a:off x="1143000" y="714375"/>
            <a:ext cx="5715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Что за зверь лесной такой, </a:t>
            </a:r>
          </a:p>
          <a:p>
            <a:r>
              <a:rPr lang="ru-RU" sz="3200">
                <a:latin typeface="Calibri" pitchFamily="34" charset="0"/>
              </a:rPr>
              <a:t>Стоит как столбик под сосной?</a:t>
            </a:r>
          </a:p>
          <a:p>
            <a:r>
              <a:rPr lang="ru-RU" sz="3200">
                <a:latin typeface="Calibri" pitchFamily="34" charset="0"/>
              </a:rPr>
              <a:t> Комочек белый у сосны,</a:t>
            </a:r>
          </a:p>
          <a:p>
            <a:r>
              <a:rPr lang="ru-RU" sz="3200">
                <a:latin typeface="Calibri" pitchFamily="34" charset="0"/>
              </a:rPr>
              <a:t> Уши больше головы?. </a:t>
            </a:r>
          </a:p>
        </p:txBody>
      </p:sp>
      <p:pic>
        <p:nvPicPr>
          <p:cNvPr id="24579" name="Picture 2" descr="D:\зоопарк\telpics_ru_58793029_119x1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2643188"/>
            <a:ext cx="48577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D:\зоопарк\0_39177_da8ba546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2143125"/>
            <a:ext cx="5214937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1"/>
          <p:cNvSpPr>
            <a:spLocks noChangeArrowheads="1"/>
          </p:cNvSpPr>
          <p:nvPr/>
        </p:nvSpPr>
        <p:spPr bwMode="auto">
          <a:xfrm>
            <a:off x="428625" y="0"/>
            <a:ext cx="9144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Острые когти </a:t>
            </a:r>
            <a:endParaRPr lang="ru-RU" sz="28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На тапках у кошки,</a:t>
            </a:r>
            <a:endParaRPr lang="ru-RU" sz="28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Но ходит неслышно</a:t>
            </a:r>
            <a:endParaRPr lang="ru-RU" sz="28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800">
                <a:ea typeface="Calibri" pitchFamily="34" charset="0"/>
                <a:cs typeface="Times New Roman" pitchFamily="18" charset="0"/>
              </a:rPr>
              <a:t>Она по дорожке.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D:\зоопарк\telpics_ru_97511596_119x1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063" y="428625"/>
            <a:ext cx="8469312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428625" y="4214813"/>
            <a:ext cx="78581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Мышонку шепчет мышь:</a:t>
            </a:r>
          </a:p>
          <a:p>
            <a:r>
              <a:rPr lang="ru-RU" sz="2800">
                <a:latin typeface="Calibri" pitchFamily="34" charset="0"/>
              </a:rPr>
              <a:t>-Ты всё шуршишь, не спишь!</a:t>
            </a:r>
          </a:p>
          <a:p>
            <a:r>
              <a:rPr lang="ru-RU" sz="2800">
                <a:latin typeface="Calibri" pitchFamily="34" charset="0"/>
              </a:rPr>
              <a:t>Мышонок шепчет мыши:</a:t>
            </a:r>
          </a:p>
          <a:p>
            <a:r>
              <a:rPr lang="ru-RU" sz="2800">
                <a:latin typeface="Calibri" pitchFamily="34" charset="0"/>
              </a:rPr>
              <a:t>-Шуршать я буду тише.</a:t>
            </a:r>
          </a:p>
        </p:txBody>
      </p:sp>
      <p:pic>
        <p:nvPicPr>
          <p:cNvPr id="27651" name="Picture 3" descr="D:\зоопарк\telpics_ru_223239135_119x1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3071813"/>
            <a:ext cx="32861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" descr="D:\зоопарк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428625"/>
            <a:ext cx="44291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785813" y="1285875"/>
            <a:ext cx="9072562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400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Играем в прятки</a:t>
            </a:r>
            <a:endParaRPr lang="ru-RU" sz="440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4400" i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Попробуйте найти животное</a:t>
            </a:r>
          </a:p>
          <a:p>
            <a:pPr eaLnBrk="0" hangingPunct="0"/>
            <a:r>
              <a:rPr lang="ru-RU" sz="4400" i="1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4400" i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4400">
                <a:latin typeface="Calibri" pitchFamily="34" charset="0"/>
                <a:ea typeface="Calibri" pitchFamily="34" charset="0"/>
                <a:cs typeface="Times New Roman" pitchFamily="18" charset="0"/>
              </a:rPr>
              <a:t>Смотрите! Лён около ив,</a:t>
            </a:r>
            <a:endParaRPr lang="ru-RU" sz="44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4400">
                <a:latin typeface="Calibri" pitchFamily="34" charset="0"/>
                <a:ea typeface="Calibri" pitchFamily="34" charset="0"/>
                <a:cs typeface="Times New Roman" pitchFamily="18" charset="0"/>
              </a:rPr>
              <a:t>Как голубой ковёр красив.</a:t>
            </a:r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!.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 smtClean="0">
                <a:solidFill>
                  <a:srgbClr val="FF0000"/>
                </a:solidFill>
              </a:rPr>
              <a:t>Мамы и малыши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dirty="0" smtClean="0"/>
              <a:t>ежиха-ежонок</a:t>
            </a:r>
          </a:p>
          <a:p>
            <a:pPr algn="ctr">
              <a:buNone/>
            </a:pPr>
            <a:r>
              <a:rPr lang="ru-RU" sz="4000" b="1" dirty="0" smtClean="0"/>
              <a:t>б</a:t>
            </a:r>
            <a:r>
              <a:rPr lang="ru-RU" sz="4000" b="1" dirty="0" smtClean="0"/>
              <a:t>елка-бельчонок</a:t>
            </a:r>
          </a:p>
          <a:p>
            <a:pPr algn="ctr">
              <a:buNone/>
            </a:pPr>
            <a:r>
              <a:rPr lang="ru-RU" sz="4000" b="1" dirty="0" smtClean="0"/>
              <a:t>л</a:t>
            </a:r>
            <a:r>
              <a:rPr lang="ru-RU" sz="4000" b="1" dirty="0" smtClean="0"/>
              <a:t>иса-лисёнок</a:t>
            </a:r>
          </a:p>
          <a:p>
            <a:pPr algn="ctr">
              <a:buNone/>
            </a:pPr>
            <a:r>
              <a:rPr lang="ru-RU" sz="4000" b="1" dirty="0" smtClean="0"/>
              <a:t>м</a:t>
            </a:r>
            <a:r>
              <a:rPr lang="ru-RU" sz="4000" b="1" dirty="0" smtClean="0"/>
              <a:t>едведица-медвежонок</a:t>
            </a:r>
          </a:p>
          <a:p>
            <a:pPr algn="ctr">
              <a:buNone/>
            </a:pPr>
            <a:r>
              <a:rPr lang="ru-RU" sz="4000" b="1" dirty="0" smtClean="0"/>
              <a:t>з</a:t>
            </a:r>
            <a:r>
              <a:rPr lang="ru-RU" sz="4000" b="1" dirty="0" smtClean="0"/>
              <a:t>айчиха-зайчонок</a:t>
            </a:r>
          </a:p>
          <a:p>
            <a:pPr algn="ctr">
              <a:buNone/>
            </a:pPr>
            <a:r>
              <a:rPr lang="ru-RU" sz="4000" b="1" dirty="0" smtClean="0"/>
              <a:t>л</a:t>
            </a:r>
            <a:r>
              <a:rPr lang="ru-RU" sz="4000" b="1" dirty="0" smtClean="0"/>
              <a:t>осиха-лосёнок</a:t>
            </a:r>
            <a:endParaRPr lang="ru-RU" sz="40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D:\зоопарк\imagex700x93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428750"/>
            <a:ext cx="4357687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7" descr="D:\зоопарк\0_3605d_b99fbbac_X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1428750"/>
            <a:ext cx="3214687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1500" y="357188"/>
            <a:ext cx="771525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Благодарим за помощь!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 descr="D:\зоопарк\telpics_ru_55414733_119x1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85750"/>
            <a:ext cx="3929062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2" descr="D:\зоопарк\2.jpg"/>
          <p:cNvPicPr>
            <a:picLocks noChangeAspect="1" noChangeArrowheads="1"/>
          </p:cNvPicPr>
          <p:nvPr/>
        </p:nvPicPr>
        <p:blipFill>
          <a:blip r:embed="rId3"/>
          <a:srcRect b="2492"/>
          <a:stretch>
            <a:fillRect/>
          </a:stretch>
        </p:blipFill>
        <p:spPr bwMode="auto">
          <a:xfrm>
            <a:off x="4786313" y="3500438"/>
            <a:ext cx="3786187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8" descr="D:\зоопарк\telpics_ru_27476501_119x1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357188"/>
            <a:ext cx="378618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 descr="D:\зоопарк\telpics_ru_599628176_185x24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3571875"/>
            <a:ext cx="4000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зоопарк\telpics_ru_875167846_119x11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357188"/>
            <a:ext cx="2214563" cy="2500312"/>
          </a:xfrm>
        </p:spPr>
      </p:pic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285750"/>
            <a:ext cx="25003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D:\зоопарк\telpics_ru_961547851_119x1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357563"/>
            <a:ext cx="2643188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 descr="D:\зоопарк\163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8" y="3357563"/>
            <a:ext cx="250031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9" descr="D:\зоопарк\telpics_ru_455792236_119x1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13" y="357188"/>
            <a:ext cx="292893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0" descr="C:\Documents and Settings\Ильсур\Рабочий стол\зоопарк\1bec745ddc2e3d9b8e73736cd3d6c39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38" y="3357563"/>
            <a:ext cx="250031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3686175" algn="l"/>
              </a:tabLst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FF0000"/>
                </a:solidFill>
              </a:rPr>
              <a:t>Вольер- это огороженная сеткой площадка для содержания птиц или пушных зверей</a:t>
            </a:r>
          </a:p>
        </p:txBody>
      </p:sp>
      <p:pic>
        <p:nvPicPr>
          <p:cNvPr id="6147" name="Picture 2" descr="D:\зоопарк\toronto-canada-zoo-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857375"/>
            <a:ext cx="7429500" cy="4143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428596" y="571480"/>
            <a:ext cx="8286808" cy="454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539580" numCol="3" anchor="ctr">
            <a:spAutoFit/>
          </a:bodyPr>
          <a:lstStyle/>
          <a:p>
            <a:pPr>
              <a:defRPr/>
            </a:pPr>
            <a:r>
              <a:rPr lang="ru-RU" sz="4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лосёнок</a:t>
            </a:r>
            <a:endParaRPr lang="ru-RU" sz="4000" dirty="0"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4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тигрёнок</a:t>
            </a:r>
            <a:endParaRPr lang="ru-RU" sz="4000" dirty="0"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4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гусёнок</a:t>
            </a:r>
            <a:endParaRPr lang="ru-RU" sz="4000" dirty="0"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4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лисёнок</a:t>
            </a:r>
            <a:endParaRPr lang="ru-RU" sz="4000" dirty="0">
              <a:latin typeface="Arial" pitchFamily="34" charset="0"/>
            </a:endParaRPr>
          </a:p>
          <a:p>
            <a:pPr eaLnBrk="0" hangingPunct="0">
              <a:defRPr/>
            </a:pPr>
            <a:endParaRPr lang="ru-RU" sz="4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4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4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4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львёнок</a:t>
            </a:r>
            <a:endParaRPr lang="ru-RU" sz="4000" dirty="0"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4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телёнок</a:t>
            </a:r>
            <a:endParaRPr lang="ru-RU" sz="4000" dirty="0"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4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ежонок</a:t>
            </a:r>
            <a:endParaRPr lang="ru-RU" sz="4000" dirty="0"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4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мышонок</a:t>
            </a:r>
          </a:p>
          <a:p>
            <a:pPr eaLnBrk="0" hangingPunct="0">
              <a:defRPr/>
            </a:pPr>
            <a:endParaRPr lang="ru-RU" sz="4000" dirty="0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4000" dirty="0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4000" dirty="0"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4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волчонок</a:t>
            </a:r>
            <a:endParaRPr lang="ru-RU" sz="4000" dirty="0"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4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бельчонок</a:t>
            </a:r>
            <a:endParaRPr lang="ru-RU" sz="4000" dirty="0"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4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скворчонок</a:t>
            </a:r>
            <a:endParaRPr lang="ru-RU" sz="4000" dirty="0"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4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галчонок</a:t>
            </a:r>
            <a:endParaRPr lang="ru-RU" sz="40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4000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lang="ru-RU" sz="4000" dirty="0"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4000" b="1" dirty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lang="ru-RU" sz="40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Алгоритм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900" b="1" dirty="0" smtClean="0"/>
              <a:t>1.Выделить корень.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9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900" b="1" dirty="0" smtClean="0"/>
              <a:t>2.Определить, какой согласный звук перед суффиксом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9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900" b="1" dirty="0" smtClean="0"/>
              <a:t>3.После [ж], [</a:t>
            </a:r>
            <a:r>
              <a:rPr lang="ru-RU" sz="3900" b="1" dirty="0" err="1" smtClean="0"/>
              <a:t>ш</a:t>
            </a:r>
            <a:r>
              <a:rPr lang="ru-RU" sz="3900" b="1" dirty="0" smtClean="0"/>
              <a:t>], [ч] пишем суффикс –</a:t>
            </a:r>
            <a:r>
              <a:rPr lang="ru-RU" sz="3900" b="1" dirty="0" err="1" smtClean="0"/>
              <a:t>онок</a:t>
            </a:r>
            <a:r>
              <a:rPr lang="ru-RU" sz="3900" b="1" dirty="0" smtClean="0"/>
              <a:t>-,</a:t>
            </a:r>
            <a:endParaRPr lang="ru-RU" sz="39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900" b="1" dirty="0" smtClean="0"/>
              <a:t>     после мягких согласных пишем –</a:t>
            </a:r>
            <a:r>
              <a:rPr lang="ru-RU" sz="3900" b="1" dirty="0" err="1" smtClean="0"/>
              <a:t>ёнок</a:t>
            </a:r>
            <a:r>
              <a:rPr lang="ru-RU" sz="3900" b="1" dirty="0" smtClean="0"/>
              <a:t>-.</a:t>
            </a:r>
            <a:endParaRPr lang="ru-RU" sz="39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9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900" b="1" dirty="0" smtClean="0"/>
              <a:t> </a:t>
            </a:r>
            <a:endParaRPr lang="ru-RU" sz="39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/>
          <p:cNvSpPr>
            <a:spLocks noChangeArrowheads="1"/>
          </p:cNvSpPr>
          <p:nvPr/>
        </p:nvSpPr>
        <p:spPr bwMode="auto">
          <a:xfrm rot="10800000" flipV="1">
            <a:off x="928688" y="387350"/>
            <a:ext cx="721518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Перед бассейном в зоопарке-</a:t>
            </a:r>
          </a:p>
          <a:p>
            <a:r>
              <a:rPr lang="ru-RU" sz="3200">
                <a:latin typeface="Calibri" pitchFamily="34" charset="0"/>
              </a:rPr>
              <a:t>Медвежьи следы.</a:t>
            </a:r>
          </a:p>
          <a:p>
            <a:r>
              <a:rPr lang="ru-RU" sz="3200">
                <a:latin typeface="Calibri" pitchFamily="34" charset="0"/>
              </a:rPr>
              <a:t>С тяжёлым плеском в полдень жаркий</a:t>
            </a:r>
          </a:p>
          <a:p>
            <a:r>
              <a:rPr lang="ru-RU" sz="3200">
                <a:latin typeface="Calibri" pitchFamily="34" charset="0"/>
              </a:rPr>
              <a:t>Медведь выходит из воды.  </a:t>
            </a:r>
          </a:p>
        </p:txBody>
      </p:sp>
      <p:pic>
        <p:nvPicPr>
          <p:cNvPr id="9219" name="Picture 2" descr="D:\зоопарк\1515759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643188"/>
            <a:ext cx="45720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9" descr="D:\зоопарк\polar_bear_nurember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2571750"/>
            <a:ext cx="3357563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2"/>
          <p:cNvSpPr>
            <a:spLocks noChangeArrowheads="1"/>
          </p:cNvSpPr>
          <p:nvPr/>
        </p:nvSpPr>
        <p:spPr bwMode="auto">
          <a:xfrm>
            <a:off x="1071563" y="500063"/>
            <a:ext cx="6429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Эй, не стойте слишком близко-</a:t>
            </a:r>
          </a:p>
          <a:p>
            <a:r>
              <a:rPr lang="ru-RU" sz="3600">
                <a:latin typeface="Calibri" pitchFamily="34" charset="0"/>
              </a:rPr>
              <a:t>Я тигрёнок, а не киска!</a:t>
            </a:r>
          </a:p>
        </p:txBody>
      </p:sp>
      <p:pic>
        <p:nvPicPr>
          <p:cNvPr id="10243" name="Picture 4" descr="D:\зоопарк\telpics_ru_55996704_119x1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2143125"/>
            <a:ext cx="342900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" descr="D:\зоопарк\antares_berlin_zoo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143125"/>
            <a:ext cx="471487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714375" y="714375"/>
            <a:ext cx="71437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На верблюде, на верблюде,</a:t>
            </a:r>
          </a:p>
          <a:p>
            <a:r>
              <a:rPr lang="ru-RU" sz="3200">
                <a:latin typeface="Calibri" pitchFamily="34" charset="0"/>
              </a:rPr>
              <a:t>Как в пустыне, ездят люди,</a:t>
            </a:r>
          </a:p>
          <a:p>
            <a:r>
              <a:rPr lang="ru-RU" sz="3200">
                <a:latin typeface="Calibri" pitchFamily="34" charset="0"/>
              </a:rPr>
              <a:t>Проезжают мимо рва,</a:t>
            </a:r>
          </a:p>
          <a:p>
            <a:r>
              <a:rPr lang="ru-RU" sz="3200">
                <a:latin typeface="Calibri" pitchFamily="34" charset="0"/>
              </a:rPr>
              <a:t>За  которым  видят льва.</a:t>
            </a:r>
          </a:p>
        </p:txBody>
      </p:sp>
      <p:pic>
        <p:nvPicPr>
          <p:cNvPr id="11267" name="Picture 3" descr="D:\зоопарк\38128617_0_21f5a_dde29bad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2857500"/>
            <a:ext cx="8890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321</Words>
  <Application>Microsoft Office PowerPoint</Application>
  <PresentationFormat>Экран (4:3)</PresentationFormat>
  <Paragraphs>96</Paragraphs>
  <Slides>27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Тема Office</vt:lpstr>
      <vt:lpstr>Слайд Microsoft Office PowerPoint</vt:lpstr>
      <vt:lpstr>Интегрированный урок -экскурсия по русскому языку и окружающему миру на тему :  «Правописание суффиксов  –онок-, -ёнок-»    </vt:lpstr>
      <vt:lpstr>Зоопарк – это музей живой природы.</vt:lpstr>
      <vt:lpstr>Слайд 3</vt:lpstr>
      <vt:lpstr>Вольер- это огороженная сеткой площадка для содержания птиц или пушных зверей</vt:lpstr>
      <vt:lpstr>Слайд 5</vt:lpstr>
      <vt:lpstr>Алгоритм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Словно в зимние морозы В тёплых шубах ходят козы.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Мамы и малыши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Интегрированный урок –экскурсия по русскому языку и окружающему миру на тему :   </dc:title>
  <dc:creator>User</dc:creator>
  <cp:lastModifiedBy>User</cp:lastModifiedBy>
  <cp:revision>31</cp:revision>
  <dcterms:created xsi:type="dcterms:W3CDTF">2009-12-12T18:30:08Z</dcterms:created>
  <dcterms:modified xsi:type="dcterms:W3CDTF">2011-01-16T13:35:03Z</dcterms:modified>
</cp:coreProperties>
</file>