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52536-9761-42A8-B0C3-C8C23A642B77}" type="datetimeFigureOut">
              <a:rPr lang="ru-RU" smtClean="0"/>
              <a:t>25.01.2011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0121A-4512-4152-8910-2A486932025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42F445-53B1-449E-9DFE-080384561C37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5.png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2057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5300" dirty="0" smtClean="0">
                <a:latin typeface="Arial" pitchFamily="34" charset="0"/>
                <a:cs typeface="Arial" pitchFamily="34" charset="0"/>
              </a:rPr>
              <a:t>Тема </a:t>
            </a:r>
            <a:r>
              <a:rPr lang="ru-RU" sz="5300" dirty="0" err="1" smtClean="0">
                <a:latin typeface="Arial" pitchFamily="34" charset="0"/>
                <a:cs typeface="Arial" pitchFamily="34" charset="0"/>
              </a:rPr>
              <a:t>урока:</a:t>
            </a:r>
            <a:r>
              <a:rPr lang="ru-RU" sz="5300" dirty="0" err="1" smtClean="0">
                <a:latin typeface="Arial" pitchFamily="34" charset="0"/>
                <a:cs typeface="Arial" pitchFamily="34" charset="0"/>
              </a:rPr>
              <a:t>Правильные</a:t>
            </a:r>
            <a:r>
              <a:rPr lang="ru-RU" sz="5300" dirty="0" smtClean="0">
                <a:latin typeface="Arial" pitchFamily="34" charset="0"/>
                <a:cs typeface="Arial" pitchFamily="34" charset="0"/>
              </a:rPr>
              <a:t> многогранники. Теорема Эйлера.</a:t>
            </a:r>
            <a:br>
              <a:rPr lang="ru-RU" sz="5300" dirty="0" smtClean="0">
                <a:latin typeface="Arial" pitchFamily="34" charset="0"/>
                <a:cs typeface="Arial" pitchFamily="34" charset="0"/>
              </a:rPr>
            </a:br>
            <a:endParaRPr lang="ru-RU" sz="5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33800" y="3169384"/>
            <a:ext cx="5334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u="sng" dirty="0" smtClean="0">
                <a:latin typeface="Arial" pitchFamily="34" charset="0"/>
                <a:cs typeface="Arial" pitchFamily="34" charset="0"/>
              </a:rPr>
              <a:t>ЭПИГРАФ: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«Правильных многогранников вызывающе мало, но этот весьма скромный по численности отряд сумел пробраться в самые глубины различных наук.» Л. Кэрролл.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Рисунок 6" descr="http://klein.zen.ru/old/images/mn06_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9" y="2362200"/>
            <a:ext cx="3402419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>
          <a:xfrm>
            <a:off x="571500" y="285750"/>
            <a:ext cx="7772400" cy="785813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>
                <a:latin typeface="+mj-lt"/>
                <a:ea typeface="+mj-ea"/>
                <a:cs typeface="+mj-cs"/>
              </a:rPr>
              <a:t>КУБОК КЕПЛЕРА</a:t>
            </a:r>
          </a:p>
        </p:txBody>
      </p:sp>
      <p:sp>
        <p:nvSpPr>
          <p:cNvPr id="4099" name="Подзаголовок 2"/>
          <p:cNvSpPr txBox="1">
            <a:spLocks/>
          </p:cNvSpPr>
          <p:nvPr/>
        </p:nvSpPr>
        <p:spPr bwMode="auto">
          <a:xfrm>
            <a:off x="428625" y="928688"/>
            <a:ext cx="8429625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ru-RU" sz="3200">
                <a:latin typeface="Calibri" pitchFamily="34" charset="0"/>
              </a:rPr>
              <a:t>             С</a:t>
            </a:r>
            <a:r>
              <a:rPr lang="ru-RU" sz="2800">
                <a:latin typeface="Calibri" pitchFamily="34" charset="0"/>
              </a:rPr>
              <a:t>атурн</a:t>
            </a:r>
          </a:p>
          <a:p>
            <a:pPr marL="342900" indent="-342900" algn="just">
              <a:spcBef>
                <a:spcPct val="20000"/>
              </a:spcBef>
            </a:pPr>
            <a:r>
              <a:rPr lang="ru-RU" sz="2800">
                <a:latin typeface="Calibri" pitchFamily="34" charset="0"/>
              </a:rPr>
              <a:t>                         </a:t>
            </a:r>
          </a:p>
          <a:p>
            <a:pPr marL="342900" indent="-342900" algn="just">
              <a:spcBef>
                <a:spcPct val="20000"/>
              </a:spcBef>
            </a:pPr>
            <a:endParaRPr lang="ru-RU" sz="2800">
              <a:latin typeface="Calibri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1357313" y="1000125"/>
            <a:ext cx="6357937" cy="55721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2786063" y="1214438"/>
            <a:ext cx="428625" cy="35718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571750" y="1643063"/>
            <a:ext cx="3929063" cy="43576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2571750" y="1643063"/>
            <a:ext cx="3929063" cy="435768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2819400" y="22098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105" name="TextBox 20"/>
          <p:cNvSpPr txBox="1">
            <a:spLocks noChangeArrowheads="1"/>
          </p:cNvSpPr>
          <p:nvPr/>
        </p:nvSpPr>
        <p:spPr bwMode="auto">
          <a:xfrm>
            <a:off x="1785938" y="1785938"/>
            <a:ext cx="1428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Юпитер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71500" y="285750"/>
            <a:ext cx="7772400" cy="785813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>
                <a:latin typeface="+mj-lt"/>
                <a:ea typeface="+mj-ea"/>
                <a:cs typeface="+mj-cs"/>
              </a:rPr>
              <a:t>КУБОК КЕПЛЕРА</a:t>
            </a:r>
          </a:p>
        </p:txBody>
      </p:sp>
      <p:sp>
        <p:nvSpPr>
          <p:cNvPr id="5123" name="Подзаголовок 2"/>
          <p:cNvSpPr txBox="1">
            <a:spLocks/>
          </p:cNvSpPr>
          <p:nvPr/>
        </p:nvSpPr>
        <p:spPr bwMode="auto">
          <a:xfrm>
            <a:off x="428625" y="928688"/>
            <a:ext cx="8429625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ru-RU" sz="3200">
                <a:latin typeface="Calibri" pitchFamily="34" charset="0"/>
              </a:rPr>
              <a:t>             С</a:t>
            </a:r>
            <a:r>
              <a:rPr lang="ru-RU" sz="2800">
                <a:latin typeface="Calibri" pitchFamily="34" charset="0"/>
              </a:rPr>
              <a:t>атурн</a:t>
            </a:r>
          </a:p>
          <a:p>
            <a:pPr marL="342900" indent="-342900" algn="just">
              <a:spcBef>
                <a:spcPct val="20000"/>
              </a:spcBef>
            </a:pPr>
            <a:r>
              <a:rPr lang="ru-RU" sz="2800">
                <a:latin typeface="Calibri" pitchFamily="34" charset="0"/>
              </a:rPr>
              <a:t>                         </a:t>
            </a:r>
          </a:p>
          <a:p>
            <a:pPr marL="342900" indent="-342900" algn="just">
              <a:spcBef>
                <a:spcPct val="20000"/>
              </a:spcBef>
            </a:pPr>
            <a:endParaRPr lang="ru-RU" sz="2800">
              <a:latin typeface="Calibri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357313" y="1000125"/>
            <a:ext cx="6357937" cy="55721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786063" y="1214438"/>
            <a:ext cx="428625" cy="35718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71750" y="1643063"/>
            <a:ext cx="3929063" cy="43576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571750" y="1643063"/>
            <a:ext cx="3929063" cy="435768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2819400" y="22098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129" name="TextBox 8"/>
          <p:cNvSpPr txBox="1">
            <a:spLocks noChangeArrowheads="1"/>
          </p:cNvSpPr>
          <p:nvPr/>
        </p:nvSpPr>
        <p:spPr bwMode="auto">
          <a:xfrm>
            <a:off x="1785938" y="1785938"/>
            <a:ext cx="1428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Юпитер</a:t>
            </a: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3000375" y="1643063"/>
            <a:ext cx="3143250" cy="3500437"/>
          </a:xfrm>
          <a:prstGeom prst="triangl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71500" y="285750"/>
            <a:ext cx="7772400" cy="785813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>
                <a:latin typeface="+mj-lt"/>
                <a:ea typeface="+mj-ea"/>
                <a:cs typeface="+mj-cs"/>
              </a:rPr>
              <a:t>КУБОК КЕПЛЕРА</a:t>
            </a:r>
          </a:p>
        </p:txBody>
      </p:sp>
      <p:sp>
        <p:nvSpPr>
          <p:cNvPr id="6147" name="Подзаголовок 2"/>
          <p:cNvSpPr txBox="1">
            <a:spLocks/>
          </p:cNvSpPr>
          <p:nvPr/>
        </p:nvSpPr>
        <p:spPr bwMode="auto">
          <a:xfrm>
            <a:off x="428625" y="928688"/>
            <a:ext cx="8429625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ru-RU" sz="3200">
                <a:latin typeface="Calibri" pitchFamily="34" charset="0"/>
              </a:rPr>
              <a:t>             С</a:t>
            </a:r>
            <a:r>
              <a:rPr lang="ru-RU" sz="2800">
                <a:latin typeface="Calibri" pitchFamily="34" charset="0"/>
              </a:rPr>
              <a:t>атурн</a:t>
            </a:r>
          </a:p>
          <a:p>
            <a:pPr marL="342900" indent="-342900" algn="just">
              <a:spcBef>
                <a:spcPct val="20000"/>
              </a:spcBef>
            </a:pPr>
            <a:r>
              <a:rPr lang="ru-RU" sz="2800">
                <a:latin typeface="Calibri" pitchFamily="34" charset="0"/>
              </a:rPr>
              <a:t>                         </a:t>
            </a:r>
          </a:p>
          <a:p>
            <a:pPr marL="342900" indent="-342900" algn="just">
              <a:spcBef>
                <a:spcPct val="20000"/>
              </a:spcBef>
            </a:pPr>
            <a:endParaRPr lang="ru-RU" sz="2800">
              <a:latin typeface="Calibri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357313" y="1000125"/>
            <a:ext cx="6357937" cy="55721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786063" y="1214438"/>
            <a:ext cx="428625" cy="35718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71750" y="1643063"/>
            <a:ext cx="3929063" cy="43576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571750" y="1643063"/>
            <a:ext cx="3929063" cy="435768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2819400" y="22098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53" name="TextBox 8"/>
          <p:cNvSpPr txBox="1">
            <a:spLocks noChangeArrowheads="1"/>
          </p:cNvSpPr>
          <p:nvPr/>
        </p:nvSpPr>
        <p:spPr bwMode="auto">
          <a:xfrm>
            <a:off x="1785938" y="1785938"/>
            <a:ext cx="1428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Юпитер</a:t>
            </a: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3000375" y="1643063"/>
            <a:ext cx="3143250" cy="3500437"/>
          </a:xfrm>
          <a:prstGeom prst="triangl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571875" y="3071813"/>
            <a:ext cx="2000250" cy="20716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4876800" y="30480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57" name="TextBox 12"/>
          <p:cNvSpPr txBox="1">
            <a:spLocks noChangeArrowheads="1"/>
          </p:cNvSpPr>
          <p:nvPr/>
        </p:nvSpPr>
        <p:spPr bwMode="auto">
          <a:xfrm>
            <a:off x="5257800" y="2895600"/>
            <a:ext cx="1071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Марс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71500" y="285750"/>
            <a:ext cx="7772400" cy="785813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>
                <a:latin typeface="+mj-lt"/>
                <a:ea typeface="+mj-ea"/>
                <a:cs typeface="+mj-cs"/>
              </a:rPr>
              <a:t>КУБОК КЕПЛЕРА</a:t>
            </a:r>
          </a:p>
        </p:txBody>
      </p:sp>
      <p:sp>
        <p:nvSpPr>
          <p:cNvPr id="7171" name="Подзаголовок 2"/>
          <p:cNvSpPr txBox="1">
            <a:spLocks/>
          </p:cNvSpPr>
          <p:nvPr/>
        </p:nvSpPr>
        <p:spPr bwMode="auto">
          <a:xfrm>
            <a:off x="428625" y="928688"/>
            <a:ext cx="8429625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ru-RU" sz="3200">
                <a:latin typeface="Calibri" pitchFamily="34" charset="0"/>
              </a:rPr>
              <a:t>             С</a:t>
            </a:r>
            <a:r>
              <a:rPr lang="ru-RU" sz="2800">
                <a:latin typeface="Calibri" pitchFamily="34" charset="0"/>
              </a:rPr>
              <a:t>атурн</a:t>
            </a:r>
          </a:p>
          <a:p>
            <a:pPr marL="342900" indent="-342900" algn="just">
              <a:spcBef>
                <a:spcPct val="20000"/>
              </a:spcBef>
            </a:pPr>
            <a:r>
              <a:rPr lang="ru-RU" sz="2800">
                <a:latin typeface="Calibri" pitchFamily="34" charset="0"/>
              </a:rPr>
              <a:t>                         </a:t>
            </a:r>
          </a:p>
          <a:p>
            <a:pPr marL="342900" indent="-342900" algn="just">
              <a:spcBef>
                <a:spcPct val="20000"/>
              </a:spcBef>
            </a:pPr>
            <a:endParaRPr lang="ru-RU" sz="2800">
              <a:latin typeface="Calibri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357313" y="1000125"/>
            <a:ext cx="6357937" cy="55721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786063" y="1214438"/>
            <a:ext cx="428625" cy="35718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71750" y="1643063"/>
            <a:ext cx="3929063" cy="43576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571750" y="1643063"/>
            <a:ext cx="3929063" cy="435768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2819400" y="22098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177" name="TextBox 8"/>
          <p:cNvSpPr txBox="1">
            <a:spLocks noChangeArrowheads="1"/>
          </p:cNvSpPr>
          <p:nvPr/>
        </p:nvSpPr>
        <p:spPr bwMode="auto">
          <a:xfrm>
            <a:off x="1785938" y="1785938"/>
            <a:ext cx="1428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Юпитер</a:t>
            </a: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3000375" y="1643063"/>
            <a:ext cx="3143250" cy="3500437"/>
          </a:xfrm>
          <a:prstGeom prst="triangl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571875" y="3071813"/>
            <a:ext cx="2000250" cy="20716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4800600" y="2895600"/>
            <a:ext cx="438150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181" name="TextBox 12"/>
          <p:cNvSpPr txBox="1">
            <a:spLocks noChangeArrowheads="1"/>
          </p:cNvSpPr>
          <p:nvPr/>
        </p:nvSpPr>
        <p:spPr bwMode="auto">
          <a:xfrm>
            <a:off x="5176838" y="2819400"/>
            <a:ext cx="10715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Марс</a:t>
            </a:r>
          </a:p>
        </p:txBody>
      </p:sp>
      <p:sp>
        <p:nvSpPr>
          <p:cNvPr id="15" name="Правильный пятиугольник 14"/>
          <p:cNvSpPr/>
          <p:nvPr/>
        </p:nvSpPr>
        <p:spPr>
          <a:xfrm rot="10800000">
            <a:off x="3643313" y="3286125"/>
            <a:ext cx="1857375" cy="1857375"/>
          </a:xfrm>
          <a:prstGeom prst="pentagon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71500" y="285750"/>
            <a:ext cx="7772400" cy="785813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>
                <a:latin typeface="+mj-lt"/>
                <a:ea typeface="+mj-ea"/>
                <a:cs typeface="+mj-cs"/>
              </a:rPr>
              <a:t>КУБОК КЕПЛЕРА</a:t>
            </a:r>
          </a:p>
        </p:txBody>
      </p:sp>
      <p:sp>
        <p:nvSpPr>
          <p:cNvPr id="8195" name="Подзаголовок 2"/>
          <p:cNvSpPr txBox="1">
            <a:spLocks/>
          </p:cNvSpPr>
          <p:nvPr/>
        </p:nvSpPr>
        <p:spPr bwMode="auto">
          <a:xfrm>
            <a:off x="428625" y="928688"/>
            <a:ext cx="8429625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ru-RU" sz="3200">
                <a:latin typeface="Calibri" pitchFamily="34" charset="0"/>
              </a:rPr>
              <a:t>             С</a:t>
            </a:r>
            <a:r>
              <a:rPr lang="ru-RU" sz="2800">
                <a:latin typeface="Calibri" pitchFamily="34" charset="0"/>
              </a:rPr>
              <a:t>атурн</a:t>
            </a:r>
          </a:p>
          <a:p>
            <a:pPr marL="342900" indent="-342900" algn="just">
              <a:spcBef>
                <a:spcPct val="20000"/>
              </a:spcBef>
            </a:pPr>
            <a:r>
              <a:rPr lang="ru-RU" sz="2800">
                <a:latin typeface="Calibri" pitchFamily="34" charset="0"/>
              </a:rPr>
              <a:t>                         </a:t>
            </a:r>
          </a:p>
          <a:p>
            <a:pPr marL="342900" indent="-342900" algn="just">
              <a:spcBef>
                <a:spcPct val="20000"/>
              </a:spcBef>
            </a:pPr>
            <a:endParaRPr lang="ru-RU" sz="2800">
              <a:latin typeface="Calibri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357313" y="1000125"/>
            <a:ext cx="6357937" cy="55721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786063" y="1214438"/>
            <a:ext cx="428625" cy="35718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71750" y="1643063"/>
            <a:ext cx="3929063" cy="43576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571750" y="1643063"/>
            <a:ext cx="3929063" cy="435768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2819400" y="22098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201" name="TextBox 8"/>
          <p:cNvSpPr txBox="1">
            <a:spLocks noChangeArrowheads="1"/>
          </p:cNvSpPr>
          <p:nvPr/>
        </p:nvSpPr>
        <p:spPr bwMode="auto">
          <a:xfrm>
            <a:off x="1785938" y="1785938"/>
            <a:ext cx="1428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Юпитер</a:t>
            </a: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3000375" y="1643063"/>
            <a:ext cx="3143250" cy="3500437"/>
          </a:xfrm>
          <a:prstGeom prst="triangl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571875" y="3071813"/>
            <a:ext cx="2000250" cy="20716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4800600" y="28956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205" name="TextBox 12"/>
          <p:cNvSpPr txBox="1">
            <a:spLocks noChangeArrowheads="1"/>
          </p:cNvSpPr>
          <p:nvPr/>
        </p:nvSpPr>
        <p:spPr bwMode="auto">
          <a:xfrm>
            <a:off x="5176838" y="2757488"/>
            <a:ext cx="10715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Марс</a:t>
            </a:r>
          </a:p>
        </p:txBody>
      </p:sp>
      <p:sp>
        <p:nvSpPr>
          <p:cNvPr id="14" name="Правильный пятиугольник 13"/>
          <p:cNvSpPr/>
          <p:nvPr/>
        </p:nvSpPr>
        <p:spPr>
          <a:xfrm rot="10800000">
            <a:off x="3643313" y="3286125"/>
            <a:ext cx="1857375" cy="1857375"/>
          </a:xfrm>
          <a:prstGeom prst="pentagon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3786188" y="3286125"/>
            <a:ext cx="1571625" cy="164306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3962400" y="33528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209" name="TextBox 16"/>
          <p:cNvSpPr txBox="1">
            <a:spLocks noChangeArrowheads="1"/>
          </p:cNvSpPr>
          <p:nvPr/>
        </p:nvSpPr>
        <p:spPr bwMode="auto">
          <a:xfrm>
            <a:off x="2571750" y="3357563"/>
            <a:ext cx="1285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 Земля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71500" y="285750"/>
            <a:ext cx="7772400" cy="785813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>
                <a:latin typeface="+mj-lt"/>
                <a:ea typeface="+mj-ea"/>
                <a:cs typeface="+mj-cs"/>
              </a:rPr>
              <a:t>КУБОК КЕПЛЕРА</a:t>
            </a:r>
          </a:p>
        </p:txBody>
      </p:sp>
      <p:sp>
        <p:nvSpPr>
          <p:cNvPr id="9219" name="Подзаголовок 2"/>
          <p:cNvSpPr txBox="1">
            <a:spLocks/>
          </p:cNvSpPr>
          <p:nvPr/>
        </p:nvSpPr>
        <p:spPr bwMode="auto">
          <a:xfrm>
            <a:off x="428625" y="928688"/>
            <a:ext cx="8429625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ru-RU" sz="3200">
                <a:latin typeface="Calibri" pitchFamily="34" charset="0"/>
              </a:rPr>
              <a:t>             С</a:t>
            </a:r>
            <a:r>
              <a:rPr lang="ru-RU" sz="2800">
                <a:latin typeface="Calibri" pitchFamily="34" charset="0"/>
              </a:rPr>
              <a:t>атурн</a:t>
            </a:r>
          </a:p>
          <a:p>
            <a:pPr marL="342900" indent="-342900" algn="just">
              <a:spcBef>
                <a:spcPct val="20000"/>
              </a:spcBef>
            </a:pPr>
            <a:r>
              <a:rPr lang="ru-RU" sz="2800">
                <a:latin typeface="Calibri" pitchFamily="34" charset="0"/>
              </a:rPr>
              <a:t>                         </a:t>
            </a:r>
          </a:p>
          <a:p>
            <a:pPr marL="342900" indent="-342900" algn="just">
              <a:spcBef>
                <a:spcPct val="20000"/>
              </a:spcBef>
            </a:pPr>
            <a:endParaRPr lang="ru-RU" sz="2800">
              <a:latin typeface="Calibri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357313" y="1000125"/>
            <a:ext cx="6357937" cy="55721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786063" y="1214438"/>
            <a:ext cx="428625" cy="35718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71750" y="1643063"/>
            <a:ext cx="3929063" cy="43576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571750" y="1643063"/>
            <a:ext cx="3929063" cy="435768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2819400" y="22098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225" name="TextBox 8"/>
          <p:cNvSpPr txBox="1">
            <a:spLocks noChangeArrowheads="1"/>
          </p:cNvSpPr>
          <p:nvPr/>
        </p:nvSpPr>
        <p:spPr bwMode="auto">
          <a:xfrm>
            <a:off x="1785938" y="1785938"/>
            <a:ext cx="1428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Юпитер</a:t>
            </a: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3000375" y="1643063"/>
            <a:ext cx="3143250" cy="3500437"/>
          </a:xfrm>
          <a:prstGeom prst="triangl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571875" y="3071813"/>
            <a:ext cx="2000250" cy="20716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4800600" y="28956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229" name="TextBox 12"/>
          <p:cNvSpPr txBox="1">
            <a:spLocks noChangeArrowheads="1"/>
          </p:cNvSpPr>
          <p:nvPr/>
        </p:nvSpPr>
        <p:spPr bwMode="auto">
          <a:xfrm>
            <a:off x="5176838" y="2757488"/>
            <a:ext cx="10715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Марс</a:t>
            </a:r>
          </a:p>
        </p:txBody>
      </p:sp>
      <p:sp>
        <p:nvSpPr>
          <p:cNvPr id="14" name="Правильный пятиугольник 13"/>
          <p:cNvSpPr/>
          <p:nvPr/>
        </p:nvSpPr>
        <p:spPr>
          <a:xfrm rot="10800000">
            <a:off x="3643313" y="3286125"/>
            <a:ext cx="1857375" cy="1857375"/>
          </a:xfrm>
          <a:prstGeom prst="pentagon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3786188" y="3286125"/>
            <a:ext cx="1571625" cy="164306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3962400" y="3352800"/>
            <a:ext cx="428625" cy="304800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233" name="TextBox 16"/>
          <p:cNvSpPr txBox="1">
            <a:spLocks noChangeArrowheads="1"/>
          </p:cNvSpPr>
          <p:nvPr/>
        </p:nvSpPr>
        <p:spPr bwMode="auto">
          <a:xfrm>
            <a:off x="2571750" y="3357563"/>
            <a:ext cx="1285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 Земля</a:t>
            </a:r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4000500" y="3286125"/>
            <a:ext cx="1143000" cy="1357313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71500" y="285750"/>
            <a:ext cx="7772400" cy="785813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>
                <a:latin typeface="+mj-lt"/>
                <a:ea typeface="+mj-ea"/>
                <a:cs typeface="+mj-cs"/>
              </a:rPr>
              <a:t>КУБОК КЕПЛЕРА</a:t>
            </a:r>
          </a:p>
        </p:txBody>
      </p:sp>
      <p:sp>
        <p:nvSpPr>
          <p:cNvPr id="10243" name="Подзаголовок 2"/>
          <p:cNvSpPr txBox="1">
            <a:spLocks/>
          </p:cNvSpPr>
          <p:nvPr/>
        </p:nvSpPr>
        <p:spPr bwMode="auto">
          <a:xfrm>
            <a:off x="428625" y="928688"/>
            <a:ext cx="8429625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ru-RU" sz="3200">
                <a:latin typeface="Calibri" pitchFamily="34" charset="0"/>
              </a:rPr>
              <a:t>             С</a:t>
            </a:r>
            <a:r>
              <a:rPr lang="ru-RU" sz="2800">
                <a:latin typeface="Calibri" pitchFamily="34" charset="0"/>
              </a:rPr>
              <a:t>атурн</a:t>
            </a:r>
          </a:p>
          <a:p>
            <a:pPr marL="342900" indent="-342900" algn="just">
              <a:spcBef>
                <a:spcPct val="20000"/>
              </a:spcBef>
            </a:pPr>
            <a:r>
              <a:rPr lang="ru-RU" sz="2800">
                <a:latin typeface="Calibri" pitchFamily="34" charset="0"/>
              </a:rPr>
              <a:t>                         </a:t>
            </a:r>
          </a:p>
          <a:p>
            <a:pPr marL="342900" indent="-342900" algn="just">
              <a:spcBef>
                <a:spcPct val="20000"/>
              </a:spcBef>
            </a:pPr>
            <a:endParaRPr lang="ru-RU" sz="2800">
              <a:latin typeface="Calibri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357313" y="1000125"/>
            <a:ext cx="6357937" cy="55721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786063" y="1214438"/>
            <a:ext cx="428625" cy="35718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71750" y="1643063"/>
            <a:ext cx="3929063" cy="43576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571750" y="1643063"/>
            <a:ext cx="3929063" cy="435768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2819400" y="22098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49" name="TextBox 8"/>
          <p:cNvSpPr txBox="1">
            <a:spLocks noChangeArrowheads="1"/>
          </p:cNvSpPr>
          <p:nvPr/>
        </p:nvSpPr>
        <p:spPr bwMode="auto">
          <a:xfrm>
            <a:off x="1785938" y="1785938"/>
            <a:ext cx="1428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Юпитер</a:t>
            </a: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3000375" y="1643063"/>
            <a:ext cx="3143250" cy="3500437"/>
          </a:xfrm>
          <a:prstGeom prst="triangl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571875" y="3071813"/>
            <a:ext cx="2000250" cy="20716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4800600" y="28956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53" name="TextBox 12"/>
          <p:cNvSpPr txBox="1">
            <a:spLocks noChangeArrowheads="1"/>
          </p:cNvSpPr>
          <p:nvPr/>
        </p:nvSpPr>
        <p:spPr bwMode="auto">
          <a:xfrm>
            <a:off x="5176838" y="2757488"/>
            <a:ext cx="10715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Марс</a:t>
            </a:r>
          </a:p>
        </p:txBody>
      </p:sp>
      <p:sp>
        <p:nvSpPr>
          <p:cNvPr id="14" name="Правильный пятиугольник 13"/>
          <p:cNvSpPr/>
          <p:nvPr/>
        </p:nvSpPr>
        <p:spPr>
          <a:xfrm rot="10800000">
            <a:off x="3643313" y="3286125"/>
            <a:ext cx="1857375" cy="1857375"/>
          </a:xfrm>
          <a:prstGeom prst="pentagon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3786188" y="3286125"/>
            <a:ext cx="1571625" cy="164306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3929063" y="3286125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57" name="TextBox 16"/>
          <p:cNvSpPr txBox="1">
            <a:spLocks noChangeArrowheads="1"/>
          </p:cNvSpPr>
          <p:nvPr/>
        </p:nvSpPr>
        <p:spPr bwMode="auto">
          <a:xfrm>
            <a:off x="2571750" y="3071813"/>
            <a:ext cx="1285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 Земля</a:t>
            </a:r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4000500" y="3286125"/>
            <a:ext cx="1143000" cy="1357313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4214813" y="3857625"/>
            <a:ext cx="714375" cy="785813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4495800" y="37338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61" name="TextBox 20"/>
          <p:cNvSpPr txBox="1">
            <a:spLocks noChangeArrowheads="1"/>
          </p:cNvSpPr>
          <p:nvPr/>
        </p:nvSpPr>
        <p:spPr bwMode="auto">
          <a:xfrm>
            <a:off x="4857750" y="3571875"/>
            <a:ext cx="1285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Венера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71500" y="285750"/>
            <a:ext cx="7772400" cy="785813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>
                <a:latin typeface="+mj-lt"/>
                <a:ea typeface="+mj-ea"/>
                <a:cs typeface="+mj-cs"/>
              </a:rPr>
              <a:t>КУБОК КЕПЛЕРА</a:t>
            </a:r>
          </a:p>
        </p:txBody>
      </p:sp>
      <p:sp>
        <p:nvSpPr>
          <p:cNvPr id="11267" name="Подзаголовок 2"/>
          <p:cNvSpPr txBox="1">
            <a:spLocks/>
          </p:cNvSpPr>
          <p:nvPr/>
        </p:nvSpPr>
        <p:spPr bwMode="auto">
          <a:xfrm>
            <a:off x="428625" y="928688"/>
            <a:ext cx="8429625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ru-RU" sz="3200">
                <a:latin typeface="Calibri" pitchFamily="34" charset="0"/>
              </a:rPr>
              <a:t>             С</a:t>
            </a:r>
            <a:r>
              <a:rPr lang="ru-RU" sz="2800">
                <a:latin typeface="Calibri" pitchFamily="34" charset="0"/>
              </a:rPr>
              <a:t>атурн</a:t>
            </a:r>
          </a:p>
          <a:p>
            <a:pPr marL="342900" indent="-342900" algn="just">
              <a:spcBef>
                <a:spcPct val="20000"/>
              </a:spcBef>
            </a:pPr>
            <a:r>
              <a:rPr lang="ru-RU" sz="2800">
                <a:latin typeface="Calibri" pitchFamily="34" charset="0"/>
              </a:rPr>
              <a:t>                         </a:t>
            </a:r>
          </a:p>
          <a:p>
            <a:pPr marL="342900" indent="-342900" algn="just">
              <a:spcBef>
                <a:spcPct val="20000"/>
              </a:spcBef>
            </a:pPr>
            <a:endParaRPr lang="ru-RU" sz="2800">
              <a:latin typeface="Calibri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357313" y="1000125"/>
            <a:ext cx="6357937" cy="55721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786063" y="1214438"/>
            <a:ext cx="428625" cy="35718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71750" y="1643063"/>
            <a:ext cx="3929063" cy="43576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571750" y="1643063"/>
            <a:ext cx="3929063" cy="435768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2819400" y="22098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73" name="TextBox 8"/>
          <p:cNvSpPr txBox="1">
            <a:spLocks noChangeArrowheads="1"/>
          </p:cNvSpPr>
          <p:nvPr/>
        </p:nvSpPr>
        <p:spPr bwMode="auto">
          <a:xfrm>
            <a:off x="1785938" y="1785938"/>
            <a:ext cx="1428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Юпитер</a:t>
            </a: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3000375" y="1643063"/>
            <a:ext cx="3143250" cy="3500437"/>
          </a:xfrm>
          <a:prstGeom prst="triangl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571875" y="3071813"/>
            <a:ext cx="2000250" cy="20716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4800600" y="28956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77" name="TextBox 12"/>
          <p:cNvSpPr txBox="1">
            <a:spLocks noChangeArrowheads="1"/>
          </p:cNvSpPr>
          <p:nvPr/>
        </p:nvSpPr>
        <p:spPr bwMode="auto">
          <a:xfrm>
            <a:off x="5176838" y="2757488"/>
            <a:ext cx="10715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Марс</a:t>
            </a:r>
          </a:p>
        </p:txBody>
      </p:sp>
      <p:sp>
        <p:nvSpPr>
          <p:cNvPr id="14" name="Правильный пятиугольник 13"/>
          <p:cNvSpPr/>
          <p:nvPr/>
        </p:nvSpPr>
        <p:spPr>
          <a:xfrm rot="10800000">
            <a:off x="3643313" y="3286125"/>
            <a:ext cx="1857375" cy="1857375"/>
          </a:xfrm>
          <a:prstGeom prst="pentagon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3786188" y="3286125"/>
            <a:ext cx="1571625" cy="164306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3929063" y="3286125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81" name="TextBox 16"/>
          <p:cNvSpPr txBox="1">
            <a:spLocks noChangeArrowheads="1"/>
          </p:cNvSpPr>
          <p:nvPr/>
        </p:nvSpPr>
        <p:spPr bwMode="auto">
          <a:xfrm>
            <a:off x="2571750" y="3071813"/>
            <a:ext cx="1285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 Земля</a:t>
            </a:r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4000500" y="3286125"/>
            <a:ext cx="1143000" cy="1357313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4214813" y="3857625"/>
            <a:ext cx="714375" cy="785813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84" name="TextBox 20"/>
          <p:cNvSpPr txBox="1">
            <a:spLocks noChangeArrowheads="1"/>
          </p:cNvSpPr>
          <p:nvPr/>
        </p:nvSpPr>
        <p:spPr bwMode="auto">
          <a:xfrm>
            <a:off x="4857750" y="3571875"/>
            <a:ext cx="1285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Венера</a:t>
            </a:r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4214813" y="3857625"/>
            <a:ext cx="714375" cy="4286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Равнобедренный треугольник 22"/>
          <p:cNvSpPr/>
          <p:nvPr/>
        </p:nvSpPr>
        <p:spPr>
          <a:xfrm rot="10800000">
            <a:off x="4214813" y="4286250"/>
            <a:ext cx="714375" cy="3571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4495800" y="38100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71500" y="285750"/>
            <a:ext cx="7772400" cy="785813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>
                <a:latin typeface="+mj-lt"/>
                <a:ea typeface="+mj-ea"/>
                <a:cs typeface="+mj-cs"/>
              </a:rPr>
              <a:t>КУБОК КЕПЛЕРА</a:t>
            </a:r>
          </a:p>
        </p:txBody>
      </p:sp>
      <p:sp>
        <p:nvSpPr>
          <p:cNvPr id="12291" name="Подзаголовок 2"/>
          <p:cNvSpPr txBox="1">
            <a:spLocks/>
          </p:cNvSpPr>
          <p:nvPr/>
        </p:nvSpPr>
        <p:spPr bwMode="auto">
          <a:xfrm>
            <a:off x="428625" y="928688"/>
            <a:ext cx="8429625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ru-RU" sz="3200">
                <a:latin typeface="Calibri" pitchFamily="34" charset="0"/>
              </a:rPr>
              <a:t>             С</a:t>
            </a:r>
            <a:r>
              <a:rPr lang="ru-RU" sz="2800">
                <a:latin typeface="Calibri" pitchFamily="34" charset="0"/>
              </a:rPr>
              <a:t>атурн</a:t>
            </a:r>
          </a:p>
          <a:p>
            <a:pPr marL="342900" indent="-342900" algn="just">
              <a:spcBef>
                <a:spcPct val="20000"/>
              </a:spcBef>
            </a:pPr>
            <a:r>
              <a:rPr lang="ru-RU" sz="2800">
                <a:latin typeface="Calibri" pitchFamily="34" charset="0"/>
              </a:rPr>
              <a:t>                         </a:t>
            </a:r>
          </a:p>
          <a:p>
            <a:pPr marL="342900" indent="-342900" algn="just">
              <a:spcBef>
                <a:spcPct val="20000"/>
              </a:spcBef>
            </a:pPr>
            <a:endParaRPr lang="ru-RU" sz="2800">
              <a:latin typeface="Calibri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357313" y="1000125"/>
            <a:ext cx="6357937" cy="55721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786063" y="1214438"/>
            <a:ext cx="428625" cy="35718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71750" y="1643063"/>
            <a:ext cx="3929063" cy="43576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571750" y="1643063"/>
            <a:ext cx="3929063" cy="435768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2819400" y="22098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297" name="TextBox 8"/>
          <p:cNvSpPr txBox="1">
            <a:spLocks noChangeArrowheads="1"/>
          </p:cNvSpPr>
          <p:nvPr/>
        </p:nvSpPr>
        <p:spPr bwMode="auto">
          <a:xfrm>
            <a:off x="1785938" y="1785938"/>
            <a:ext cx="1428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Юпитер</a:t>
            </a: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3000375" y="1643063"/>
            <a:ext cx="3143250" cy="3500437"/>
          </a:xfrm>
          <a:prstGeom prst="triangl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571875" y="3071813"/>
            <a:ext cx="2000250" cy="20716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4800600" y="28956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301" name="TextBox 12"/>
          <p:cNvSpPr txBox="1">
            <a:spLocks noChangeArrowheads="1"/>
          </p:cNvSpPr>
          <p:nvPr/>
        </p:nvSpPr>
        <p:spPr bwMode="auto">
          <a:xfrm>
            <a:off x="5176838" y="2757488"/>
            <a:ext cx="10715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Марс</a:t>
            </a:r>
          </a:p>
        </p:txBody>
      </p:sp>
      <p:sp>
        <p:nvSpPr>
          <p:cNvPr id="14" name="Правильный пятиугольник 13"/>
          <p:cNvSpPr/>
          <p:nvPr/>
        </p:nvSpPr>
        <p:spPr>
          <a:xfrm rot="10800000">
            <a:off x="3643313" y="3286125"/>
            <a:ext cx="1857375" cy="1857375"/>
          </a:xfrm>
          <a:prstGeom prst="pentagon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3786188" y="3286125"/>
            <a:ext cx="1571625" cy="164306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3929063" y="3286125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305" name="TextBox 16"/>
          <p:cNvSpPr txBox="1">
            <a:spLocks noChangeArrowheads="1"/>
          </p:cNvSpPr>
          <p:nvPr/>
        </p:nvSpPr>
        <p:spPr bwMode="auto">
          <a:xfrm>
            <a:off x="2571750" y="3071813"/>
            <a:ext cx="1285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 Земля</a:t>
            </a:r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4000500" y="3286125"/>
            <a:ext cx="1143000" cy="1357313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4214813" y="3857625"/>
            <a:ext cx="714375" cy="785813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308" name="TextBox 19"/>
          <p:cNvSpPr txBox="1">
            <a:spLocks noChangeArrowheads="1"/>
          </p:cNvSpPr>
          <p:nvPr/>
        </p:nvSpPr>
        <p:spPr bwMode="auto">
          <a:xfrm>
            <a:off x="4857750" y="3571875"/>
            <a:ext cx="1285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Венера</a:t>
            </a:r>
          </a:p>
        </p:txBody>
      </p:sp>
      <p:sp>
        <p:nvSpPr>
          <p:cNvPr id="21" name="Равнобедренный треугольник 20"/>
          <p:cNvSpPr>
            <a:spLocks noChangeArrowheads="1"/>
          </p:cNvSpPr>
          <p:nvPr/>
        </p:nvSpPr>
        <p:spPr bwMode="auto">
          <a:xfrm>
            <a:off x="4214813" y="3857625"/>
            <a:ext cx="714375" cy="428625"/>
          </a:xfrm>
          <a:prstGeom prst="triangle">
            <a:avLst>
              <a:gd name="adj" fmla="val 50000"/>
            </a:avLst>
          </a:prstGeom>
          <a:solidFill>
            <a:srgbClr val="6E97C8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2" name="Равнобедренный треугольник 21"/>
          <p:cNvSpPr>
            <a:spLocks noChangeArrowheads="1"/>
          </p:cNvSpPr>
          <p:nvPr/>
        </p:nvSpPr>
        <p:spPr bwMode="auto">
          <a:xfrm rot="10800000">
            <a:off x="4214813" y="4286250"/>
            <a:ext cx="714375" cy="357188"/>
          </a:xfrm>
          <a:prstGeom prst="triangle">
            <a:avLst>
              <a:gd name="adj" fmla="val 50000"/>
            </a:avLst>
          </a:prstGeom>
          <a:solidFill>
            <a:srgbClr val="6E97C8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4495800" y="37338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312" name="Oval 24"/>
          <p:cNvSpPr>
            <a:spLocks noChangeArrowheads="1"/>
          </p:cNvSpPr>
          <p:nvPr/>
        </p:nvSpPr>
        <p:spPr bwMode="auto">
          <a:xfrm>
            <a:off x="4343400" y="4038600"/>
            <a:ext cx="457200" cy="533400"/>
          </a:xfrm>
          <a:prstGeom prst="ellipse">
            <a:avLst/>
          </a:prstGeom>
          <a:solidFill>
            <a:srgbClr val="D1DFC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" name="Овал 22"/>
          <p:cNvSpPr/>
          <p:nvPr/>
        </p:nvSpPr>
        <p:spPr>
          <a:xfrm>
            <a:off x="4267200" y="40386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314" name="Text Box 29"/>
          <p:cNvSpPr txBox="1">
            <a:spLocks noChangeArrowheads="1"/>
          </p:cNvSpPr>
          <p:nvPr/>
        </p:nvSpPr>
        <p:spPr bwMode="auto">
          <a:xfrm>
            <a:off x="2362200" y="38862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/>
              <a:t>Меркурий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/>
        </p:nvSpPr>
        <p:spPr bwMode="auto">
          <a:xfrm>
            <a:off x="685800" y="3810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800">
                <a:solidFill>
                  <a:srgbClr val="CC0000"/>
                </a:solidFill>
                <a:latin typeface="Monotype Corsiva" pitchFamily="66" charset="0"/>
              </a:rPr>
              <a:t>Космический кубок  И.Кеплера</a:t>
            </a:r>
          </a:p>
        </p:txBody>
      </p:sp>
      <p:pic>
        <p:nvPicPr>
          <p:cNvPr id="13315" name="Рисунок 2" descr="http://vio.fio.ru/vio_33/cd_site/Articles/art_3_5_clip_image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371600"/>
            <a:ext cx="5181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6200" y="1337370"/>
            <a:ext cx="89154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3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Вопросы на повторение: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определение правильного многогранника;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сколько существует типов правильных многогранников;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назовите их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2" action="ppaction://hlinksldjump"/>
              </a:rPr>
              <a:t>(модели)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2" action="ppaction://hlinksldjump"/>
              </a:rPr>
              <a:t>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откуда идет их название?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					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 action="ppaction://hlinksldjump"/>
              </a:rPr>
              <a:t>(Кубок Кеплера)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pPr lvl="0"/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Актуализация </a:t>
            </a: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ЗУН.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/>
        </p:nvSpPr>
        <p:spPr bwMode="auto">
          <a:xfrm>
            <a:off x="685800" y="304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>
                <a:solidFill>
                  <a:schemeClr val="tx2"/>
                </a:solidFill>
                <a:latin typeface="Calibri" pitchFamily="34" charset="0"/>
              </a:rPr>
              <a:t>ГИПОТЕЗА КЕПЛЕРА</a:t>
            </a:r>
          </a:p>
        </p:txBody>
      </p:sp>
      <p:sp>
        <p:nvSpPr>
          <p:cNvPr id="14339" name="Oval 3"/>
          <p:cNvSpPr>
            <a:spLocks noChangeArrowheads="1"/>
          </p:cNvSpPr>
          <p:nvPr/>
        </p:nvSpPr>
        <p:spPr bwMode="auto">
          <a:xfrm>
            <a:off x="1219200" y="1295400"/>
            <a:ext cx="6934200" cy="525780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3657600" y="1219200"/>
            <a:ext cx="457200" cy="3810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114800" y="9144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latin typeface="Times New Roman" pitchFamily="18" charset="0"/>
              </a:rPr>
              <a:t>Сатурн</a:t>
            </a:r>
          </a:p>
        </p:txBody>
      </p:sp>
      <p:sp>
        <p:nvSpPr>
          <p:cNvPr id="14342" name="Oval 6"/>
          <p:cNvSpPr>
            <a:spLocks noChangeArrowheads="1"/>
          </p:cNvSpPr>
          <p:nvPr/>
        </p:nvSpPr>
        <p:spPr bwMode="auto">
          <a:xfrm>
            <a:off x="1600200" y="1676400"/>
            <a:ext cx="6248400" cy="4572000"/>
          </a:xfrm>
          <a:prstGeom prst="ellips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3657600" y="1219200"/>
            <a:ext cx="457200" cy="3810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14344" name="Oval 9"/>
          <p:cNvSpPr>
            <a:spLocks noChangeArrowheads="1"/>
          </p:cNvSpPr>
          <p:nvPr/>
        </p:nvSpPr>
        <p:spPr bwMode="auto">
          <a:xfrm>
            <a:off x="3276600" y="1676400"/>
            <a:ext cx="457200" cy="3810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14345" name="Text Box 11"/>
          <p:cNvSpPr txBox="1">
            <a:spLocks noChangeArrowheads="1"/>
          </p:cNvSpPr>
          <p:nvPr/>
        </p:nvSpPr>
        <p:spPr bwMode="auto">
          <a:xfrm>
            <a:off x="3733800" y="15240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800">
                <a:latin typeface="Times New Roman" pitchFamily="18" charset="0"/>
              </a:rPr>
              <a:t>Юпитер</a:t>
            </a:r>
          </a:p>
        </p:txBody>
      </p:sp>
      <p:sp>
        <p:nvSpPr>
          <p:cNvPr id="14346" name="Oval 12"/>
          <p:cNvSpPr>
            <a:spLocks noChangeArrowheads="1"/>
          </p:cNvSpPr>
          <p:nvPr/>
        </p:nvSpPr>
        <p:spPr bwMode="auto">
          <a:xfrm>
            <a:off x="1905000" y="2057400"/>
            <a:ext cx="5638800" cy="3886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14347" name="Oval 10"/>
          <p:cNvSpPr>
            <a:spLocks noChangeArrowheads="1"/>
          </p:cNvSpPr>
          <p:nvPr/>
        </p:nvSpPr>
        <p:spPr bwMode="auto">
          <a:xfrm>
            <a:off x="5257800" y="1981200"/>
            <a:ext cx="457200" cy="3810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14348" name="Text Box 13"/>
          <p:cNvSpPr txBox="1">
            <a:spLocks noChangeArrowheads="1"/>
          </p:cNvSpPr>
          <p:nvPr/>
        </p:nvSpPr>
        <p:spPr bwMode="auto">
          <a:xfrm>
            <a:off x="4191000" y="19050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latin typeface="Times New Roman" pitchFamily="18" charset="0"/>
              </a:rPr>
              <a:t>Марс</a:t>
            </a:r>
          </a:p>
        </p:txBody>
      </p:sp>
      <p:sp>
        <p:nvSpPr>
          <p:cNvPr id="14349" name="Oval 14"/>
          <p:cNvSpPr>
            <a:spLocks noChangeArrowheads="1"/>
          </p:cNvSpPr>
          <p:nvPr/>
        </p:nvSpPr>
        <p:spPr bwMode="auto">
          <a:xfrm>
            <a:off x="2286000" y="2362200"/>
            <a:ext cx="4876800" cy="3200400"/>
          </a:xfrm>
          <a:prstGeom prst="ellips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14350" name="Oval 15"/>
          <p:cNvSpPr>
            <a:spLocks noChangeArrowheads="1"/>
          </p:cNvSpPr>
          <p:nvPr/>
        </p:nvSpPr>
        <p:spPr bwMode="auto">
          <a:xfrm>
            <a:off x="3429000" y="2362200"/>
            <a:ext cx="457200" cy="3810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14351" name="Text Box 16"/>
          <p:cNvSpPr txBox="1">
            <a:spLocks noChangeArrowheads="1"/>
          </p:cNvSpPr>
          <p:nvPr/>
        </p:nvSpPr>
        <p:spPr bwMode="auto">
          <a:xfrm>
            <a:off x="3962400" y="22860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latin typeface="Times New Roman" pitchFamily="18" charset="0"/>
              </a:rPr>
              <a:t>Земля</a:t>
            </a:r>
          </a:p>
        </p:txBody>
      </p:sp>
      <p:sp>
        <p:nvSpPr>
          <p:cNvPr id="16" name="Oval 17"/>
          <p:cNvSpPr>
            <a:spLocks noChangeArrowheads="1"/>
          </p:cNvSpPr>
          <p:nvPr/>
        </p:nvSpPr>
        <p:spPr bwMode="auto">
          <a:xfrm>
            <a:off x="2667000" y="2743200"/>
            <a:ext cx="4191000" cy="2514600"/>
          </a:xfrm>
          <a:prstGeom prst="ellips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353" name="Oval 18"/>
          <p:cNvSpPr>
            <a:spLocks noChangeArrowheads="1"/>
          </p:cNvSpPr>
          <p:nvPr/>
        </p:nvSpPr>
        <p:spPr bwMode="auto">
          <a:xfrm>
            <a:off x="5181600" y="2667000"/>
            <a:ext cx="457200" cy="3810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14354" name="Text Box 19"/>
          <p:cNvSpPr txBox="1">
            <a:spLocks noChangeArrowheads="1"/>
          </p:cNvSpPr>
          <p:nvPr/>
        </p:nvSpPr>
        <p:spPr bwMode="auto">
          <a:xfrm>
            <a:off x="3962400" y="2605088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latin typeface="Times New Roman" pitchFamily="18" charset="0"/>
              </a:rPr>
              <a:t>Венера</a:t>
            </a:r>
          </a:p>
        </p:txBody>
      </p:sp>
      <p:sp>
        <p:nvSpPr>
          <p:cNvPr id="14355" name="Oval 20"/>
          <p:cNvSpPr>
            <a:spLocks noChangeArrowheads="1"/>
          </p:cNvSpPr>
          <p:nvPr/>
        </p:nvSpPr>
        <p:spPr bwMode="auto">
          <a:xfrm>
            <a:off x="3124200" y="3124200"/>
            <a:ext cx="3352800" cy="1828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14356" name="Oval 21"/>
          <p:cNvSpPr>
            <a:spLocks noChangeArrowheads="1"/>
          </p:cNvSpPr>
          <p:nvPr/>
        </p:nvSpPr>
        <p:spPr bwMode="auto">
          <a:xfrm>
            <a:off x="3276600" y="3276600"/>
            <a:ext cx="457200" cy="3810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14357" name="Text Box 22"/>
          <p:cNvSpPr txBox="1">
            <a:spLocks noChangeArrowheads="1"/>
          </p:cNvSpPr>
          <p:nvPr/>
        </p:nvSpPr>
        <p:spPr bwMode="auto">
          <a:xfrm>
            <a:off x="3786188" y="3000375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latin typeface="Times New Roman" pitchFamily="18" charset="0"/>
              </a:rPr>
              <a:t>Меркурий</a:t>
            </a:r>
          </a:p>
        </p:txBody>
      </p:sp>
      <p:sp>
        <p:nvSpPr>
          <p:cNvPr id="14358" name="Text Box 24"/>
          <p:cNvSpPr txBox="1">
            <a:spLocks noChangeArrowheads="1"/>
          </p:cNvSpPr>
          <p:nvPr/>
        </p:nvSpPr>
        <p:spPr bwMode="auto">
          <a:xfrm>
            <a:off x="3886200" y="37338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latin typeface="Times New Roman" pitchFamily="18" charset="0"/>
              </a:rPr>
              <a:t>СОЛНЦЕ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4400">
                <a:solidFill>
                  <a:schemeClr val="tx2"/>
                </a:solidFill>
              </a:rPr>
              <a:t>Платоновы тела</a:t>
            </a:r>
          </a:p>
        </p:txBody>
      </p:sp>
      <p:pic>
        <p:nvPicPr>
          <p:cNvPr id="20483" name="Picture 3" descr="C:\WINDOWS\Temp\~DEST\сканирование002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1981200"/>
            <a:ext cx="2116138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200400" y="21336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FF0000"/>
                </a:solidFill>
              </a:rPr>
              <a:t>ОГОНЬ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4400">
                <a:solidFill>
                  <a:schemeClr val="tx2"/>
                </a:solidFill>
              </a:rPr>
              <a:t>Платоновы тела</a:t>
            </a:r>
          </a:p>
        </p:txBody>
      </p:sp>
      <p:pic>
        <p:nvPicPr>
          <p:cNvPr id="25603" name="Picture 3" descr="C:\WINDOWS\Temp\~DEST\сканирование002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1981200"/>
            <a:ext cx="2116138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200400" y="21336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FF0000"/>
                </a:solidFill>
              </a:rPr>
              <a:t>ОГОНЬ</a:t>
            </a:r>
          </a:p>
        </p:txBody>
      </p:sp>
      <p:pic>
        <p:nvPicPr>
          <p:cNvPr id="25609" name="Picture 9" descr="C:\WINDOWS\Temp\~DEST\сканирование004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3810000"/>
            <a:ext cx="19018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5334000" y="45720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0099"/>
                </a:solidFill>
              </a:rPr>
              <a:t>ВОДА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4400">
                <a:solidFill>
                  <a:schemeClr val="tx2"/>
                </a:solidFill>
              </a:rPr>
              <a:t>Платоновы тела</a:t>
            </a:r>
          </a:p>
        </p:txBody>
      </p:sp>
      <p:pic>
        <p:nvPicPr>
          <p:cNvPr id="26627" name="Picture 3" descr="C:\WINDOWS\Temp\~DEST\сканирование002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1981200"/>
            <a:ext cx="2116138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200400" y="21336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FF0000"/>
                </a:solidFill>
              </a:rPr>
              <a:t>ОГОНЬ</a:t>
            </a:r>
          </a:p>
        </p:txBody>
      </p:sp>
      <p:pic>
        <p:nvPicPr>
          <p:cNvPr id="26631" name="Picture 7" descr="C:\WINDOWS\Temp\~DEST\сканирование003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3733800"/>
            <a:ext cx="19018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362200" y="38862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333300"/>
                </a:solidFill>
              </a:rPr>
              <a:t>ЗЕМЛЯ</a:t>
            </a:r>
          </a:p>
        </p:txBody>
      </p:sp>
      <p:pic>
        <p:nvPicPr>
          <p:cNvPr id="26633" name="Picture 9" descr="C:\WINDOWS\Temp\~DEST\сканирование004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3810000"/>
            <a:ext cx="19018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334000" y="45720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0099"/>
                </a:solidFill>
              </a:rPr>
              <a:t>ВОДА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4400">
                <a:solidFill>
                  <a:schemeClr val="tx2"/>
                </a:solidFill>
              </a:rPr>
              <a:t>Платоновы тела</a:t>
            </a:r>
          </a:p>
        </p:txBody>
      </p:sp>
      <p:pic>
        <p:nvPicPr>
          <p:cNvPr id="12291" name="Picture 3" descr="C:\WINDOWS\Temp\~DEST\сканирование002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1981200"/>
            <a:ext cx="2116138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200400" y="21336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FF0000"/>
                </a:solidFill>
              </a:rPr>
              <a:t>ОГОНЬ</a:t>
            </a:r>
          </a:p>
        </p:txBody>
      </p:sp>
      <p:pic>
        <p:nvPicPr>
          <p:cNvPr id="12293" name="Picture 5" descr="C:\WINDOWS\Temp\~DEST\сканирование006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1066800"/>
            <a:ext cx="2249488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791200" y="12192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3333FF"/>
                </a:solidFill>
              </a:rPr>
              <a:t>ВОЗДУХ</a:t>
            </a:r>
          </a:p>
        </p:txBody>
      </p:sp>
      <p:pic>
        <p:nvPicPr>
          <p:cNvPr id="12295" name="Picture 7" descr="C:\WINDOWS\Temp\~DEST\сканирование003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3733800"/>
            <a:ext cx="19018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2362200" y="38862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333300"/>
                </a:solidFill>
              </a:rPr>
              <a:t>ЗЕМЛЯ</a:t>
            </a:r>
          </a:p>
        </p:txBody>
      </p:sp>
      <p:pic>
        <p:nvPicPr>
          <p:cNvPr id="12297" name="Picture 9" descr="C:\WINDOWS\Temp\~DEST\сканирование004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76800" y="3810000"/>
            <a:ext cx="19018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5334000" y="45720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0099"/>
                </a:solidFill>
              </a:rPr>
              <a:t>ВОДА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3" name="Picture 11" descr="C:\WINDOWS\Temp\~DEST\сканирование005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1000"/>
            <a:ext cx="9144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4400">
                <a:solidFill>
                  <a:schemeClr val="tx2"/>
                </a:solidFill>
              </a:rPr>
              <a:t>Платоновы тела</a:t>
            </a:r>
          </a:p>
        </p:txBody>
      </p:sp>
      <p:pic>
        <p:nvPicPr>
          <p:cNvPr id="13315" name="Picture 3" descr="C:\WINDOWS\Temp\~DEST\сканирование002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1981200"/>
            <a:ext cx="2116138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200400" y="21336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FF0000"/>
                </a:solidFill>
              </a:rPr>
              <a:t>ОГОНЬ</a:t>
            </a:r>
          </a:p>
        </p:txBody>
      </p:sp>
      <p:pic>
        <p:nvPicPr>
          <p:cNvPr id="13317" name="Picture 5" descr="C:\WINDOWS\Temp\~DEST\сканирование006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1066800"/>
            <a:ext cx="2249488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791200" y="12192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3333FF"/>
                </a:solidFill>
              </a:rPr>
              <a:t>ВОЗДУХ</a:t>
            </a:r>
          </a:p>
        </p:txBody>
      </p:sp>
      <p:pic>
        <p:nvPicPr>
          <p:cNvPr id="13319" name="Picture 7" descr="C:\WINDOWS\Temp\~DEST\сканирование003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05000" y="3733800"/>
            <a:ext cx="19018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362200" y="38862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8000"/>
                </a:solidFill>
              </a:rPr>
              <a:t>ЗЕМЛЯ</a:t>
            </a:r>
          </a:p>
        </p:txBody>
      </p:sp>
      <p:pic>
        <p:nvPicPr>
          <p:cNvPr id="13321" name="Picture 9" descr="C:\WINDOWS\Temp\~DEST\сканирование004.bm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76800" y="3810000"/>
            <a:ext cx="19018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5334000" y="45720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0099"/>
                </a:solidFill>
              </a:rPr>
              <a:t>ВОДА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2667000" y="6156325"/>
            <a:ext cx="3962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>
                <a:solidFill>
                  <a:srgbClr val="660066"/>
                </a:solidFill>
              </a:rPr>
              <a:t>МИРОЗДАНИЕ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1" descr="C:\WINDOWS\Temp\~DEST\сканирование005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81000"/>
            <a:ext cx="9144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3" descr="C:\WINDOWS\Temp\~DEST\сканирование002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1143000"/>
            <a:ext cx="2116138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5" descr="C:\WINDOWS\Temp\~DEST\сканирование006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0" y="642938"/>
            <a:ext cx="2249488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286375" y="928688"/>
            <a:ext cx="1600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33FF"/>
                </a:solidFill>
                <a:latin typeface="+mn-lt"/>
              </a:rPr>
              <a:t>ВЕТЕР, ГРОМ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5">
                    <a:lumMod val="60000"/>
                    <a:lumOff val="40000"/>
                  </a:schemeClr>
                </a:solidFill>
                <a:latin typeface="+mn-lt"/>
              </a:rPr>
              <a:t>РАССВЕТ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  <a:latin typeface="+mn-lt"/>
            </a:endParaRPr>
          </a:p>
        </p:txBody>
      </p:sp>
      <p:pic>
        <p:nvPicPr>
          <p:cNvPr id="2056" name="Picture 7" descr="C:\WINDOWS\Temp\~DEST\сканирование003.bm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41550" y="4038600"/>
            <a:ext cx="19018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2428875" y="4357688"/>
            <a:ext cx="1600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solidFill>
                  <a:srgbClr val="008000"/>
                </a:solidFill>
                <a:latin typeface="Calibri" pitchFamily="34" charset="0"/>
              </a:rPr>
              <a:t>ЗЕМЛЯ, ГОРЫ</a:t>
            </a:r>
          </a:p>
          <a:p>
            <a:pPr algn="ctr">
              <a:spcBef>
                <a:spcPct val="50000"/>
              </a:spcBef>
            </a:pPr>
            <a:r>
              <a:rPr lang="ru-RU">
                <a:solidFill>
                  <a:srgbClr val="18F10D"/>
                </a:solidFill>
                <a:latin typeface="Calibri" pitchFamily="34" charset="0"/>
              </a:rPr>
              <a:t>ТАЙГА</a:t>
            </a:r>
          </a:p>
        </p:txBody>
      </p:sp>
      <p:pic>
        <p:nvPicPr>
          <p:cNvPr id="2058" name="Picture 9" descr="C:\WINDOWS\Temp\~DEST\сканирование004.bmp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76800" y="4324350"/>
            <a:ext cx="19018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667000" y="6156325"/>
            <a:ext cx="3962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>
                <a:solidFill>
                  <a:srgbClr val="660066"/>
                </a:solidFill>
                <a:latin typeface="Calibri" pitchFamily="34" charset="0"/>
              </a:rPr>
              <a:t>ВСЕЛЕННАЯ</a:t>
            </a:r>
          </a:p>
        </p:txBody>
      </p:sp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3505200" y="990600"/>
          <a:ext cx="2286000" cy="4953000"/>
        </p:xfrm>
        <a:graphic>
          <a:graphicData uri="http://schemas.openxmlformats.org/presentationml/2006/ole">
            <p:oleObj spid="_x0000_s16386" name="Clip" r:id="rId8" imgW="1492920" imgH="1685880" progId="MS_ClipArt_Gallery.5">
              <p:embed/>
            </p:oleObj>
          </a:graphicData>
        </a:graphic>
      </p:graphicFrame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2362200" y="1143000"/>
            <a:ext cx="222885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solidFill>
                  <a:srgbClr val="FF0000"/>
                </a:solidFill>
                <a:latin typeface="Calibri" pitchFamily="34" charset="0"/>
              </a:rPr>
              <a:t>СЕМЕЙНЫЙ ОЧАГ</a:t>
            </a:r>
          </a:p>
          <a:p>
            <a:pPr algn="ctr">
              <a:spcBef>
                <a:spcPct val="50000"/>
              </a:spcBef>
            </a:pPr>
            <a:r>
              <a:rPr lang="ru-RU">
                <a:solidFill>
                  <a:srgbClr val="C00000"/>
                </a:solidFill>
                <a:latin typeface="Calibri" pitchFamily="34" charset="0"/>
              </a:rPr>
              <a:t>СОЛНЦЕ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5257800" y="4800600"/>
            <a:ext cx="1938338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000099"/>
                </a:solidFill>
                <a:latin typeface="+mn-lt"/>
              </a:rPr>
              <a:t>ПРЕСНАЯ ВОДА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МОРЯ, РЕКИ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685800" y="76200"/>
            <a:ext cx="77724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200">
                <a:solidFill>
                  <a:schemeClr val="tx2"/>
                </a:solidFill>
                <a:latin typeface="Calibri" pitchFamily="34" charset="0"/>
              </a:rPr>
              <a:t>КУЛЬТ ПРИРОДЫ У НАРОДОВ СЕВЕРА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4400">
                <a:solidFill>
                  <a:srgbClr val="000066"/>
                </a:solidFill>
              </a:rPr>
              <a:t>Формула Эйлера </a:t>
            </a:r>
            <a:r>
              <a:rPr lang="ru-RU" sz="2800">
                <a:solidFill>
                  <a:srgbClr val="000066"/>
                </a:solidFill>
              </a:rPr>
              <a:t>(таблица №1)</a:t>
            </a:r>
          </a:p>
        </p:txBody>
      </p:sp>
      <p:graphicFrame>
        <p:nvGraphicFramePr>
          <p:cNvPr id="10243" name="Group 3"/>
          <p:cNvGraphicFramePr>
            <a:graphicFrameLocks noGrp="1"/>
          </p:cNvGraphicFramePr>
          <p:nvPr/>
        </p:nvGraphicFramePr>
        <p:xfrm>
          <a:off x="609600" y="914400"/>
          <a:ext cx="7696200" cy="5724528"/>
        </p:xfrm>
        <a:graphic>
          <a:graphicData uri="http://schemas.openxmlformats.org/drawingml/2006/table">
            <a:tbl>
              <a:tblPr/>
              <a:tblGrid>
                <a:gridCol w="2209800"/>
                <a:gridCol w="1905000"/>
                <a:gridCol w="1828800"/>
                <a:gridCol w="1752600"/>
              </a:tblGrid>
              <a:tr h="8905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Правильный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многогран - ник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Число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0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граней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вершин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ребер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Тетраэдр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Куб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Октаэдр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1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Додекаэдр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Икосаэдр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ru-RU">
                <a:solidFill>
                  <a:srgbClr val="000066"/>
                </a:solidFill>
              </a:rPr>
              <a:t>Формула Эйлера </a:t>
            </a:r>
            <a:r>
              <a:rPr lang="ru-RU" sz="2800">
                <a:solidFill>
                  <a:srgbClr val="000066"/>
                </a:solidFill>
              </a:rPr>
              <a:t>(таблица №2)</a:t>
            </a:r>
          </a:p>
        </p:txBody>
      </p:sp>
      <p:graphicFrame>
        <p:nvGraphicFramePr>
          <p:cNvPr id="7224" name="Group 56"/>
          <p:cNvGraphicFramePr>
            <a:graphicFrameLocks noGrp="1"/>
          </p:cNvGraphicFramePr>
          <p:nvPr/>
        </p:nvGraphicFramePr>
        <p:xfrm>
          <a:off x="609600" y="914400"/>
          <a:ext cx="7696200" cy="5737163"/>
        </p:xfrm>
        <a:graphic>
          <a:graphicData uri="http://schemas.openxmlformats.org/drawingml/2006/table">
            <a:tbl>
              <a:tblPr/>
              <a:tblGrid>
                <a:gridCol w="2209800"/>
                <a:gridCol w="3733800"/>
                <a:gridCol w="1752600"/>
              </a:tblGrid>
              <a:tr h="8667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Правильный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многогран - ник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Число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0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граней и вершин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(Г + В)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ребер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(Р)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Тетраэдр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Куб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Октаэдр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2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Додекаэдр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Икосаэдр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4400">
                <a:solidFill>
                  <a:srgbClr val="000066"/>
                </a:solidFill>
              </a:rPr>
              <a:t>Формула Эйлера </a:t>
            </a:r>
            <a:r>
              <a:rPr lang="ru-RU" sz="2800">
                <a:solidFill>
                  <a:srgbClr val="000066"/>
                </a:solidFill>
              </a:rPr>
              <a:t>(таблица №2)</a:t>
            </a:r>
          </a:p>
        </p:txBody>
      </p:sp>
      <p:graphicFrame>
        <p:nvGraphicFramePr>
          <p:cNvPr id="11267" name="Group 3"/>
          <p:cNvGraphicFramePr>
            <a:graphicFrameLocks noGrp="1"/>
          </p:cNvGraphicFramePr>
          <p:nvPr/>
        </p:nvGraphicFramePr>
        <p:xfrm>
          <a:off x="609600" y="914400"/>
          <a:ext cx="7696200" cy="5737163"/>
        </p:xfrm>
        <a:graphic>
          <a:graphicData uri="http://schemas.openxmlformats.org/drawingml/2006/table">
            <a:tbl>
              <a:tblPr/>
              <a:tblGrid>
                <a:gridCol w="2209800"/>
                <a:gridCol w="3733800"/>
                <a:gridCol w="1752600"/>
              </a:tblGrid>
              <a:tr h="8667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Правильный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многогран - ник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Число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0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граней и вершин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(Г + В)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ребер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(Р)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Тетраэдр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 + 4 = 8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Куб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 + 8 = 14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 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Октаэдр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 + 6 = 14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2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Додекаэдр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 + 20 = 32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Икосаэдр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 + 12 = 32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C:\WINDOWS\Temp\~DEST\сканирование004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0"/>
            <a:ext cx="67865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676400" y="2286000"/>
            <a:ext cx="5334000" cy="2209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371600" y="762000"/>
            <a:ext cx="617220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400" dirty="0">
                <a:solidFill>
                  <a:srgbClr val="000066"/>
                </a:solidFill>
              </a:rPr>
              <a:t>Формула Эйлера</a:t>
            </a:r>
            <a:r>
              <a:rPr lang="en-US" sz="4400" dirty="0">
                <a:solidFill>
                  <a:srgbClr val="000066"/>
                </a:solidFill>
              </a:rPr>
              <a:t> (1752)</a:t>
            </a:r>
            <a:endParaRPr lang="ru-RU" sz="4400" dirty="0">
              <a:solidFill>
                <a:srgbClr val="000066"/>
              </a:solidFill>
            </a:endParaRPr>
          </a:p>
          <a:p>
            <a:pPr algn="ctr"/>
            <a:endParaRPr lang="ru-RU" sz="4400" dirty="0">
              <a:solidFill>
                <a:srgbClr val="000066"/>
              </a:solidFill>
            </a:endParaRPr>
          </a:p>
          <a:p>
            <a:pPr algn="ctr"/>
            <a:endParaRPr lang="ru-RU" sz="4400" dirty="0">
              <a:solidFill>
                <a:srgbClr val="000066"/>
              </a:solidFill>
            </a:endParaRPr>
          </a:p>
          <a:p>
            <a:pPr algn="ctr"/>
            <a:r>
              <a:rPr lang="ru-RU" sz="5400" dirty="0">
                <a:solidFill>
                  <a:srgbClr val="000066"/>
                </a:solidFill>
              </a:rPr>
              <a:t>Г + В = Р + 2</a:t>
            </a:r>
            <a:r>
              <a:rPr lang="ru-RU" sz="4400" dirty="0">
                <a:solidFill>
                  <a:srgbClr val="000066"/>
                </a:solidFill>
              </a:rPr>
              <a:t> </a:t>
            </a:r>
            <a:endParaRPr lang="ru-RU" sz="28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051" name="Рисунок 115" descr="http://vio.fio.ru/vio_33/cd_site/Articles/art_3_5_clip_image0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57200"/>
            <a:ext cx="3429000" cy="575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0" y="3152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4972050" y="1493838"/>
            <a:ext cx="257175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Дано: многогранник</a:t>
            </a:r>
          </a:p>
          <a:p>
            <a:r>
              <a:rPr lang="ru-RU" dirty="0"/>
              <a:t>           ∟АВС = 90°</a:t>
            </a:r>
          </a:p>
          <a:p>
            <a:r>
              <a:rPr lang="ru-RU" dirty="0"/>
              <a:t>               </a:t>
            </a:r>
            <a:r>
              <a:rPr lang="en-US" dirty="0"/>
              <a:t>DB = 4</a:t>
            </a:r>
          </a:p>
          <a:p>
            <a:r>
              <a:rPr lang="ru-RU" dirty="0"/>
              <a:t>Найти: </a:t>
            </a:r>
            <a:r>
              <a:rPr lang="en-US" dirty="0"/>
              <a:t>S </a:t>
            </a:r>
            <a:r>
              <a:rPr lang="ru-RU" dirty="0"/>
              <a:t>п.п.</a:t>
            </a:r>
          </a:p>
          <a:p>
            <a:r>
              <a:rPr lang="ru-RU" dirty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Подведем итоги: </a:t>
            </a:r>
            <a:r>
              <a:rPr lang="ru-RU" sz="4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4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28600" y="1676400"/>
            <a:ext cx="8382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Что мы сегодня нового узнали о правильных многогранниках?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Смогли ли мы доказать правильность гипотезы выдвинутой в начале урока? (применение в астрономии, философии, религии и геометрии)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Почему Л. Кэрролл так высоко оценил значение этих многогранников?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Что общее характеризует правильные многогранники и любые выпуклые?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WINDOWS\Temp\~DEST\сканирование003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14313"/>
            <a:ext cx="6357938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WINDOWS\Temp\~DEST\сканирование002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75" y="214313"/>
            <a:ext cx="6500813" cy="585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1" descr="C:\WINDOWS\Temp\~DEST\сканирование005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66700"/>
            <a:ext cx="9144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C:\WINDOWS\Temp\~DEST\сканирование006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500063"/>
            <a:ext cx="6643687" cy="550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7315200" y="5334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4" action="ppaction://hlinksldjump"/>
              </a:rPr>
              <a:t>вопросы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571500" y="285750"/>
            <a:ext cx="7772400" cy="785813"/>
          </a:xfrm>
        </p:spPr>
        <p:txBody>
          <a:bodyPr/>
          <a:lstStyle/>
          <a:p>
            <a:pPr eaLnBrk="1" hangingPunct="1"/>
            <a:r>
              <a:rPr lang="ru-RU" smtClean="0"/>
              <a:t>КУБОК КЕПЛЕРА</a:t>
            </a: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928688"/>
            <a:ext cx="8429625" cy="5643562"/>
          </a:xfrm>
        </p:spPr>
        <p:txBody>
          <a:bodyPr/>
          <a:lstStyle/>
          <a:p>
            <a:pPr algn="just" eaLnBrk="1" hangingPunct="1"/>
            <a:r>
              <a:rPr lang="ru-RU" smtClean="0">
                <a:solidFill>
                  <a:srgbClr val="898989"/>
                </a:solidFill>
              </a:rPr>
              <a:t>             </a:t>
            </a:r>
            <a:r>
              <a:rPr lang="ru-RU" smtClean="0">
                <a:solidFill>
                  <a:schemeClr val="tx1"/>
                </a:solidFill>
              </a:rPr>
              <a:t>С</a:t>
            </a:r>
            <a:r>
              <a:rPr lang="ru-RU" sz="2800" smtClean="0">
                <a:solidFill>
                  <a:schemeClr val="tx1"/>
                </a:solidFill>
              </a:rPr>
              <a:t>атурн</a:t>
            </a:r>
          </a:p>
        </p:txBody>
      </p:sp>
      <p:sp>
        <p:nvSpPr>
          <p:cNvPr id="4" name="Овал 3"/>
          <p:cNvSpPr/>
          <p:nvPr/>
        </p:nvSpPr>
        <p:spPr>
          <a:xfrm>
            <a:off x="1357313" y="1000125"/>
            <a:ext cx="6357937" cy="55721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819400" y="1219200"/>
            <a:ext cx="428625" cy="3571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571500" y="285750"/>
            <a:ext cx="7772400" cy="785813"/>
          </a:xfrm>
        </p:spPr>
        <p:txBody>
          <a:bodyPr/>
          <a:lstStyle/>
          <a:p>
            <a:pPr eaLnBrk="1" hangingPunct="1"/>
            <a:r>
              <a:rPr lang="ru-RU" smtClean="0"/>
              <a:t>КУБОК КЕПЛЕРА</a:t>
            </a: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928688"/>
            <a:ext cx="8429625" cy="5643562"/>
          </a:xfrm>
        </p:spPr>
        <p:txBody>
          <a:bodyPr/>
          <a:lstStyle/>
          <a:p>
            <a:pPr algn="just" eaLnBrk="1" hangingPunct="1"/>
            <a:r>
              <a:rPr lang="ru-RU" smtClean="0">
                <a:solidFill>
                  <a:srgbClr val="898989"/>
                </a:solidFill>
              </a:rPr>
              <a:t>             </a:t>
            </a:r>
            <a:r>
              <a:rPr lang="ru-RU" smtClean="0">
                <a:solidFill>
                  <a:schemeClr val="tx1"/>
                </a:solidFill>
              </a:rPr>
              <a:t>С</a:t>
            </a:r>
            <a:r>
              <a:rPr lang="ru-RU" sz="2800" smtClean="0">
                <a:solidFill>
                  <a:schemeClr val="tx1"/>
                </a:solidFill>
              </a:rPr>
              <a:t>атурн</a:t>
            </a:r>
          </a:p>
        </p:txBody>
      </p:sp>
      <p:sp>
        <p:nvSpPr>
          <p:cNvPr id="4" name="Овал 3"/>
          <p:cNvSpPr/>
          <p:nvPr/>
        </p:nvSpPr>
        <p:spPr>
          <a:xfrm>
            <a:off x="1357313" y="1000125"/>
            <a:ext cx="6357937" cy="55721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786063" y="1214438"/>
            <a:ext cx="428625" cy="35718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71750" y="1643063"/>
            <a:ext cx="3929063" cy="43576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378</Words>
  <PresentationFormat>Экран (4:3)</PresentationFormat>
  <Paragraphs>185</Paragraphs>
  <Slides>32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Office Theme</vt:lpstr>
      <vt:lpstr>Microsoft Clip Gallery</vt:lpstr>
      <vt:lpstr> Тема урока:Правильные многогранники. Теорема Эйлера. </vt:lpstr>
      <vt:lpstr>Актуализация ЗУН. </vt:lpstr>
      <vt:lpstr>Слайд 3</vt:lpstr>
      <vt:lpstr>Слайд 4</vt:lpstr>
      <vt:lpstr>Слайд 5</vt:lpstr>
      <vt:lpstr>Слайд 6</vt:lpstr>
      <vt:lpstr>Слайд 7</vt:lpstr>
      <vt:lpstr>КУБОК КЕПЛЕРА</vt:lpstr>
      <vt:lpstr>КУБОК КЕПЛЕРА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Формула Эйлера (таблица №2)</vt:lpstr>
      <vt:lpstr>Слайд 29</vt:lpstr>
      <vt:lpstr>Слайд 30</vt:lpstr>
      <vt:lpstr>Слайд 31</vt:lpstr>
      <vt:lpstr> Подведем итоги: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 урока:Правильные многогранники. Теорема Эйлера. </dc:title>
  <dc:creator>статус</dc:creator>
  <cp:lastModifiedBy>статус</cp:lastModifiedBy>
  <cp:revision>4</cp:revision>
  <dcterms:created xsi:type="dcterms:W3CDTF">2011-01-25T12:16:12Z</dcterms:created>
  <dcterms:modified xsi:type="dcterms:W3CDTF">2011-01-25T12:55:12Z</dcterms:modified>
</cp:coreProperties>
</file>