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3" r:id="rId2"/>
  </p:sldMasterIdLst>
  <p:notesMasterIdLst>
    <p:notesMasterId r:id="rId36"/>
  </p:notesMasterIdLst>
  <p:sldIdLst>
    <p:sldId id="292" r:id="rId3"/>
    <p:sldId id="256" r:id="rId4"/>
    <p:sldId id="263" r:id="rId5"/>
    <p:sldId id="257" r:id="rId6"/>
    <p:sldId id="258" r:id="rId7"/>
    <p:sldId id="264" r:id="rId8"/>
    <p:sldId id="290" r:id="rId9"/>
    <p:sldId id="259" r:id="rId10"/>
    <p:sldId id="261" r:id="rId11"/>
    <p:sldId id="286" r:id="rId12"/>
    <p:sldId id="271" r:id="rId13"/>
    <p:sldId id="291" r:id="rId14"/>
    <p:sldId id="260" r:id="rId15"/>
    <p:sldId id="270" r:id="rId16"/>
    <p:sldId id="268" r:id="rId17"/>
    <p:sldId id="269" r:id="rId18"/>
    <p:sldId id="266" r:id="rId19"/>
    <p:sldId id="267" r:id="rId20"/>
    <p:sldId id="285" r:id="rId21"/>
    <p:sldId id="272" r:id="rId22"/>
    <p:sldId id="273" r:id="rId23"/>
    <p:sldId id="274" r:id="rId24"/>
    <p:sldId id="275" r:id="rId25"/>
    <p:sldId id="289" r:id="rId26"/>
    <p:sldId id="276" r:id="rId27"/>
    <p:sldId id="279" r:id="rId28"/>
    <p:sldId id="278" r:id="rId29"/>
    <p:sldId id="280" r:id="rId30"/>
    <p:sldId id="281" r:id="rId31"/>
    <p:sldId id="288" r:id="rId32"/>
    <p:sldId id="287" r:id="rId33"/>
    <p:sldId id="284" r:id="rId34"/>
    <p:sldId id="29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778" autoAdjust="0"/>
    <p:restoredTop sz="94627" autoAdjust="0"/>
  </p:normalViewPr>
  <p:slideViewPr>
    <p:cSldViewPr>
      <p:cViewPr>
        <p:scale>
          <a:sx n="100" d="100"/>
          <a:sy n="100" d="100"/>
        </p:scale>
        <p:origin x="-64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55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6ED935-BA96-4F31-AA48-A1527728CB18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39D4B8-60E5-4E98-85D0-38D4295DF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8CFE6F-5163-4E4A-BCF1-899FBB7B0E8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69D2CA-099B-4666-8CB9-8630DFB52AA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66EB97-8BDC-41B5-9EE9-E48CB0E8BC39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1E626A-3157-40E8-8156-94A7BCD1621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0E3342-65BB-435C-9906-CD01C2A97810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FB4837-82BA-44DA-92C6-45B89D2BD8D6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4FAEEA-2FD5-4A5A-9234-EC7E2C7EEB72}" type="slidenum">
              <a:rPr lang="ru-RU" sz="1200"/>
              <a:pPr algn="r"/>
              <a:t>10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3441A-48E6-42EA-91FB-B87009A340D9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409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6F30-E9BC-4959-9588-9D939C847C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utoUpdateAnimBg="0"/>
      <p:bldP spid="40972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ADEB-5F36-4A2A-A013-122EA7B9E2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B9E78-1D06-40B4-9FDB-22A56927C0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B561A-E6EE-4536-920A-7BCA4C5BA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4204-74B7-466F-91A1-310CAE6E763B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E37A-16FA-4E66-8BCB-ACC5DEBEE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3B165-8FD5-43EC-9346-A411C1363F45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14193-A110-4F1F-B6DF-FF1AC95A1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5109C-9C17-468A-8D31-AA670847DFEA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FA06B-7AF7-45DA-B206-4BFA03B4FE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A1FD0-1091-4F65-932D-81E7BF584A3F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6EEF1-5589-4D51-8AB8-4488B73AEC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7853A-2B23-412A-AF1E-0013F5010313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B1E06-0DEF-4C12-903F-76B4F03048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7531-9747-44C8-B0B1-4CF9A49A0C80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55FB-A515-44BF-AE3E-09EB3AF1F2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E602C-DD90-4F03-AF6E-8F83E893B628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9D03-77B5-4ED7-B49B-5C271000BE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ACE0D-534E-4F58-8AA3-D05FCF0ACB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5272-0F9C-4AD8-94F9-454FCB6FA8AB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3EA7A-C85F-4155-8A1B-2C85A99BA4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81DC9-2B9E-4414-8131-5B910B354687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B255-963E-4B87-8A79-C6FADA99B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FE7C7-147B-4709-A55C-E314FD78C1F9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8A599-62BC-4699-BB01-31D559ACE8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8551-B719-4E1E-A0EA-A5B4EDB3959B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1DAF6-33ED-4BD0-9CD6-5E68387BB8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2F9A3-20FB-4E01-A89D-F6393776C47E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F09C7-8B5C-468B-9ADF-F7AB0E62E7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6F287-4004-4908-9506-8BF33F1FBE48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F828-D30A-45DA-8E73-D246F8F785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3A90-1A56-4C71-B0BA-CBCF8EFAC27A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94C69-89CE-4013-AAC4-7FD6E8BCC8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874C9-3EEA-4F0D-8E4F-378C5186803D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11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96D63-46BA-4330-A71C-0E9D52483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727C5-7493-4D7E-9F0F-5664440E27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1AED0-A9F4-41D9-B4AE-BEB88B8BF7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2CC72-FB0E-4B00-A77D-2723BB5F52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60A82-17FF-4ABF-B217-D660B7A944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5DC5A-1CE9-4685-94C8-8889D19F2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9BE21-3DDA-4630-B2F6-26213AA59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435FF-6053-4183-A703-DFA63D592C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99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399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9C69378-8512-4091-8C27-FA8FDEA2C7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700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FBDF3D6F-5245-4077-9F9A-3A8B714A7049}" type="datetimeFigureOut">
              <a:rPr lang="ru-RU"/>
              <a:pPr>
                <a:defRPr/>
              </a:pPr>
              <a:t>26.02.2011</a:t>
            </a:fld>
            <a:endParaRPr lang="ru-RU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8FBB9FBF-3F92-44B7-90DA-61C48FAC85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  <p:sldLayoutId id="2147483723" r:id="rId12"/>
    <p:sldLayoutId id="2147483724" r:id="rId13"/>
    <p:sldLayoutId id="2147483725" r:id="rId14"/>
    <p:sldLayoutId id="2147483726" r:id="rId15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Shukhov_Tower_photo_by_Maxim_Fedorov.jpg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timer.dp.ua/wallpapers/hyperboloid.jpg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nasledie-rus.ru/img/700000/700904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marhi.ru/AMIT/2008/3kvart08/Vermisso/Vermisso_fig1a.jpg" TargetMode="External"/><Relationship Id="rId9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765175"/>
            <a:ext cx="3835400" cy="26066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789363"/>
            <a:ext cx="7488237" cy="2016125"/>
          </a:xfrm>
        </p:spPr>
        <p:txBody>
          <a:bodyPr/>
          <a:lstStyle/>
          <a:p>
            <a:pPr eaLnBrk="1" hangingPunct="1"/>
            <a:r>
              <a:rPr lang="ru-RU" sz="2000" smtClean="0">
                <a:cs typeface="Arial" charset="0"/>
              </a:rPr>
              <a:t>МОУ Гимназия имени академика Н.Г. Басова при Воронежском госуниверситете</a:t>
            </a:r>
          </a:p>
          <a:p>
            <a:pPr eaLnBrk="1" hangingPunct="1"/>
            <a:r>
              <a:rPr lang="ru-RU" smtClean="0"/>
              <a:t>Белоусова Алла Генриховна, </a:t>
            </a:r>
          </a:p>
          <a:p>
            <a:pPr eaLnBrk="1" hangingPunct="1"/>
            <a:r>
              <a:rPr lang="ru-RU" smtClean="0"/>
              <a:t>учитель математики, </a:t>
            </a:r>
          </a:p>
          <a:p>
            <a:pPr eaLnBrk="1" hangingPunct="1"/>
            <a:r>
              <a:rPr lang="ru-RU" smtClean="0"/>
              <a:t>кандидат педагогических наук</a:t>
            </a:r>
          </a:p>
        </p:txBody>
      </p:sp>
      <p:pic>
        <p:nvPicPr>
          <p:cNvPr id="36867" name="Picture 6" descr="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36613"/>
            <a:ext cx="1266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G:\D90 фото\Гимназия\школа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760413"/>
            <a:ext cx="40322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" y="1773238"/>
            <a:ext cx="8137525" cy="4895850"/>
          </a:xfrm>
        </p:spPr>
        <p:txBody>
          <a:bodyPr anchor="ctr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smtClean="0"/>
              <a:t>Функцией</a:t>
            </a:r>
            <a:r>
              <a:rPr lang="ru-RU" sz="4000" smtClean="0"/>
              <a:t> называется соответствие между двумя множествами, при котором каждому элементу одного множества соответствует единственный элемент другого множества.</a:t>
            </a:r>
          </a:p>
        </p:txBody>
      </p:sp>
      <p:pic>
        <p:nvPicPr>
          <p:cNvPr id="48130" name="Picture 3" descr="заставка граф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5888"/>
            <a:ext cx="835183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813" y="277813"/>
            <a:ext cx="7138987" cy="1063625"/>
          </a:xfrm>
        </p:spPr>
        <p:txBody>
          <a:bodyPr/>
          <a:lstStyle/>
          <a:p>
            <a:pPr algn="ctr" eaLnBrk="1" hangingPunct="1"/>
            <a:r>
              <a:rPr lang="ru-RU" sz="4200" b="1" smtClean="0">
                <a:latin typeface="Arial" charset="0"/>
              </a:rPr>
              <a:t>Функции рядом с нами</a:t>
            </a:r>
          </a:p>
        </p:txBody>
      </p:sp>
      <p:pic>
        <p:nvPicPr>
          <p:cNvPr id="50178" name="Picture 5" descr="заставка граф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8640763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6" descr="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1266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778625" cy="1139825"/>
          </a:xfrm>
        </p:spPr>
        <p:txBody>
          <a:bodyPr/>
          <a:lstStyle/>
          <a:p>
            <a:pPr algn="ctr" eaLnBrk="1" hangingPunct="1"/>
            <a:r>
              <a:rPr lang="ru-RU" sz="4200" b="1" smtClean="0">
                <a:latin typeface="Arial" charset="0"/>
              </a:rPr>
              <a:t>Функции рядом с нами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376363"/>
            <a:ext cx="5040312" cy="5365750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latin typeface="Arial" charset="0"/>
                <a:cs typeface="Arial" charset="0"/>
              </a:rPr>
              <a:t>Любоваться природой можно и не зная математики. </a:t>
            </a:r>
            <a:endParaRPr lang="ru-RU" sz="24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b="1" i="1" smtClean="0">
                <a:latin typeface="Arial" charset="0"/>
                <a:cs typeface="Arial" charset="0"/>
              </a:rPr>
              <a:t>Но понять ее, увидеть то, что скрыто за внешними образами явлений можно лишь с помощью точной науки.</a:t>
            </a:r>
            <a:endParaRPr lang="ru-RU" sz="24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b="1" i="1" smtClean="0">
                <a:latin typeface="Arial" charset="0"/>
                <a:cs typeface="Arial" charset="0"/>
              </a:rPr>
              <a:t> Только она позволяет заметить, что в явлениях природы есть формы и ритмы, недоступные глазу созерцателя, но открытые глазу аналитика.</a:t>
            </a: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51203" name="Picture 7" descr="какт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60575"/>
            <a:ext cx="38512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7763" y="1555750"/>
            <a:ext cx="400685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  <a:cs typeface="Arial" charset="0"/>
              </a:rPr>
              <a:t>Знание законов природы дало человеку возможность объяснять и предсказывать ее разнообразнейшие явления. «Математическими портретами» закономерностей природы и служит функция. </a:t>
            </a:r>
          </a:p>
        </p:txBody>
      </p:sp>
      <p:sp>
        <p:nvSpPr>
          <p:cNvPr id="52226" name="Rectangle 6"/>
          <p:cNvSpPr>
            <a:spLocks noChangeArrowheads="1"/>
          </p:cNvSpPr>
          <p:nvPr/>
        </p:nvSpPr>
        <p:spPr bwMode="auto">
          <a:xfrm>
            <a:off x="395288" y="620713"/>
            <a:ext cx="6985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200" b="1">
                <a:solidFill>
                  <a:schemeClr val="tx2"/>
                </a:solidFill>
              </a:rPr>
              <a:t>Функции рядом с нами</a:t>
            </a:r>
          </a:p>
        </p:txBody>
      </p:sp>
      <p:pic>
        <p:nvPicPr>
          <p:cNvPr id="52227" name="Picture 6" descr="Рисунок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70038"/>
            <a:ext cx="433705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88913"/>
            <a:ext cx="7354887" cy="1139825"/>
          </a:xfrm>
        </p:spPr>
        <p:txBody>
          <a:bodyPr/>
          <a:lstStyle/>
          <a:p>
            <a:pPr algn="ctr" eaLnBrk="1" hangingPunct="1"/>
            <a:r>
              <a:rPr lang="ru-RU" sz="4200" b="1" smtClean="0">
                <a:latin typeface="Arial" charset="0"/>
              </a:rPr>
              <a:t>Функции рядом с нами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1484313"/>
            <a:ext cx="3529013" cy="525780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График делает информацию о функции зримой и наглядной. Выразительная «картинка» вмиг расскажет о характерных особенностях и поведении функции.</a:t>
            </a:r>
          </a:p>
        </p:txBody>
      </p:sp>
      <p:pic>
        <p:nvPicPr>
          <p:cNvPr id="54275" name="Picture 4" descr="маят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48958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570787" cy="1139825"/>
          </a:xfrm>
        </p:spPr>
        <p:txBody>
          <a:bodyPr/>
          <a:lstStyle/>
          <a:p>
            <a:pPr algn="ctr" eaLnBrk="1" hangingPunct="1"/>
            <a:r>
              <a:rPr lang="ru-RU" sz="4200" b="1" smtClean="0">
                <a:latin typeface="Arial" charset="0"/>
              </a:rPr>
              <a:t>Функции рядом с нами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353425" cy="5257800"/>
          </a:xfrm>
        </p:spPr>
        <p:txBody>
          <a:bodyPr/>
          <a:lstStyle/>
          <a:p>
            <a:pPr eaLnBrk="1" hangingPunct="1"/>
            <a:r>
              <a:rPr lang="ru-RU" sz="3600" b="1" smtClean="0"/>
              <a:t>«…Но кривая линия – геометрический эквивалент функции – гораздо больше говорит воображению, чем формула, и гораздо более обозрима, чем таблица числовых значений»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                           В.И. Гончаров</a:t>
            </a:r>
          </a:p>
        </p:txBody>
      </p:sp>
      <p:pic>
        <p:nvPicPr>
          <p:cNvPr id="55299" name="Picture 9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30838"/>
            <a:ext cx="44323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6778625" cy="1139825"/>
          </a:xfrm>
        </p:spPr>
        <p:txBody>
          <a:bodyPr/>
          <a:lstStyle/>
          <a:p>
            <a:pPr algn="ctr" eaLnBrk="1" hangingPunct="1"/>
            <a:r>
              <a:rPr lang="ru-RU" sz="4200" b="1" smtClean="0">
                <a:latin typeface="Arial" charset="0"/>
              </a:rPr>
              <a:t>Функции рядом с нами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163" y="1484313"/>
            <a:ext cx="3779837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Графиком функции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smtClean="0"/>
              <a:t>    называют множество точек координатной плоскости, абсциссы которых равны значениям аргумента, а ординаты – соответствующим значениям функции.</a:t>
            </a:r>
            <a:r>
              <a:rPr lang="ru-RU" sz="2400" smtClean="0"/>
              <a:t> </a:t>
            </a:r>
          </a:p>
        </p:txBody>
      </p:sp>
      <p:pic>
        <p:nvPicPr>
          <p:cNvPr id="56323" name="Picture 5" descr="параб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51323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993062" cy="1139825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latin typeface="Arial" charset="0"/>
              </a:rPr>
              <a:t>Функции рядом с нами</a:t>
            </a:r>
            <a:endParaRPr lang="ru-RU" sz="4800" smtClean="0">
              <a:latin typeface="Arial" charset="0"/>
            </a:endParaRP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997450"/>
          </a:xfrm>
        </p:spPr>
        <p:txBody>
          <a:bodyPr/>
          <a:lstStyle/>
          <a:p>
            <a:pPr eaLnBrk="1" hangingPunct="1"/>
            <a:r>
              <a:rPr lang="ru-RU" sz="3600" smtClean="0"/>
              <a:t>Чтобы наглядно проиллюстрировать характерные свойства функции, обратимся к пословицам. Ведь пословицы – это тоже отражение устойчивых закономерностей, выверенных многовековым опытом народа. </a:t>
            </a:r>
          </a:p>
          <a:p>
            <a:pPr eaLnBrk="1" hangingPunct="1"/>
            <a:endParaRPr lang="ru-RU" sz="3600" smtClean="0"/>
          </a:p>
        </p:txBody>
      </p:sp>
      <p:pic>
        <p:nvPicPr>
          <p:cNvPr id="57347" name="Picture 11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700213"/>
            <a:ext cx="23050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553450" cy="1139825"/>
          </a:xfrm>
        </p:spPr>
        <p:txBody>
          <a:bodyPr/>
          <a:lstStyle/>
          <a:p>
            <a:pPr algn="ctr" eaLnBrk="1" hangingPunct="1"/>
            <a:r>
              <a:rPr lang="ru-RU" sz="3000" smtClean="0">
                <a:latin typeface="Arial" charset="0"/>
              </a:rPr>
              <a:t>С помощью схематичных графиков функции проиллюстрируйте смысл пословиц: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8850" cy="49974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Каково </a:t>
            </a:r>
            <a:r>
              <a:rPr lang="ru-RU" dirty="0"/>
              <a:t>жизнь проживёшь - такую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 славу наживёшь</a:t>
            </a:r>
            <a:r>
              <a:rPr lang="ru-RU" dirty="0" smtClean="0"/>
              <a:t>.</a:t>
            </a:r>
          </a:p>
          <a:p>
            <a:pPr eaLnBrk="1" hangingPunct="1">
              <a:defRPr/>
            </a:pPr>
            <a:r>
              <a:rPr lang="ru-RU" dirty="0" smtClean="0"/>
              <a:t>Какой </a:t>
            </a:r>
            <a:r>
              <a:rPr lang="ru-RU" dirty="0"/>
              <a:t>мерой меряешь, такой и </a:t>
            </a:r>
            <a:endParaRPr lang="ru-RU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/>
              <a:t>   тебе </a:t>
            </a:r>
            <a:r>
              <a:rPr lang="ru-RU" dirty="0"/>
              <a:t>отмерится. 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/>
              <a:t>Каши маслом не испортишь.</a:t>
            </a:r>
          </a:p>
          <a:p>
            <a:pPr eaLnBrk="1" hangingPunct="1">
              <a:defRPr/>
            </a:pPr>
            <a:r>
              <a:rPr lang="ru-RU" dirty="0" smtClean="0"/>
              <a:t>Чем дальше в лес, тем больше дров.</a:t>
            </a:r>
          </a:p>
          <a:p>
            <a:pPr eaLnBrk="1" hangingPunct="1">
              <a:defRPr/>
            </a:pPr>
            <a:r>
              <a:rPr lang="ru-RU" dirty="0" smtClean="0"/>
              <a:t>Дальше от кумы – меньше греха.</a:t>
            </a:r>
          </a:p>
          <a:p>
            <a:pPr eaLnBrk="1" hangingPunct="1">
              <a:defRPr/>
            </a:pPr>
            <a:r>
              <a:rPr lang="ru-RU" dirty="0" smtClean="0"/>
              <a:t>Выше меры конь не скачет.</a:t>
            </a:r>
          </a:p>
          <a:p>
            <a:pPr eaLnBrk="1" hangingPunct="1">
              <a:defRPr/>
            </a:pPr>
            <a:r>
              <a:rPr lang="ru-RU" dirty="0" smtClean="0"/>
              <a:t>Пересев хуже недосева.</a:t>
            </a:r>
            <a:endParaRPr lang="ru-RU" dirty="0"/>
          </a:p>
        </p:txBody>
      </p:sp>
      <p:pic>
        <p:nvPicPr>
          <p:cNvPr id="58371" name="Picture 4" descr="Рисунок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484313"/>
            <a:ext cx="16398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Каково жизнь проживёшь - такую славу наживёшь.</a:t>
            </a:r>
          </a:p>
        </p:txBody>
      </p:sp>
      <p:pic>
        <p:nvPicPr>
          <p:cNvPr id="59394" name="Picture 5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89100"/>
            <a:ext cx="58324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6" descr="Рисуно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5300663"/>
            <a:ext cx="207168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История развития понятия функции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789363"/>
            <a:ext cx="7488237" cy="2016125"/>
          </a:xfrm>
        </p:spPr>
        <p:txBody>
          <a:bodyPr/>
          <a:lstStyle/>
          <a:p>
            <a:pPr eaLnBrk="1" hangingPunct="1"/>
            <a:r>
              <a:rPr lang="ru-RU" smtClean="0"/>
              <a:t>Функция - одно из основных математических и общенаучных понятий. Оно сыграло и поныне играет большую роль в познании реального мира.</a:t>
            </a:r>
          </a:p>
        </p:txBody>
      </p:sp>
      <p:pic>
        <p:nvPicPr>
          <p:cNvPr id="33795" name="Picture 6" descr="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36613"/>
            <a:ext cx="1266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WordArt 2"/>
          <p:cNvSpPr>
            <a:spLocks noChangeArrowheads="1" noChangeShapeType="1" noTextEdit="1"/>
          </p:cNvSpPr>
          <p:nvPr/>
        </p:nvSpPr>
        <p:spPr bwMode="auto">
          <a:xfrm>
            <a:off x="1331913" y="981075"/>
            <a:ext cx="7127875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1913E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функции в нашей жизни</a:t>
            </a:r>
          </a:p>
        </p:txBody>
      </p:sp>
      <p:pic>
        <p:nvPicPr>
          <p:cNvPr id="60418" name="Picture 3" descr="№7фун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213100"/>
            <a:ext cx="74168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4" descr="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266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994525" cy="1120775"/>
          </a:xfrm>
        </p:spPr>
        <p:txBody>
          <a:bodyPr/>
          <a:lstStyle/>
          <a:p>
            <a:pPr algn="ctr" eaLnBrk="1" hangingPunct="1"/>
            <a:r>
              <a:rPr lang="ru-RU" sz="4200" b="1" smtClean="0">
                <a:latin typeface="Arial" charset="0"/>
                <a:cs typeface="Arial" charset="0"/>
              </a:rPr>
              <a:t>Диалектика природы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400550" cy="4608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«Когда математика стала изучать переменные величины и функции, лишь только она научилась описывать процессы, движение, так она стала необходима всем».</a:t>
            </a:r>
          </a:p>
          <a:p>
            <a:pPr algn="ctr"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Фридрих Энгельс.</a:t>
            </a:r>
          </a:p>
        </p:txBody>
      </p:sp>
      <p:pic>
        <p:nvPicPr>
          <p:cNvPr id="61443" name="Picture 4" descr="№6 Энгельс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68875" y="1955800"/>
            <a:ext cx="3381375" cy="40592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7570787" cy="1139825"/>
          </a:xfrm>
        </p:spPr>
        <p:txBody>
          <a:bodyPr/>
          <a:lstStyle/>
          <a:p>
            <a:pPr algn="ctr" eaLnBrk="1" hangingPunct="1"/>
            <a:r>
              <a:rPr lang="ru-RU" sz="4200" b="1" smtClean="0">
                <a:latin typeface="Arial" charset="0"/>
                <a:cs typeface="Arial" charset="0"/>
              </a:rPr>
              <a:t>Функции в нашей жизни</a:t>
            </a:r>
          </a:p>
        </p:txBody>
      </p:sp>
      <p:sp>
        <p:nvSpPr>
          <p:cNvPr id="64514" name="Объект 1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3989387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" charset="0"/>
                <a:cs typeface="Arial" charset="0"/>
              </a:rPr>
              <a:t>Современная математика знает множество функций, и у каждой свой «неповторимый облик», как неповторим облик каждого из миллиардов людей, живущих на Земле.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2925"/>
            <a:ext cx="8351837" cy="7207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Прямая </a:t>
            </a:r>
            <a: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пропорциональность</a:t>
            </a:r>
            <a:endParaRPr lang="ru-RU" sz="4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2482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1331913" y="2060575"/>
          <a:ext cx="6624637" cy="3816350"/>
        </p:xfrm>
        <a:graphic>
          <a:graphicData uri="http://schemas.openxmlformats.org/presentationml/2006/ole">
            <p:oleObj spid="_x0000_s62482" name="Диаграмма" r:id="rId3" imgW="4381500" imgH="2524049" progId="Excel.Chart.8">
              <p:embed/>
            </p:oleObj>
          </a:graphicData>
        </a:graphic>
      </p:graphicFrame>
      <p:sp>
        <p:nvSpPr>
          <p:cNvPr id="62484" name="WordArt 4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5329237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1913E"/>
              </a:solidFill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570787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Периодические функции</a:t>
            </a:r>
            <a:endParaRPr lang="ru-RU" sz="4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4" descr="img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989138"/>
            <a:ext cx="5545137" cy="35242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7643813" cy="1049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Квадратичная </a:t>
            </a:r>
            <a: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функция</a:t>
            </a:r>
            <a:endParaRPr lang="ru-RU" sz="4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1484313"/>
            <a:ext cx="5113337" cy="5140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latin typeface="Arial" charset="0"/>
                <a:cs typeface="Arial" charset="0"/>
              </a:rPr>
              <a:t>Траекторией камня, брошенного под углом к горизонту, летящего футбольного мяча или артиллерийского снаряда будет 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Arial" charset="0"/>
                <a:cs typeface="Arial" charset="0"/>
              </a:rPr>
              <a:t>    парабола.</a:t>
            </a:r>
          </a:p>
        </p:txBody>
      </p:sp>
      <p:pic>
        <p:nvPicPr>
          <p:cNvPr id="72707" name="Picture 2" descr="G:\=Уроки\открытый урок\парабола\450px-ParabolicWaterTrajector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844675"/>
            <a:ext cx="3086100" cy="4114800"/>
          </a:xfrm>
        </p:spPr>
      </p:pic>
      <p:pic>
        <p:nvPicPr>
          <p:cNvPr id="7" name="Picture 4" descr="Image45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933825"/>
            <a:ext cx="2760662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76" name="Object 1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11188" y="1557338"/>
          <a:ext cx="8070850" cy="5097462"/>
        </p:xfrm>
        <a:graphic>
          <a:graphicData uri="http://schemas.openxmlformats.org/presentationml/2006/ole">
            <p:oleObj spid="_x0000_s66576" name="Диаграмма" r:id="rId3" imgW="4629302" imgH="2924251" progId="Excel.Char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8313" y="115888"/>
            <a:ext cx="8135937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Обратная пропорциональная зависимость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23963"/>
          </a:xfrm>
        </p:spPr>
        <p:txBody>
          <a:bodyPr/>
          <a:lstStyle/>
          <a:p>
            <a:pPr eaLnBrk="1" hangingPunct="1"/>
            <a:r>
              <a:rPr lang="ru-RU" sz="4200" b="1" smtClean="0">
                <a:latin typeface="Arial" charset="0"/>
                <a:cs typeface="Arial" charset="0"/>
              </a:rPr>
              <a:t>Обратная пропорциональная зависимость</a:t>
            </a:r>
          </a:p>
        </p:txBody>
      </p:sp>
      <p:pic>
        <p:nvPicPr>
          <p:cNvPr id="69634" name="i-main-pic" descr="Картинка 131 из 3894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987675" y="4365625"/>
            <a:ext cx="3313113" cy="2447925"/>
          </a:xfrm>
        </p:spPr>
      </p:pic>
      <p:pic>
        <p:nvPicPr>
          <p:cNvPr id="69635" name="i-main-pic" descr="Картинка 17 из 38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628775"/>
            <a:ext cx="22320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i-main-pic" descr="Картинка 32 из 3894">
            <a:hlinkClick r:id="rId6"/>
          </p:cNvPr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1628775"/>
            <a:ext cx="238918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Объект 8" descr="http://upload.wikimedia.org/wikipedia/ru/thumb/c/c8/Shukhov_Tower_photo_by_Maxim_Fedorov.jpg/220px-Shukhov_Tower_photo_by_Maxim_Fedorov.jpg">
            <a:hlinkClick r:id="rId8"/>
          </p:cNvPr>
          <p:cNvPicPr>
            <a:picLocks noGrp="1"/>
          </p:cNvPicPr>
          <p:nvPr>
            <p:ph sz="half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3348038" y="1484313"/>
            <a:ext cx="2632075" cy="280828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200" b="1" smtClean="0">
                <a:latin typeface="Arial" charset="0"/>
                <a:cs typeface="Arial" charset="0"/>
              </a:rPr>
              <a:t>Применение в химии</a:t>
            </a:r>
          </a:p>
        </p:txBody>
      </p:sp>
      <p:graphicFrame>
        <p:nvGraphicFramePr>
          <p:cNvPr id="67602" name="Object 1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55650" y="2060575"/>
          <a:ext cx="7489825" cy="4081463"/>
        </p:xfrm>
        <a:graphic>
          <a:graphicData uri="http://schemas.openxmlformats.org/presentationml/2006/ole">
            <p:oleObj spid="_x0000_s67602" name="Диаграмма" r:id="rId3" imgW="4667402" imgH="2543251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9" name="Заголовок 1"/>
          <p:cNvSpPr>
            <a:spLocks noGrp="1"/>
          </p:cNvSpPr>
          <p:nvPr>
            <p:ph type="title"/>
          </p:nvPr>
        </p:nvSpPr>
        <p:spPr>
          <a:xfrm>
            <a:off x="395288" y="277813"/>
            <a:ext cx="8497887" cy="1139825"/>
          </a:xfrm>
        </p:spPr>
        <p:txBody>
          <a:bodyPr/>
          <a:lstStyle/>
          <a:p>
            <a:pPr eaLnBrk="1" hangingPunct="1"/>
            <a:r>
              <a:rPr lang="ru-RU" sz="4200" b="1" smtClean="0">
                <a:latin typeface="Arial" charset="0"/>
                <a:cs typeface="Arial" charset="0"/>
              </a:rPr>
              <a:t>Применение в метеорологии</a:t>
            </a:r>
            <a:endParaRPr lang="ru-RU" sz="4200" smtClean="0"/>
          </a:p>
        </p:txBody>
      </p:sp>
      <p:graphicFrame>
        <p:nvGraphicFramePr>
          <p:cNvPr id="68628" name="Object 20"/>
          <p:cNvGraphicFramePr>
            <a:graphicFrameLocks noGrp="1" noChangeAspect="1"/>
          </p:cNvGraphicFramePr>
          <p:nvPr>
            <p:ph idx="1"/>
          </p:nvPr>
        </p:nvGraphicFramePr>
        <p:xfrm>
          <a:off x="900113" y="1989138"/>
          <a:ext cx="7388225" cy="4025900"/>
        </p:xfrm>
        <a:graphic>
          <a:graphicData uri="http://schemas.openxmlformats.org/presentationml/2006/ole">
            <p:oleObj spid="_x0000_s68628" name="Диаграмма" r:id="rId3" imgW="4667402" imgH="2543251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2" name="Picture 4" descr="заставка граф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88913"/>
            <a:ext cx="82153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628775"/>
            <a:ext cx="8204200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Идея функциональной зависимости восходит к древности. Ее содержание обнаруживается уже в первых математически выраженных соотношениях между величинами, в первых правилах действий над числами. В первых формулах для нахождения площади и объема тех или иных фигур. </a:t>
            </a:r>
          </a:p>
          <a:p>
            <a:pPr>
              <a:lnSpc>
                <a:spcPct val="90000"/>
              </a:lnSpc>
            </a:pPr>
            <a:r>
              <a:rPr lang="ru-RU" smtClean="0"/>
              <a:t>Так, вавилонские ученые (4-5тыс.лет назад) пусть несознательно, но установили, что площадь круга является функцией от его радиуса посредством нахождения грубо приближенной формулы: </a:t>
            </a:r>
          </a:p>
        </p:txBody>
      </p:sp>
      <p:sp>
        <p:nvSpPr>
          <p:cNvPr id="31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7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7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7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71" name="Object 27"/>
          <p:cNvGraphicFramePr>
            <a:graphicFrameLocks noChangeAspect="1"/>
          </p:cNvGraphicFramePr>
          <p:nvPr/>
        </p:nvGraphicFramePr>
        <p:xfrm>
          <a:off x="5508625" y="5876925"/>
          <a:ext cx="1223963" cy="495300"/>
        </p:xfrm>
        <a:graphic>
          <a:graphicData uri="http://schemas.openxmlformats.org/presentationml/2006/ole">
            <p:oleObj spid="_x0000_s31771" name="Формула" r:id="rId4" imgW="494870" imgH="203024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Рисунок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0" y="1628775"/>
            <a:ext cx="5146675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9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127875" cy="1120775"/>
          </a:xfrm>
        </p:spPr>
        <p:txBody>
          <a:bodyPr/>
          <a:lstStyle/>
          <a:p>
            <a:pPr algn="ctr" eaLnBrk="1" hangingPunct="1"/>
            <a:r>
              <a:rPr lang="ru-RU" sz="4200" b="1" smtClean="0">
                <a:latin typeface="Arial" charset="0"/>
                <a:cs typeface="Arial" charset="0"/>
              </a:rPr>
              <a:t>Применение в биологии</a:t>
            </a:r>
            <a:endParaRPr lang="ru-RU" sz="4200" smtClean="0">
              <a:solidFill>
                <a:schemeClr val="folHlink"/>
              </a:solidFill>
            </a:endParaRPr>
          </a:p>
        </p:txBody>
      </p:sp>
      <p:pic>
        <p:nvPicPr>
          <p:cNvPr id="73731" name="Picture 8" descr="Рисунок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47863"/>
            <a:ext cx="32416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92100"/>
            <a:ext cx="7559675" cy="1049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Применение в астрономии</a:t>
            </a:r>
            <a:endParaRPr lang="ru-RU" sz="4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Picture 4" descr="Рисунок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9216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200" b="1" smtClean="0">
                <a:latin typeface="Arial" charset="0"/>
                <a:cs typeface="Arial" charset="0"/>
              </a:rPr>
              <a:t>Функции в нашей жизни</a:t>
            </a:r>
            <a:endParaRPr lang="ru-RU" sz="4200" smtClean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569325" cy="521335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В наши дни без функций невозможно не только рассчитать космические траектории, работу ядерных реакторов, бег океанской волны и закономерности развития циклона, но и экономично управлять производством, распределением ресурсов, организацией технологичных процессов, прогнозировать течение химических реакций или изменение численности различных взаимосвязанных в природе видов животных и растений, потому что все это – динамические процессы, которые описывает функция.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7813"/>
            <a:ext cx="8569325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МОУ Гимназия имени академика Н.Г. Басова при Воронежском госуниверситете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3159125" cy="473392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2500" y="1557338"/>
            <a:ext cx="5543550" cy="511175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/>
              <a:t>Последняя форма определения функции еще не означает конца ее истории.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/>
              <a:t>Можно не сомневаться, что в дальнейшем под воздействием новых требований как самой математики, так и других наук – физики, биологии, науки об обществе, определение функции будет изменяться и каждое следующее изменение будет открывать новые горизонты науки и приводить к важным открытиям. </a:t>
            </a:r>
            <a:endParaRPr lang="ru-RU" dirty="0" smtClean="0"/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ru-RU" dirty="0" smtClean="0"/>
              <a:t>С.Л. Соболев</a:t>
            </a:r>
            <a:endParaRPr lang="ru-RU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Белоусова А.Г., учитель математики,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кандидат педагогических наук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277813"/>
            <a:ext cx="80645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Понятие переменной величины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557338"/>
            <a:ext cx="4392612" cy="4895850"/>
          </a:xfrm>
        </p:spPr>
        <p:txBody>
          <a:bodyPr/>
          <a:lstStyle/>
          <a:p>
            <a:pPr eaLnBrk="1" hangingPunct="1">
              <a:defRPr/>
            </a:pPr>
            <a:r>
              <a:rPr lang="ru-RU" sz="2100" b="1" dirty="0" smtClean="0"/>
              <a:t>Греки рассматривали лишь вопросы, имеющие “геометрическую” природу, и не ставили вопроса об общем изучении различных зависимостей. </a:t>
            </a:r>
          </a:p>
          <a:p>
            <a:pPr eaLnBrk="1" hangingPunct="1">
              <a:defRPr/>
            </a:pPr>
            <a:r>
              <a:rPr lang="ru-RU" sz="2100" b="1" dirty="0" smtClean="0"/>
              <a:t>Графическое изображение зависимостей широко использовали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100" b="1" dirty="0"/>
              <a:t> </a:t>
            </a:r>
            <a:r>
              <a:rPr lang="ru-RU" sz="2100" b="1" dirty="0" smtClean="0"/>
              <a:t>    Г. Галилей (1564–1642),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100" b="1" dirty="0"/>
              <a:t> </a:t>
            </a:r>
            <a:r>
              <a:rPr lang="ru-RU" sz="2100" b="1" dirty="0" smtClean="0"/>
              <a:t>    П. Ферма  (1601–1665) и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100" b="1" dirty="0"/>
              <a:t> </a:t>
            </a:r>
            <a:r>
              <a:rPr lang="ru-RU" sz="2100" b="1" dirty="0" smtClean="0"/>
              <a:t>    Р. Декарт (1569–1650),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100" b="1" dirty="0"/>
              <a:t> </a:t>
            </a:r>
            <a:r>
              <a:rPr lang="ru-RU" sz="2100" b="1" dirty="0" smtClean="0"/>
              <a:t>    который ввел понятие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100" b="1" dirty="0"/>
              <a:t> </a:t>
            </a:r>
            <a:r>
              <a:rPr lang="ru-RU" sz="2100" b="1" dirty="0" smtClean="0"/>
              <a:t>   «переменной величины».</a:t>
            </a:r>
            <a:r>
              <a:rPr lang="ru-RU" sz="2100" dirty="0" smtClean="0"/>
              <a:t> </a:t>
            </a:r>
          </a:p>
        </p:txBody>
      </p:sp>
      <p:pic>
        <p:nvPicPr>
          <p:cNvPr id="37891" name="Содержимое 7" descr="Descart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38" y="1785938"/>
            <a:ext cx="3060700" cy="3733800"/>
          </a:xfrm>
        </p:spPr>
      </p:pic>
      <p:sp>
        <p:nvSpPr>
          <p:cNvPr id="37892" name="TextBox 8"/>
          <p:cNvSpPr txBox="1">
            <a:spLocks noChangeArrowheads="1"/>
          </p:cNvSpPr>
          <p:nvPr/>
        </p:nvSpPr>
        <p:spPr bwMode="auto">
          <a:xfrm>
            <a:off x="6357938" y="564356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Рене Декарт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Развитие механики и техники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4752975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Развитие механики и техники потребовало введения общего понятия функции, что было сделано немецким философом и математиком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b="1" dirty="0"/>
              <a:t> </a:t>
            </a:r>
            <a:r>
              <a:rPr lang="ru-RU" sz="2400" b="1" dirty="0" smtClean="0"/>
              <a:t>   Г. Лейбницем (1646 – 1716).</a:t>
            </a:r>
            <a:r>
              <a:rPr lang="ru-RU" sz="2400" dirty="0" smtClean="0"/>
              <a:t> </a:t>
            </a:r>
          </a:p>
        </p:txBody>
      </p:sp>
      <p:pic>
        <p:nvPicPr>
          <p:cNvPr id="39939" name="Содержимое 7" descr="240px-Gottfried_Wilhelm_von_Leibniz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1935163"/>
            <a:ext cx="3048000" cy="3860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9800" y="1773238"/>
            <a:ext cx="7775575" cy="49244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000" dirty="0" smtClean="0"/>
              <a:t>Само слово “</a:t>
            </a:r>
            <a:r>
              <a:rPr lang="ru-RU" sz="3000" b="1" dirty="0" smtClean="0"/>
              <a:t>функция</a:t>
            </a:r>
            <a:r>
              <a:rPr lang="ru-RU" sz="3000" dirty="0" smtClean="0"/>
              <a:t>”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000" dirty="0" smtClean="0"/>
              <a:t>(от латинского functio - совершение, выполнение) впервые было употреблено Лейбницем в 1673г. в письме к Гюйгенсу (под функцией он понимал отрезок, длина которого меняется по какому-нибудь определенному закону).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000" dirty="0" smtClean="0"/>
              <a:t>В печати он ввел этот термин с 1694 года.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000" dirty="0" smtClean="0"/>
              <a:t>Начиная с 1698 года, Лейбниц ввел также термины “</a:t>
            </a:r>
            <a:r>
              <a:rPr lang="ru-RU" sz="3000" b="1" dirty="0" smtClean="0"/>
              <a:t>переменная</a:t>
            </a:r>
            <a:r>
              <a:rPr lang="ru-RU" sz="3000" dirty="0" smtClean="0"/>
              <a:t>” и “</a:t>
            </a:r>
            <a:r>
              <a:rPr lang="ru-RU" sz="3000" b="1" dirty="0" smtClean="0"/>
              <a:t>константа</a:t>
            </a:r>
            <a:r>
              <a:rPr lang="ru-RU" sz="3000" dirty="0" smtClean="0"/>
              <a:t>”. </a:t>
            </a:r>
          </a:p>
        </p:txBody>
      </p:sp>
      <p:pic>
        <p:nvPicPr>
          <p:cNvPr id="41986" name="Picture 4" descr="заставка граф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81438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600200"/>
            <a:ext cx="8351837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000" smtClean="0"/>
              <a:t>В 18 веке появляется новый взгляд на функцию как на формулу, связывающую одну переменную с другой. Это так называемая </a:t>
            </a:r>
            <a:r>
              <a:rPr lang="ru-RU" sz="3000" b="1" smtClean="0"/>
              <a:t>аналитическая точка зрения на понятие функции</a:t>
            </a:r>
            <a:r>
              <a:rPr lang="ru-RU" sz="3000" smtClean="0"/>
              <a:t>. </a:t>
            </a:r>
          </a:p>
          <a:p>
            <a:pPr>
              <a:lnSpc>
                <a:spcPct val="80000"/>
              </a:lnSpc>
            </a:pPr>
            <a:r>
              <a:rPr lang="ru-RU" sz="3000" smtClean="0"/>
              <a:t>Подход к такому определению впервые сделал швейцарский математик Иоганн Бернулли (1667-1748), который в 1718 году определил функцию следующим образом: </a:t>
            </a:r>
            <a:r>
              <a:rPr lang="ru-RU" sz="3000" b="1" smtClean="0"/>
              <a:t>“Функцией переменной величины называют количество, образованное каким угодно способом из этой переменной величины и постоянных”. </a:t>
            </a:r>
          </a:p>
        </p:txBody>
      </p:sp>
      <p:pic>
        <p:nvPicPr>
          <p:cNvPr id="43010" name="Picture 4" descr="заставка граф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81438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Развитие понятия функции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00200"/>
            <a:ext cx="4603750" cy="4708525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dirty="0" smtClean="0"/>
              <a:t>Следующий шаг в развитии понятия функции сделал гениальный ученик Бернулли, член Петербургской Академии наук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200" b="1" dirty="0"/>
              <a:t> </a:t>
            </a:r>
            <a:r>
              <a:rPr lang="ru-RU" sz="2200" b="1" dirty="0" smtClean="0"/>
              <a:t>   Леонард Эйлер (1707 – 1783).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200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200" b="1" dirty="0" smtClean="0"/>
              <a:t>Он писал: “Величины, зависящие от других так, что с изменениями вторых изменяются и первые, принято называть их функциями”.</a:t>
            </a:r>
            <a:r>
              <a:rPr lang="ru-RU" sz="2200" dirty="0" smtClean="0"/>
              <a:t> </a:t>
            </a:r>
          </a:p>
        </p:txBody>
      </p:sp>
      <p:pic>
        <p:nvPicPr>
          <p:cNvPr id="44035" name="Рисунок 7" descr="Leonhard_Eul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785938"/>
            <a:ext cx="30003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4694237" cy="4608513"/>
          </a:xfrm>
        </p:spPr>
        <p:txBody>
          <a:bodyPr/>
          <a:lstStyle/>
          <a:p>
            <a:pPr eaLnBrk="1" hangingPunct="1"/>
            <a:r>
              <a:rPr lang="ru-RU" sz="2400" b="1" smtClean="0"/>
              <a:t>В общем виде понятие обобщенной функции было введено французом Лораном Шварцем. </a:t>
            </a:r>
          </a:p>
          <a:p>
            <a:pPr eaLnBrk="1" hangingPunct="1"/>
            <a:r>
              <a:rPr lang="ru-RU" sz="2400" b="1" smtClean="0"/>
              <a:t>В 1936 году, 28-летний советский математик и механик С. Л. Соболев первым рассмотрел частный случай обобщенной функции. </a:t>
            </a:r>
            <a:r>
              <a:rPr lang="ru-RU" sz="3200" b="1" smtClean="0"/>
              <a:t/>
            </a:r>
            <a:br>
              <a:rPr lang="ru-RU" sz="3200" b="1" smtClean="0"/>
            </a:br>
            <a:endParaRPr lang="ru-RU" sz="3200" b="1" smtClean="0"/>
          </a:p>
        </p:txBody>
      </p:sp>
      <p:pic>
        <p:nvPicPr>
          <p:cNvPr id="46082" name="Рисунок 5" descr="СоболевС.Л.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425" y="2071688"/>
            <a:ext cx="27495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6" descr="заставка графики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84213" y="115888"/>
            <a:ext cx="8280400" cy="12969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582</TotalTime>
  <Words>796</Words>
  <Application>Microsoft Office PowerPoint</Application>
  <PresentationFormat>Экран (4:3)</PresentationFormat>
  <Paragraphs>95</Paragraphs>
  <Slides>33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9" baseType="lpstr">
      <vt:lpstr>Arial</vt:lpstr>
      <vt:lpstr>Times New Roman</vt:lpstr>
      <vt:lpstr>Wingdings</vt:lpstr>
      <vt:lpstr>Calibri</vt:lpstr>
      <vt:lpstr>Garamond</vt:lpstr>
      <vt:lpstr>Verdana</vt:lpstr>
      <vt:lpstr>Слои</vt:lpstr>
      <vt:lpstr>Уровень</vt:lpstr>
      <vt:lpstr>Слои</vt:lpstr>
      <vt:lpstr>Уровень</vt:lpstr>
      <vt:lpstr>Уровень</vt:lpstr>
      <vt:lpstr>Уровень</vt:lpstr>
      <vt:lpstr>Уровень</vt:lpstr>
      <vt:lpstr>Уровень</vt:lpstr>
      <vt:lpstr>Формула</vt:lpstr>
      <vt:lpstr>Диаграмма</vt:lpstr>
      <vt:lpstr>Слайд 1</vt:lpstr>
      <vt:lpstr>История развития понятия функции</vt:lpstr>
      <vt:lpstr>Слайд 3</vt:lpstr>
      <vt:lpstr>Понятие переменной величины</vt:lpstr>
      <vt:lpstr>Развитие механики и техники</vt:lpstr>
      <vt:lpstr>Слайд 6</vt:lpstr>
      <vt:lpstr>Слайд 7</vt:lpstr>
      <vt:lpstr>Развитие понятия функции</vt:lpstr>
      <vt:lpstr>Слайд 9</vt:lpstr>
      <vt:lpstr>Слайд 10</vt:lpstr>
      <vt:lpstr>Функции рядом с нами</vt:lpstr>
      <vt:lpstr>Функции рядом с нами</vt:lpstr>
      <vt:lpstr>Слайд 13</vt:lpstr>
      <vt:lpstr>Функции рядом с нами</vt:lpstr>
      <vt:lpstr>Функции рядом с нами</vt:lpstr>
      <vt:lpstr>Функции рядом с нами</vt:lpstr>
      <vt:lpstr>Функции рядом с нами</vt:lpstr>
      <vt:lpstr>С помощью схематичных графиков функции проиллюстрируйте смысл пословиц:</vt:lpstr>
      <vt:lpstr>Каково жизнь проживёшь - такую славу наживёшь.</vt:lpstr>
      <vt:lpstr>Слайд 20</vt:lpstr>
      <vt:lpstr>Диалектика природы</vt:lpstr>
      <vt:lpstr>Функции в нашей жизни</vt:lpstr>
      <vt:lpstr>Слайд 23</vt:lpstr>
      <vt:lpstr>Периодические функции</vt:lpstr>
      <vt:lpstr>Квадратичная функция</vt:lpstr>
      <vt:lpstr>Слайд 26</vt:lpstr>
      <vt:lpstr>Обратная пропорциональная зависимость</vt:lpstr>
      <vt:lpstr>Применение в химии</vt:lpstr>
      <vt:lpstr>Применение в метеорологии</vt:lpstr>
      <vt:lpstr>Применение в биологии</vt:lpstr>
      <vt:lpstr>Применение в астрономии</vt:lpstr>
      <vt:lpstr>Функции в нашей жизни</vt:lpstr>
      <vt:lpstr>МОУ Гимназия имени академика Н.Г. Басова при Воронежском госуниверситете</vt:lpstr>
    </vt:vector>
  </TitlesOfParts>
  <Company>shax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понятия функции</dc:title>
  <dc:creator>artem</dc:creator>
  <cp:lastModifiedBy>www.PHILka.RU</cp:lastModifiedBy>
  <cp:revision>36</cp:revision>
  <dcterms:created xsi:type="dcterms:W3CDTF">2005-09-28T19:04:24Z</dcterms:created>
  <dcterms:modified xsi:type="dcterms:W3CDTF">2011-02-25T21:59:09Z</dcterms:modified>
</cp:coreProperties>
</file>