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70" r:id="rId2"/>
    <p:sldId id="257" r:id="rId3"/>
    <p:sldId id="258" r:id="rId4"/>
    <p:sldId id="271" r:id="rId5"/>
    <p:sldId id="279" r:id="rId6"/>
    <p:sldId id="272" r:id="rId7"/>
    <p:sldId id="278" r:id="rId8"/>
    <p:sldId id="280" r:id="rId9"/>
    <p:sldId id="274" r:id="rId10"/>
    <p:sldId id="281" r:id="rId11"/>
    <p:sldId id="282" r:id="rId12"/>
    <p:sldId id="283" r:id="rId13"/>
    <p:sldId id="262" r:id="rId14"/>
    <p:sldId id="275" r:id="rId15"/>
    <p:sldId id="276" r:id="rId16"/>
    <p:sldId id="284" r:id="rId17"/>
    <p:sldId id="261" r:id="rId18"/>
    <p:sldId id="277" r:id="rId19"/>
    <p:sldId id="263" r:id="rId20"/>
    <p:sldId id="28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i="1" u="sng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i="1" u="sng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i="1" u="sng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i="1" u="sng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i="1" u="sng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i="1" u="sng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i="1" u="sng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i="1" u="sng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i="1" u="sng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99CCFF"/>
    <a:srgbClr val="FF0066"/>
    <a:srgbClr val="0000FF"/>
    <a:srgbClr val="2C5884"/>
    <a:srgbClr val="002346"/>
    <a:srgbClr val="003366"/>
    <a:srgbClr val="0000CC"/>
    <a:srgbClr val="FF0000"/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30727-EC37-463E-A3CF-939675F42B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E4640A-8E63-4178-A376-5452150F79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CB088-BFFA-41D2-909C-E46295DFF6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A8B96-B586-41E8-9395-B148628F60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73A92-4678-49F4-B514-9902B5742A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6D2DAD-D951-466E-9850-4062B29B76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25545-1CF9-40C0-B580-4E30FB8C19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2C8AC-2FF4-458C-9208-71AEEAB03C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0C367-C885-4BCF-83E8-71EBBF0929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85022-BF69-477D-913F-EB6CA8C10B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4B4348-54D8-4848-8BC3-C3D3885F4C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 u="none"/>
            </a:lvl1pPr>
          </a:lstStyle>
          <a:p>
            <a:endParaRPr 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 u="none"/>
            </a:lvl1pPr>
          </a:lstStyle>
          <a:p>
            <a:endParaRPr 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 u="none"/>
            </a:lvl1pPr>
          </a:lstStyle>
          <a:p>
            <a:fld id="{09B2BE62-4709-408D-AB71-37A2BA41D56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84;&#1072;&#1084;&#1072;\10%20&#1082;&#1083;&#1072;&#1089;&#1089;\1%20&#1091;&#1088;&#1086;&#1082;%2010%20&#1082;&#1083;2\Annie%20Lenox%20-%20A%20Whiter%20Shade%20of%20Pale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gif"/><Relationship Id="rId4" Type="http://schemas.openxmlformats.org/officeDocument/2006/relationships/image" Target="../media/image3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5;&#1086;&#1083;&#1100;&#1079;&#1086;&#1074;&#1072;&#1090;&#1077;&#1083;&#1100;\&#1056;&#1072;&#1073;&#1086;&#1095;&#1080;&#1081;%20&#1089;&#1090;&#1086;&#1083;\1%20&#1091;&#1088;&#1086;&#1082;%2010%20&#1082;&#1083;2\022.wav" TargetMode="Externa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2;&#1086;&#1080;%20&#1076;&#1086;&#1082;&#1091;&#1084;&#1077;&#1085;&#1090;&#1099;\&#1084;&#1072;&#1084;&#1072;\10%20&#1082;&#1083;&#1072;&#1089;&#1089;\1%20&#1091;&#1088;&#1086;&#1082;%2010%20&#1082;&#1083;2\&#1056;&#1072;&#1076;&#1091;&#1075;&#1072;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21" name="Text Box 53"/>
          <p:cNvSpPr txBox="1">
            <a:spLocks noChangeArrowheads="1"/>
          </p:cNvSpPr>
          <p:nvPr/>
        </p:nvSpPr>
        <p:spPr bwMode="auto">
          <a:xfrm>
            <a:off x="358775" y="428604"/>
            <a:ext cx="8428067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 i="0" u="none" dirty="0">
                <a:solidFill>
                  <a:schemeClr val="bg1"/>
                </a:solidFill>
                <a:latin typeface="Calibri" pitchFamily="34" charset="0"/>
              </a:rPr>
              <a:t>Если Вы думаете, что Вы не смеете, </a:t>
            </a:r>
          </a:p>
          <a:p>
            <a:pPr>
              <a:spcBef>
                <a:spcPct val="50000"/>
              </a:spcBef>
            </a:pPr>
            <a:r>
              <a:rPr lang="ru-RU" sz="2400" b="0" i="0" u="none" dirty="0">
                <a:solidFill>
                  <a:schemeClr val="bg1"/>
                </a:solidFill>
                <a:latin typeface="Calibri" pitchFamily="34" charset="0"/>
              </a:rPr>
              <a:t>Вы не посмеете никогда.</a:t>
            </a:r>
          </a:p>
          <a:p>
            <a:pPr>
              <a:spcBef>
                <a:spcPct val="50000"/>
              </a:spcBef>
            </a:pPr>
            <a:r>
              <a:rPr lang="ru-RU" sz="2400" b="0" i="0" u="none" dirty="0">
                <a:solidFill>
                  <a:schemeClr val="bg1"/>
                </a:solidFill>
                <a:latin typeface="Calibri" pitchFamily="34" charset="0"/>
              </a:rPr>
              <a:t>Если Вам нравится побеждать, но Вы думаете,</a:t>
            </a:r>
          </a:p>
          <a:p>
            <a:pPr>
              <a:spcBef>
                <a:spcPct val="50000"/>
              </a:spcBef>
            </a:pPr>
            <a:r>
              <a:rPr lang="ru-RU" sz="2400" b="0" i="0" u="none" dirty="0">
                <a:solidFill>
                  <a:schemeClr val="bg1"/>
                </a:solidFill>
                <a:latin typeface="Calibri" pitchFamily="34" charset="0"/>
              </a:rPr>
              <a:t>Что не сможете победить,</a:t>
            </a:r>
          </a:p>
          <a:p>
            <a:pPr>
              <a:spcBef>
                <a:spcPct val="50000"/>
              </a:spcBef>
            </a:pPr>
            <a:r>
              <a:rPr lang="ru-RU" sz="2400" b="0" i="0" u="none" dirty="0">
                <a:solidFill>
                  <a:schemeClr val="bg1"/>
                </a:solidFill>
                <a:latin typeface="Calibri" pitchFamily="34" charset="0"/>
              </a:rPr>
              <a:t>Вы наверняка потерпите поражение.</a:t>
            </a:r>
          </a:p>
          <a:p>
            <a:pPr>
              <a:spcBef>
                <a:spcPct val="50000"/>
              </a:spcBef>
            </a:pPr>
            <a:r>
              <a:rPr lang="ru-RU" sz="2400" b="0" i="0" u="none" dirty="0">
                <a:solidFill>
                  <a:schemeClr val="bg1"/>
                </a:solidFill>
                <a:latin typeface="Calibri" pitchFamily="34" charset="0"/>
              </a:rPr>
              <a:t>Если Вы считаете, что Вы проиграете, Вы уже проиграли.</a:t>
            </a:r>
          </a:p>
          <a:p>
            <a:pPr>
              <a:spcBef>
                <a:spcPct val="50000"/>
              </a:spcBef>
            </a:pPr>
            <a:r>
              <a:rPr lang="ru-RU" sz="2400" b="0" i="0" u="none" dirty="0">
                <a:solidFill>
                  <a:schemeClr val="bg1"/>
                </a:solidFill>
                <a:latin typeface="Calibri" pitchFamily="34" charset="0"/>
              </a:rPr>
              <a:t>Если Вы считаете, что Вас оставляют позади, это так и есть.</a:t>
            </a:r>
          </a:p>
          <a:p>
            <a:pPr>
              <a:spcBef>
                <a:spcPct val="50000"/>
              </a:spcBef>
            </a:pPr>
            <a:r>
              <a:rPr lang="ru-RU" sz="2400" b="0" i="0" u="none" dirty="0">
                <a:solidFill>
                  <a:schemeClr val="bg1"/>
                </a:solidFill>
                <a:latin typeface="Calibri" pitchFamily="34" charset="0"/>
              </a:rPr>
              <a:t>Потому что во всем мире успех начинается с воли человека.</a:t>
            </a:r>
          </a:p>
          <a:p>
            <a:pPr>
              <a:spcBef>
                <a:spcPct val="50000"/>
              </a:spcBef>
            </a:pPr>
            <a:r>
              <a:rPr lang="ru-RU" sz="2400" b="0" i="0" u="none" dirty="0">
                <a:solidFill>
                  <a:schemeClr val="bg1"/>
                </a:solidFill>
                <a:latin typeface="Calibri" pitchFamily="34" charset="0"/>
              </a:rPr>
              <a:t>Ваши мысли и стремления должны лететь высоко,</a:t>
            </a:r>
          </a:p>
          <a:p>
            <a:pPr>
              <a:spcBef>
                <a:spcPct val="50000"/>
              </a:spcBef>
            </a:pPr>
            <a:r>
              <a:rPr lang="ru-RU" sz="2400" b="0" i="0" u="none" dirty="0">
                <a:solidFill>
                  <a:schemeClr val="bg1"/>
                </a:solidFill>
                <a:latin typeface="Calibri" pitchFamily="34" charset="0"/>
              </a:rPr>
              <a:t>Чтобы дать Вам подняться.</a:t>
            </a:r>
          </a:p>
          <a:p>
            <a:pPr>
              <a:spcBef>
                <a:spcPct val="50000"/>
              </a:spcBef>
            </a:pPr>
            <a:r>
              <a:rPr lang="ru-RU" sz="2400" b="0" i="0" u="none" dirty="0">
                <a:solidFill>
                  <a:schemeClr val="bg1"/>
                </a:solidFill>
                <a:latin typeface="Calibri" pitchFamily="34" charset="0"/>
              </a:rPr>
              <a:t>                                                                        Адам Джексон.</a:t>
            </a:r>
          </a:p>
        </p:txBody>
      </p:sp>
      <p:pic>
        <p:nvPicPr>
          <p:cNvPr id="32827" name="Annie Lenox - A Whiter Shade of Pale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88125" y="2565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8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ntr" presetSubtype="4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2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7" presetClass="entr" presetSubtype="4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7" presetClass="entr" presetSubtype="4" fill="hold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8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8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nodeType="withEffect">
                                  <p:stCondLst>
                                    <p:cond delay="9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8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8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7" presetClass="entr" presetSubtype="4" fill="hold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8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8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4" fill="hold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8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8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7" presetClass="entr" presetSubtype="4" fill="hold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8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8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0" presetClass="exit" presetSubtype="0" fill="hold" nodeType="withEffect">
                                  <p:stCondLst>
                                    <p:cond delay="2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2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2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2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0" presetClass="exit" presetSubtype="0" fill="hold" nodeType="withEffect">
                                  <p:stCondLst>
                                    <p:cond delay="28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2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2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2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0" presetClass="exit" presetSubtype="0" fill="hold" nodeType="withEffect">
                                  <p:stCondLst>
                                    <p:cond delay="29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2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2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0" presetClass="exit" presetSubtype="0" fill="hold" nodeType="withEffect">
                                  <p:stCondLst>
                                    <p:cond delay="29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2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2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2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0" presetClass="exit" presetSubtype="0" fill="hold" nodeType="withEffect">
                                  <p:stCondLst>
                                    <p:cond delay="30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2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2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2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0" presetClass="exit" presetSubtype="0" fill="hold" nodeType="withEffect">
                                  <p:stCondLst>
                                    <p:cond delay="30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2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2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2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0" presetClass="exit" presetSubtype="0" fill="hold" nodeType="withEffect">
                                  <p:stCondLst>
                                    <p:cond delay="3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28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28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28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0" presetClass="exit" presetSubtype="0" fill="hold" nodeType="withEffect">
                                  <p:stCondLst>
                                    <p:cond delay="3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28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28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28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0" presetClass="exit" presetSubtype="0" fill="hold" nodeType="withEffect">
                                  <p:stCondLst>
                                    <p:cond delay="3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28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28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28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0" presetClass="exit" presetSubtype="0" fill="hold" nodeType="withEffect">
                                  <p:stCondLst>
                                    <p:cond delay="3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28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28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328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0" presetClass="exit" presetSubtype="0" fill="hold" nodeType="withEffect">
                                  <p:stCondLst>
                                    <p:cond delay="3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28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328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28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10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82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285860"/>
            <a:ext cx="668144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0" i="0" u="none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наблюдение</a:t>
            </a:r>
            <a:endParaRPr lang="ru-RU" sz="8800" b="0" i="0" u="none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j028363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0" y="3157062"/>
            <a:ext cx="3119456" cy="2557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гун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222" y="0"/>
            <a:ext cx="2143140" cy="2143140"/>
          </a:xfrm>
          <a:prstGeom prst="rect">
            <a:avLst/>
          </a:prstGeom>
        </p:spPr>
      </p:pic>
      <p:pic>
        <p:nvPicPr>
          <p:cNvPr id="5" name="Рисунок 4" descr="Мальчик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428604"/>
            <a:ext cx="1077948" cy="18573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00166" y="928670"/>
            <a:ext cx="528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0" i="0" u="none" dirty="0" smtClean="0">
                <a:solidFill>
                  <a:srgbClr val="FF0000"/>
                </a:solidFill>
                <a:latin typeface="Calibri" pitchFamily="34" charset="0"/>
              </a:rPr>
              <a:t>Кто быстрее?</a:t>
            </a:r>
            <a:endParaRPr lang="ru-RU" sz="4800" b="0" i="0" u="none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71472" y="2928934"/>
            <a:ext cx="2502609" cy="2000264"/>
            <a:chOff x="2643174" y="3071810"/>
            <a:chExt cx="2502609" cy="2000264"/>
          </a:xfrm>
        </p:grpSpPr>
        <p:sp>
          <p:nvSpPr>
            <p:cNvPr id="7" name="Овал 6"/>
            <p:cNvSpPr/>
            <p:nvPr/>
          </p:nvSpPr>
          <p:spPr bwMode="auto">
            <a:xfrm>
              <a:off x="2857488" y="3071810"/>
              <a:ext cx="2071702" cy="2000264"/>
            </a:xfrm>
            <a:prstGeom prst="ellipse">
              <a:avLst/>
            </a:prstGeom>
            <a:gradFill flip="none" rotWithShape="1">
              <a:gsLst>
                <a:gs pos="0">
                  <a:srgbClr val="FFCC00">
                    <a:tint val="66000"/>
                    <a:satMod val="160000"/>
                  </a:srgbClr>
                </a:gs>
                <a:gs pos="50000">
                  <a:srgbClr val="FFCC00">
                    <a:tint val="44500"/>
                    <a:satMod val="160000"/>
                  </a:srgbClr>
                </a:gs>
                <a:gs pos="100000">
                  <a:srgbClr val="FFCC00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ln w="349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1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428992" y="3429000"/>
              <a:ext cx="714380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u="none" cap="none" spc="0" dirty="0" smtClean="0">
                  <a:ln w="19050">
                    <a:solidFill>
                      <a:schemeClr val="accent4">
                        <a:lumMod val="50000"/>
                        <a:lumOff val="50000"/>
                      </a:schemeClr>
                    </a:solidFill>
                    <a:prstDash val="solid"/>
                  </a:ln>
                  <a:solidFill>
                    <a:srgbClr val="969696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5</a:t>
              </a:r>
              <a:endParaRPr lang="ru-RU" sz="5400" b="1" u="none" cap="none" spc="0" dirty="0">
                <a:ln w="19050">
                  <a:solidFill>
                    <a:schemeClr val="accent4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rgbClr val="96969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643174" y="3786190"/>
              <a:ext cx="2502609" cy="57150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16525771"/>
                </a:avLst>
              </a:prstTxWarp>
              <a:spAutoFit/>
            </a:bodyPr>
            <a:lstStyle/>
            <a:p>
              <a:pPr algn="ctr"/>
              <a:r>
                <a:rPr lang="ru-RU" sz="3200" b="1" u="none" cap="none" spc="0" dirty="0" smtClean="0">
                  <a:ln w="19050">
                    <a:solidFill>
                      <a:schemeClr val="accent4">
                        <a:lumMod val="50000"/>
                        <a:lumOff val="50000"/>
                      </a:schemeClr>
                    </a:solidFill>
                    <a:prstDash val="solid"/>
                  </a:ln>
                  <a:solidFill>
                    <a:srgbClr val="969696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копеек</a:t>
              </a:r>
              <a:endParaRPr lang="ru-RU" sz="3200" b="1" u="none" cap="none" spc="0" dirty="0">
                <a:ln w="19050">
                  <a:solidFill>
                    <a:schemeClr val="accent4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rgbClr val="96969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28596" y="4643422"/>
            <a:ext cx="2502609" cy="2214578"/>
            <a:chOff x="2643174" y="3000372"/>
            <a:chExt cx="2502609" cy="2214578"/>
          </a:xfrm>
        </p:grpSpPr>
        <p:sp>
          <p:nvSpPr>
            <p:cNvPr id="13" name="Овал 12"/>
            <p:cNvSpPr/>
            <p:nvPr/>
          </p:nvSpPr>
          <p:spPr bwMode="auto">
            <a:xfrm>
              <a:off x="2857488" y="3000372"/>
              <a:ext cx="2143140" cy="2214578"/>
            </a:xfrm>
            <a:prstGeom prst="ellipse">
              <a:avLst/>
            </a:prstGeom>
            <a:gradFill flip="none" rotWithShape="1">
              <a:gsLst>
                <a:gs pos="0">
                  <a:srgbClr val="FFCC00">
                    <a:tint val="66000"/>
                    <a:satMod val="160000"/>
                  </a:srgbClr>
                </a:gs>
                <a:gs pos="50000">
                  <a:srgbClr val="FFCC00">
                    <a:tint val="44500"/>
                    <a:satMod val="160000"/>
                  </a:srgbClr>
                </a:gs>
                <a:gs pos="100000">
                  <a:srgbClr val="FFCC00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ln w="349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1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428992" y="3429000"/>
              <a:ext cx="1000132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u="none" cap="none" spc="0" dirty="0" smtClean="0">
                  <a:ln w="19050">
                    <a:solidFill>
                      <a:schemeClr val="accent4">
                        <a:lumMod val="50000"/>
                        <a:lumOff val="50000"/>
                      </a:schemeClr>
                    </a:solidFill>
                    <a:prstDash val="solid"/>
                  </a:ln>
                  <a:solidFill>
                    <a:srgbClr val="969696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10</a:t>
              </a:r>
              <a:endParaRPr lang="ru-RU" sz="5400" b="1" u="none" cap="none" spc="0" dirty="0">
                <a:ln w="19050">
                  <a:solidFill>
                    <a:schemeClr val="accent4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rgbClr val="96969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643174" y="3786214"/>
              <a:ext cx="2502609" cy="57150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ArchDown">
                <a:avLst>
                  <a:gd name="adj" fmla="val 16525771"/>
                </a:avLst>
              </a:prstTxWarp>
              <a:spAutoFit/>
            </a:bodyPr>
            <a:lstStyle/>
            <a:p>
              <a:pPr algn="ctr"/>
              <a:r>
                <a:rPr lang="ru-RU" sz="3200" b="1" u="none" cap="none" spc="0" dirty="0" smtClean="0">
                  <a:ln w="19050">
                    <a:solidFill>
                      <a:schemeClr val="accent4">
                        <a:lumMod val="50000"/>
                        <a:lumOff val="50000"/>
                      </a:schemeClr>
                    </a:solidFill>
                    <a:prstDash val="solid"/>
                  </a:ln>
                  <a:solidFill>
                    <a:srgbClr val="969696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рублей</a:t>
              </a:r>
              <a:endParaRPr lang="ru-RU" sz="3200" b="1" u="none" cap="none" spc="0" dirty="0">
                <a:ln w="19050">
                  <a:solidFill>
                    <a:schemeClr val="accent4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rgbClr val="96969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071802" y="3643314"/>
            <a:ext cx="371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0" i="0" u="none" dirty="0" smtClean="0">
                <a:solidFill>
                  <a:srgbClr val="FF0000"/>
                </a:solidFill>
                <a:latin typeface="Calibri" pitchFamily="34" charset="0"/>
              </a:rPr>
              <a:t>Что тяжелее?</a:t>
            </a:r>
            <a:endParaRPr lang="ru-RU" sz="4400" b="0" i="0" u="none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6" name="Рисунок 35" descr="clock6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2000239"/>
            <a:ext cx="1143008" cy="1619261"/>
          </a:xfrm>
          <a:prstGeom prst="rect">
            <a:avLst/>
          </a:prstGeom>
        </p:spPr>
      </p:pic>
      <p:pic>
        <p:nvPicPr>
          <p:cNvPr id="37" name="Рисунок 36" descr="zodlibra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7950" y="4643446"/>
            <a:ext cx="180975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77556E-17 L 0.7724 -0.00255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-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-2.59259E-6 L 0.77274 0.39121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857620" y="2500306"/>
            <a:ext cx="2928958" cy="2971334"/>
            <a:chOff x="3857620" y="2457930"/>
            <a:chExt cx="2928958" cy="2971334"/>
          </a:xfrm>
        </p:grpSpPr>
        <p:sp>
          <p:nvSpPr>
            <p:cNvPr id="5" name="Блок-схема: магнитный диск 4"/>
            <p:cNvSpPr/>
            <p:nvPr/>
          </p:nvSpPr>
          <p:spPr bwMode="auto">
            <a:xfrm>
              <a:off x="3857620" y="4572008"/>
              <a:ext cx="1143008" cy="857256"/>
            </a:xfrm>
            <a:prstGeom prst="flowChartMagneticDisk">
              <a:avLst/>
            </a:prstGeom>
            <a:solidFill>
              <a:srgbClr val="66FFFF"/>
            </a:solidFill>
            <a:ln w="762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1Top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1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3" name="Рисунок 2" descr="baby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6227" y="2457930"/>
              <a:ext cx="2830351" cy="2614144"/>
            </a:xfrm>
            <a:prstGeom prst="rect">
              <a:avLst/>
            </a:prstGeom>
          </p:spPr>
        </p:pic>
      </p:grpSp>
      <p:sp>
        <p:nvSpPr>
          <p:cNvPr id="7" name="Прямоугольник 6"/>
          <p:cNvSpPr/>
          <p:nvPr/>
        </p:nvSpPr>
        <p:spPr>
          <a:xfrm>
            <a:off x="1000100" y="928670"/>
            <a:ext cx="692948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0" i="0" u="none" cap="none" spc="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эксперимент</a:t>
            </a:r>
            <a:endParaRPr lang="ru-RU" sz="8800" b="0" i="0" u="none" cap="none" spc="0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8229600" cy="6264275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dirty="0">
                <a:latin typeface="Calibri" pitchFamily="34" charset="0"/>
              </a:rPr>
              <a:t>   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Газы 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легко сжимаются и могут неограниченно расширяться. Они не сохраняют ни формы, ни объема. Многочисленные удары молекул о стенки сосуда создают давление газа.</a:t>
            </a:r>
          </a:p>
          <a:p>
            <a:pPr>
              <a:buFontTx/>
              <a:buNone/>
            </a:pPr>
            <a:endParaRPr lang="ru-RU" b="1" dirty="0">
              <a:solidFill>
                <a:srgbClr val="0000CC"/>
              </a:solidFill>
              <a:latin typeface="Monotype Corsiva" pitchFamily="66" charset="0"/>
            </a:endParaRPr>
          </a:p>
          <a:p>
            <a:pPr>
              <a:buFontTx/>
              <a:buNone/>
            </a:pPr>
            <a:r>
              <a:rPr lang="ru-RU" b="1" dirty="0">
                <a:solidFill>
                  <a:srgbClr val="0000CC"/>
                </a:solidFill>
              </a:rPr>
              <a:t>      </a:t>
            </a:r>
            <a:endParaRPr lang="ru-RU" sz="3600" dirty="0"/>
          </a:p>
        </p:txBody>
      </p:sp>
      <p:sp>
        <p:nvSpPr>
          <p:cNvPr id="17" name="Блок-схема: магнитный диск 16"/>
          <p:cNvSpPr/>
          <p:nvPr/>
        </p:nvSpPr>
        <p:spPr bwMode="auto">
          <a:xfrm>
            <a:off x="1428728" y="3500438"/>
            <a:ext cx="2786082" cy="2857520"/>
          </a:xfrm>
          <a:prstGeom prst="flowChartMagneticDisk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571604" y="4572008"/>
            <a:ext cx="214314" cy="21431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3286116" y="3929066"/>
            <a:ext cx="214314" cy="21431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2143108" y="5786454"/>
            <a:ext cx="214314" cy="21431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2214546" y="3929066"/>
            <a:ext cx="214314" cy="21431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2857488" y="4143380"/>
            <a:ext cx="214314" cy="21431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2571736" y="5214950"/>
            <a:ext cx="214314" cy="21431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3357554" y="5286388"/>
            <a:ext cx="214314" cy="21431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Овал 24"/>
          <p:cNvSpPr/>
          <p:nvPr/>
        </p:nvSpPr>
        <p:spPr bwMode="auto">
          <a:xfrm>
            <a:off x="3214678" y="4572008"/>
            <a:ext cx="214314" cy="21431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3786182" y="5572140"/>
            <a:ext cx="214314" cy="21431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Овал 26"/>
          <p:cNvSpPr/>
          <p:nvPr/>
        </p:nvSpPr>
        <p:spPr bwMode="auto">
          <a:xfrm>
            <a:off x="3857620" y="4429132"/>
            <a:ext cx="214314" cy="21431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65 0.00185 0.01129 0.00509 0.01129 0.00509 C 0.01806 0.01342 0.01354 0.01967 0.02135 0.02685 C 0.02153 0.02731 0.02309 0.03611 0.025 0.03518 C 0.02622 0.03472 0.02587 0.03171 0.02639 0.03009 C 0.02726 0.02685 0.02795 0.02338 0.02882 0.02014 C 0.0309 0.01134 0.0316 0.00671 0.03629 0 C 0.0375 -0.00672 0.03941 -0.01065 0.04132 -0.01667 C 0.04375 -0.02408 0.0434 -0.02917 0.04757 -0.03496 C 0.05035 -0.04653 0.04809 -0.0426 0.0526 -0.04815 C 0.04931 -0.05834 0.0467 -0.06042 0.0401 -0.06667 C 0.02465 -0.06204 0.02951 -0.06829 0.02639 -0.04653 C 0.0184 -0.05023 0.01163 -0.05556 0.00382 -0.05996 C 0.00208 -0.05949 0.00017 -0.05972 -0.00121 -0.05834 C -0.00816 -0.05209 0.00017 -0.05486 -0.00486 -0.04815 C -0.00746 -0.04468 -0.01858 -0.04213 -0.02118 -0.04167 C -0.02205 -0.04051 -0.02361 -0.03982 -0.02361 -0.0382 C -0.02361 -0.03472 -0.01962 -0.02547 -0.02118 -0.02824 C -0.0224 -0.03056 -0.02344 -0.0331 -0.025 -0.03496 C -0.02726 -0.03773 -0.03246 -0.04167 -0.03246 -0.04167 C -0.03924 -0.04005 -0.0434 -0.03658 -0.05 -0.03496 C -0.05156 -0.03172 -0.05399 -0.02871 -0.05486 -0.025 C -0.05694 -0.01528 -0.05677 -0.00996 -0.06371 -0.00648 C -0.06458 -0.00764 -0.06736 -0.00996 -0.06615 -0.00996 C -0.06354 -0.00996 -0.05868 -0.00648 -0.05868 -0.00648 C -0.04965 -0.01852 -0.05451 -0.01829 -0.06371 -0.02662 C -0.06615 -0.02616 -0.0691 -0.02709 -0.07118 -0.025 C -0.07205 -0.02408 -0.06944 -0.02292 -0.06875 -0.02153 C -0.06805 -0.02014 -0.06823 -0.01806 -0.06736 -0.01667 C -0.06528 -0.0132 -0.06111 -0.00996 -0.05868 -0.00648 C -0.05903 -0.00486 -0.06111 -0.00232 -0.0599 -0.00162 C -0.05555 0.00069 -0.05069 -0.00139 -0.04618 0 C -0.04496 0.00046 -0.04479 0.00254 -0.04375 0.00347 C -0.04028 0.00625 -0.03524 0.00856 -0.03125 0.01018 C -0.03073 0.01296 -0.0283 0.01643 -0.02986 0.01852 C -0.03073 0.01967 -0.04219 0.01365 -0.03246 0.01852 C -0.03212 0.02014 -0.03194 0.02199 -0.03125 0.02338 C -0.02969 0.02685 -0.02326 0.03981 -0.02865 0.025 C -0.02899 0.02662 -0.02865 0.0294 -0.02986 0.03009 C -0.0309 0.03055 -0.03316 0.02824 -0.03246 0.02685 C -0.0316 0.025 -0.02917 0.02569 -0.02743 0.025 C -0.0283 0.02338 -0.03125 0.02106 -0.02986 0.02014 C -0.0283 0.01898 -0.02674 0.02338 -0.025 0.02338 C -0.02378 0.02338 -0.02187 0.01875 -0.0224 0.02014 C -0.02413 0.02477 -0.02656 0.02893 -0.02865 0.03333 C -0.03368 0.02731 -0.03802 0.0199 -0.04375 0.01504 C -0.05521 0.00555 -0.07361 0.00301 -0.05365 0.00671 C -0.0618 0.00324 -0.05451 0.00879 -0.05243 0.0118 C -0.05972 0.01481 -0.05555 0.01203 -0.04861 0.01666 C -0.04757 0.01736 -0.04496 0.02014 -0.04618 0.02014 C -0.04809 0.02014 -0.04948 0.01782 -0.05121 0.01666 C -0.05035 0.01551 -0.0493 0.01458 -0.04861 0.01342 C -0.04774 0.0118 -0.04774 0.00833 -0.04618 0.00833 C -0.04479 0.00833 -0.04549 0.0118 -0.04496 0.01342 C -0.04375 0.01736 -0.04167 0.02083 -0.04115 0.025 C -0.04097 0.02662 -0.04462 0.02291 -0.04375 0.02176 C -0.04288 0.0206 -0.04115 0.02291 -0.03993 0.02338 C -0.0401 0.02361 -0.0474 0.03171 -0.03871 0.03009 C -0.03628 0.02963 -0.03455 0.02662 -0.03246 0.025 C -0.0342 0.0206 -0.03715 0.00879 -0.02986 0.01852 C -0.02899 0.02129 -0.02917 0.025 -0.02743 0.02685 C -0.02656 0.02778 -0.02483 0.025 -0.025 0.02338 C -0.02535 0.0206 -0.02743 0.01898 -0.02865 0.01666 C -0.02899 0.01458 -0.02986 0.0125 -0.02986 0.01018 C -0.02986 0.00115 -0.02587 0.00463 -0.03246 0.00185 C -0.0368 -0.00232 -0.04115 -0.00672 -0.04496 -0.01158 C -0.04427 -0.01227 -0.04028 -0.01713 -0.03993 -0.01829 C -0.03924 -0.02037 -0.03871 -0.025 -0.03871 -0.025 " pathEditMode="relative" ptsTypes="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C 0.00052 -0.01181 -1.94444E-6 -0.01667 0.00209 -0.02639 C 0.00434 -0.03727 0.00834 -0.04862 0.01077 -0.05996 C 0.00712 -0.07246 0.0092 -0.06783 0.00538 -0.07454 C 0.00434 -0.07454 0.00278 -0.07454 0.00209 -0.07362 C -0.00069 -0.07061 -1.94444E-6 -0.06528 -0.00121 -0.06135 C -0.0026 -0.05625 -0.0026 -0.05718 -0.00555 -0.05232 C -0.00712 -0.04676 -0.00729 -0.03913 -0.01094 -0.03473 C -0.01232 -0.0301 -0.01666 -0.02547 -0.02083 -0.02385 C -0.02118 -0.02269 -0.02118 -0.02107 -0.02187 -0.02014 C -0.02257 -0.01899 -0.02482 -0.01899 -0.02517 -0.01783 C -0.02604 -0.01413 -0.01632 -0.01274 -0.01632 -0.0125 C -0.01614 -0.01158 -0.01528 -0.00209 -0.01441 -0.00139 C -0.0125 0.00023 -0.00781 0.00115 -0.00781 0.00138 C 0.03038 -0.00163 0.01597 0.00532 0.03038 -0.00625 C 0.03594 0.00023 0.03681 0.00925 0.03906 0.01712 C 0.03941 0.02106 0.03941 0.02476 0.04011 0.02847 C 0.0408 0.0324 0.04236 0.03981 0.04236 0.04004 C 0.04167 0.04305 0.04115 0.04652 0.04011 0.04976 C 0.03959 0.05092 0.0382 0.05115 0.03802 0.05231 C 0.03438 0.06412 0.03663 0.0743 0.02604 0.07847 C 0.02118 0.0824 0.01893 0.08333 0.01302 0.08472 C 0.00035 0.08009 0.00747 0.08009 -0.00347 0.07337 C -0.00642 0.07152 -0.00989 0.0706 -0.01319 0.06944 C -0.01927 0.06458 -0.02187 0.06041 -0.0283 0.05717 C -0.03142 0.0537 -0.03437 0.05324 -0.03715 0.04976 C -0.04392 0.05231 -0.03732 0.04861 -0.04253 0.05601 C -0.04635 0.06111 -0.05017 0.06365 -0.05555 0.06574 C -0.06441 0.07523 -0.05937 0.09166 -0.05885 0.10324 C -0.05972 0.10972 -0.05903 0.11689 -0.06111 0.12314 C -0.06215 0.12731 -0.0691 0.12245 -0.06979 0.12199 C -0.07239 0.1199 -0.07465 0.11759 -0.07743 0.11574 C -0.07778 0.11388 -0.07708 0.11064 -0.07864 0.11064 C -0.08038 0.11064 -0.08003 0.11643 -0.08177 0.11574 C -0.08368 0.11458 -0.08194 0.11041 -0.08281 0.1081 C -0.0835 0.10648 -0.08489 0.10486 -0.08611 0.10324 C -0.08698 0.10231 -0.09062 0.10069 -0.08941 0.10069 C -0.0875 0.10069 -0.08524 0.10185 -0.08403 0.10324 C -0.08298 0.10462 -0.0868 0.10254 -0.08819 0.10208 C -0.0868 0.09722 -0.08437 0.09699 -0.08281 0.09212 C -0.07465 0.09513 -0.0835 0.09097 -0.08403 0.09583 C -0.08437 0.09907 -0.08177 0.10162 -0.08055 0.10462 C -0.08038 0.10254 -0.0809 0.09976 -0.07951 0.09814 C -0.07309 0.09074 -0.0691 0.103 -0.07743 0.08842 C -0.06736 0.08449 -0.05764 0.08263 -0.04809 0.08703 C -0.04687 0.09027 -0.04514 0.09351 -0.04462 0.09699 C -0.04427 0.1 -0.04427 0.103 -0.04375 0.10578 C -0.04271 0.10879 -0.03767 0.10995 -0.03611 0.11064 C -0.02673 0.12291 -0.02812 0.125 -0.02413 0.11064 C -0.02222 0.11851 -0.02118 0.11643 -0.01441 0.11805 C -0.01319 0.12013 -0.01285 0.12337 -0.01094 0.1243 C -0.00989 0.12476 -0.01024 0.11944 -0.00989 0.12083 C -0.00885 0.12337 -0.00955 0.12662 -0.00885 0.12939 C -0.00798 0.1324 -0.00364 0.13587 -0.00121 0.1368 C 0.0033 0.1405 0.00729 0.14074 0.01302 0.14189 C 0.02396 0.15393 0.03941 0.1324 0.04879 0.12708 C 0.05868 0.11574 0.04931 0.12476 0.06181 0.11689 C 0.06719 0.11342 0.0717 0.1081 0.07726 0.10462 C 0.07917 0.09699 0.08351 0.08796 0.08924 0.08356 C 0.08403 0.07731 0.08802 0.07037 0.08802 0.06226 " pathEditMode="relative" rAng="0" ptsTypes="fffffffffffffffffffffffffffffffffffffffffffffffffffffffffffA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4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0649 C 0.00156 -0.0088 0.00225 -0.01204 0.00416 -0.01389 C 0.00659 -0.01644 0.00972 -0.01737 0.01232 -0.01991 C 0.01788 -0.03473 0.02639 -0.0375 0.0342 -0.04792 C 0.03455 -0.04931 0.03489 -0.05093 0.03524 -0.05232 C 0.03576 -0.05487 0.03298 -0.04769 0.03212 -0.04491 C 0.03055 -0.04028 0.02986 -0.03496 0.02795 -0.03033 C 0.02656 -0.02686 0.02413 -0.02454 0.02274 -0.0213 C 0.01788 -0.00973 0.01441 0.00324 0.01024 0.01551 C 0.01059 0.02176 0.00937 0.0287 0.01128 0.03449 C 0.01215 0.0375 0.01267 0.0287 0.01354 0.02569 C 0.01527 0.01805 0.01614 0.0118 0.01962 0.00509 C 0.02118 -0.00116 0.02309 -0.00579 0.02691 -0.00973 C 0.0283 -0.01551 0.02934 -0.01945 0.03316 -0.02292 C 0.03507 -0.025 0.03941 -0.02871 0.03941 -0.02848 C 0.03975 -0.0301 0.03975 -0.03218 0.04045 -0.03311 C 0.04218 -0.03565 0.0467 -0.03912 0.0467 -0.03889 C 0.05503 -0.02639 0.05816 0.0206 0.04462 0.01111 " pathEditMode="relative" rAng="0" ptsTypes="fffffffffffffffff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-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6.2963E-6 C 0.0026 0.01089 0.00538 0.03079 0.01128 0.0382 C 0.01163 0.03982 0.01163 0.0419 0.01249 0.04329 C 0.01493 0.04653 0.02118 0.04329 0.01128 0.04653 C 0.00868 0.05186 0.00451 0.05602 0.00243 0.06158 C -0.0033 0.07663 0.00329 0.06343 -0.00261 0.07663 C -0.00539 0.08288 -0.01164 0.09144 -0.01372 0.09839 C -0.01615 0.10602 -0.01685 0.11413 -0.02136 0.11991 C -0.02344 0.12848 -0.02448 0.13658 -0.03004 0.14167 C -0.03507 0.15186 -0.04185 0.16042 -0.04757 0.16991 C -0.05157 0.17663 -0.05539 0.1838 -0.06007 0.19005 C -0.06233 0.19954 -0.06494 0.20626 -0.07136 0.21158 C -0.07396 0.21852 -0.07518 0.22246 -0.08004 0.22663 C -0.08455 0.2419 -0.08195 0.23612 -0.08629 0.24491 C -0.08803 0.24445 -0.08994 0.24468 -0.0915 0.24329 C -0.09428 0.24075 -0.09341 0.23681 -0.09497 0.23334 C -0.09775 0.22709 -0.10053 0.22061 -0.10504 0.21667 C -0.1066 0.21019 -0.10764 0.20741 -0.11251 0.20487 C -0.11424 0.19306 -0.12622 0.16737 -0.13507 0.1632 C -0.13855 0.15602 -0.14306 0.15093 -0.14636 0.14329 C -0.15053 0.13357 -0.14827 0.13704 -0.15261 0.13172 C -0.15521 0.12477 -0.15712 0.12038 -0.16129 0.11505 C -0.16389 0.10394 -0.16754 0.09653 -0.17379 0.0882 C -0.17691 0.07894 -0.18247 0.07015 -0.18507 0.06158 C -0.18768 0.05255 -0.19219 0.04538 -0.19497 0.03658 C -0.19723 0.0294 -0.19931 0.02292 -0.20261 0.01667 C -0.20452 0.00765 -0.204 -0.00208 -0.21251 0.00163 C -0.22414 0.01343 -0.20938 -0.00069 -0.22622 0.01158 C -0.23126 0.01528 -0.23455 0.01922 -0.24011 0.02153 C -0.24202 0.02408 -0.24462 0.02547 -0.24636 0.02825 C -0.24723 0.02964 -0.24688 0.03195 -0.24757 0.03334 C -0.24844 0.03519 -0.25018 0.03635 -0.25122 0.0382 C -0.25747 0.04885 -0.2632 0.06112 -0.26754 0.07339 C -0.26841 0.07825 -0.26997 0.08311 -0.26997 0.0882 C -0.26997 0.08982 -0.26823 0.09052 -0.26754 0.09167 C -0.26424 0.09746 -0.25973 0.10093 -0.25626 0.10672 C -0.25191 0.1139 -0.24584 0.12709 -0.24254 0.13496 C -0.24167 0.13704 -0.2415 0.13982 -0.24011 0.14167 C -0.23768 0.14491 -0.23403 0.14584 -0.23126 0.14839 C -0.23039 0.14723 -0.22882 0.14491 -0.22882 0.14491 " pathEditMode="relative" ptsTypes="fffffffffffffffffffffffffffffffffffffffA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7 C -0.00347 -0.00486 -0.00538 -0.00695 -0.01024 -0.00996 C -0.01094 -0.01111 -0.01146 -0.0125 -0.0125 -0.01343 C -0.01372 -0.01436 -0.01545 -0.01389 -0.01649 -0.01505 C -0.01771 -0.01621 -0.01771 -0.01852 -0.01875 -0.02014 C -0.02309 -0.02709 -0.02882 -0.03079 -0.03507 -0.03334 C -0.0375 -0.02361 -0.0474 -0.025 -0.05382 -0.02176 C -0.07344 -0.01204 -0.09479 -0.00903 -0.11493 -3.7037E-7 C -0.125 -0.00324 -0.1217 -0.00949 -0.13003 -0.01667 C -0.13142 -0.02061 -0.13142 -0.02547 -0.13368 -0.02848 C -0.13576 -0.03125 -0.14132 -0.03496 -0.14132 -0.03496 C -0.1467 -0.02778 -0.14948 -0.02153 -0.15382 -0.01343 C -0.15521 -0.00741 -0.1566 -0.00278 -0.16007 0.00162 C -0.16215 0.01041 -0.16059 0.00532 -0.16632 0.01666 C -0.17049 0.025 -0.17257 0.03611 -0.17622 0.0449 C -0.17969 0.05324 -0.18229 0.05486 -0.18628 0.06157 C -0.18733 0.06319 -0.1901 0.07014 -0.19132 0.07152 C -0.19271 0.07314 -0.19462 0.07361 -0.19618 0.075 C -0.19722 0.07592 -0.19792 0.07708 -0.19878 0.07824 C -0.19687 0.09143 -0.19062 0.11504 -0.18507 0.12662 C -0.18212 0.14351 -0.18455 0.13726 -0.18003 0.14652 C -0.17847 0.15532 -0.17726 0.16666 -0.17257 0.17338 C -0.17031 0.18125 -0.17135 0.17708 -0.16875 0.18819 C -0.16788 0.19166 -0.16632 0.19838 -0.16632 0.19838 C -0.16302 0.1824 -0.1559 0.17476 -0.14497 0.16666 C -0.12153 0.1493 -0.09375 0.13634 -0.06753 0.12662 C -0.06372 0.11898 -0.05799 0.11875 -0.05243 0.11319 C -0.04983 0.11064 -0.04774 0.10694 -0.04497 0.10486 C -0.03299 0.0956 -0.0099 0.08935 0.00382 0.08495 C 0.01615 0.075 0.00365 0.08426 0.01753 0.07662 C 0.02222 0.07407 0.03125 0.06828 0.03125 0.06828 C 0.03924 0.05764 0.05243 0.04976 0.06372 0.04652 C 0.06979 0.03889 0.07726 0.04004 0.08507 0.04004 " pathEditMode="relative" ptsTypes="ffffffffffffffffffffffffffffffff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8.14815E-6 C 0.00156 -0.01714 0.00538 -0.03311 0.00764 -0.05001 C 0.01007 -0.04885 0.0132 -0.04908 0.0151 -0.04653 C 0.01649 -0.04468 0.01667 -0.0419 0.01754 -0.03982 C 0.02049 -0.03311 0.02344 -0.02663 0.02639 -0.01991 C 0.02865 -0.01482 0.03142 -0.00973 0.03385 -0.00487 C 0.03472 -0.00325 0.03629 -8.14815E-6 0.03629 -8.14815E-6 C 0.0382 0.0081 0.04323 0.01388 0.04757 0.02013 C 0.05035 0.03124 0.05035 0.0199 0.05504 0.01666 C 0.05695 0.01527 0.0592 0.0155 0.06129 0.01504 C 0.0724 0.00439 0.08629 0.00624 0.09757 -0.00325 C 0.1007 -0.00973 0.10365 -0.01135 0.10885 -0.01482 C 0.11337 -0.01436 0.11823 -0.01505 0.12257 -0.0132 C 0.12396 -0.01274 0.12813 -8.14815E-6 0.13004 0.00347 C 0.1309 0.01319 0.13247 0.0206 0.13385 0.03009 C 0.1342 0.04722 0.13333 0.06458 0.13507 0.08171 C 0.13542 0.08518 0.13889 0.07638 0.14132 0.07499 C 0.14497 0.07291 0.14879 0.07152 0.1526 0.07013 C 0.17309 0.06249 0.19271 0.04953 0.21389 0.04513 C 0.21476 0.04351 0.21736 0.04143 0.21632 0.04004 C 0.2151 0.03842 0.21198 0.03958 0.21129 0.04166 C 0.19965 0.07962 0.21389 0.06064 0.20504 0.07175 C 0.20347 0.08263 0.19861 0.08958 0.19375 0.09837 C 0.19063 0.1118 0.19531 0.09652 0.18889 0.10509 C 0.18663 0.1081 0.18663 0.11296 0.18507 0.11666 C 0.18281 0.12198 0.17465 0.13564 0.17135 0.13842 C 0.16667 0.14768 0.1599 0.15185 0.1526 0.15671 " pathEditMode="relative" ptsTypes="ffffffffffffffffffffffffffA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03704E-6 C -0.00416 -0.00556 -0.01076 -0.00903 -0.01631 -0.01181 C -0.02152 -0.01876 -0.02847 -0.02223 -0.03506 -0.02663 C -0.0401 -0.0301 -0.04305 -0.03496 -0.04878 -0.03681 C -0.05694 -0.03959 -0.06545 -0.04098 -0.07378 -0.04329 C -0.08836 -0.04283 -0.10295 -0.04121 -0.11753 -0.04167 C -0.12048 -0.04167 -0.12413 -0.04237 -0.12621 -0.04515 C -0.12725 -0.04653 -0.12395 -0.04769 -0.12256 -0.04839 C -0.11927 -0.05047 -0.11579 -0.05163 -0.1125 -0.05348 C -0.09965 -0.06066 -0.08628 -0.06667 -0.07256 -0.07015 C -0.05572 -0.0845 -0.03559 -0.09283 -0.01631 -0.10001 C -0.0092 -0.10649 -0.00052 -0.11251 0.00747 -0.11667 C 0.01337 -0.12501 0.02865 -0.12501 0.03629 -0.12663 C 0.03924 -0.13079 0.04271 -0.13357 0.04619 -0.13681 C 0.04532 -0.13403 0.04532 -0.13056 0.04375 -0.12848 C 0.03872 -0.12153 0.03733 -0.13218 0.03994 -0.12177 C 0.04028 -0.11621 0.04028 -0.11066 0.04115 -0.1051 C 0.04167 -0.10163 0.04375 -0.09515 0.04375 -0.09515 C 0.04289 -0.09075 0.04271 -0.08589 0.04115 -0.08172 C 0.04046 -0.07987 0.03837 -0.0801 0.0375 -0.07848 C 0.03594 -0.0757 0.03316 -0.06274 0.03247 -0.05996 C 0.03664 -0.03403 0.0323 -0.05302 0.04254 -0.04005 C 0.04653 -0.04353 0.0448 -0.04329 0.0474 -0.04329 " pathEditMode="relative" ptsTypes="ffffffffffffffffffffff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6.2963E-6 C 0.00052 0.01783 -0.0007 0.03751 0.00364 0.05487 C 0.00416 0.06552 0.00399 0.07616 0.00503 0.08658 C 0.00538 0.09005 0.00746 0.09653 0.00746 0.09653 C 0.00781 0.10163 0.0092 0.10649 0.00868 0.11158 C 0.0085 0.11343 0.00711 0.10834 0.00624 0.10672 C 0.00555 0.10533 0.00434 0.10464 0.00364 0.10325 C 0.00104 0.09908 -0.00139 0.09445 -0.00382 0.09005 C -0.00626 0.07964 -0.00903 0.07431 -0.01511 0.06667 C -0.01685 0.0595 -0.0198 0.0551 -0.02379 0.05001 C -0.02622 0.03959 -0.0231 0.05024 -0.02882 0.04005 C -0.03351 0.03172 -0.03421 0.02246 -0.04011 0.01505 C -0.04271 0.00394 -0.04566 -0.00833 -0.05001 -0.01828 C -0.06077 -0.04305 -0.04775 -0.00833 -0.05626 -0.03171 C -0.05782 -0.04282 -0.06077 -0.05231 -0.06511 -0.0618 C -0.06719 -0.07476 -0.07032 -0.08634 -0.07379 -0.09837 C -0.07657 -0.10833 -0.07691 -0.12036 -0.08247 -0.12847 C -0.0856 -0.12245 -0.08803 -0.12222 -0.09254 -0.11828 C -0.09341 -0.11666 -0.09376 -0.11458 -0.09497 -0.11342 C -0.09601 -0.11226 -0.09792 -0.11296 -0.09879 -0.1118 C -0.10018 -0.10995 -0.10018 -0.10717 -0.10122 -0.10509 C -0.10487 -0.09837 -0.10869 -0.09166 -0.11372 -0.0868 C -0.11598 -0.07314 -0.1132 -0.08286 -0.11876 -0.07337 C -0.12066 -0.07013 -0.12379 -0.06342 -0.12379 -0.06342 C -0.12605 -0.05416 -0.12726 -0.05185 -0.13386 -0.04675 C -0.13612 -0.03703 -0.13316 -0.04583 -0.13872 -0.03842 C -0.14254 -0.03333 -0.14323 -0.03078 -0.14879 -0.02847 C -0.15764 -0.01666 -0.17032 -0.00902 -0.18247 -0.00509 C -0.18698 0.00093 -0.19289 0.0007 -0.19879 0.00325 C -0.20469 0.00857 -0.20035 0.00556 -0.20747 0.00834 C -0.21007 0.00927 -0.21511 0.01158 -0.21511 0.01158 C -0.21094 0.0264 -0.20886 0.04214 -0.20001 0.05325 C -0.1981 0.06112 -0.19688 0.06714 -0.19254 0.07339 C -0.19028 0.08218 -0.18542 0.08913 -0.18004 0.09491 C -0.17917 0.09584 -0.17865 0.09769 -0.17761 0.09839 C -0.1757 0.09954 -0.17344 0.09931 -0.17136 0.10001 C -0.16876 0.10093 -0.16372 0.10325 -0.16372 0.10325 C -0.16233 0.10626 -0.15938 0.11922 -0.15626 0.11505 " pathEditMode="relative" ptsTypes="fffffffffffffffffffffffffffffffffffffA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-3.7037E-6 C 0.00451 0.00394 0.0059 0.00648 0.01128 0.00834 C 0.01666 0.0132 0.01961 0.01783 0.02621 0.01991 C 0.03055 0.02593 0.02743 0.02292 0.03628 0.02662 C 0.03749 0.02709 0.03993 0.02824 0.03993 0.02824 C 0.04843 0.03588 0.04461 0.0338 0.05121 0.03658 C 0.05677 0.04445 0.06354 0.04977 0.07118 0.05324 C 0.07829 0.04445 0.071 0.03426 0.08003 0.02662 C 0.08281 0.01482 0.08663 0.00625 0.09253 -0.00347 C 0.09427 -0.01527 0.09548 -0.01134 0.09999 -0.02014 C 0.10277 -0.03171 0.10052 -0.02777 0.10503 -0.03333 C 0.10815 -0.04606 0.11406 -0.05162 0.11753 -0.06342 C 0.121 -0.07523 0.11979 -0.07777 0.12621 -0.08842 C 0.12829 -0.09699 0.13784 -0.11458 0.14374 -0.12338 C 0.1493 -0.13171 0.14947 -0.12754 0.15364 -0.13495 C 0.15503 -0.1375 0.15607 -0.14051 0.15746 -0.14328 C 0.15868 -0.1456 0.16006 -0.14768 0.16128 -0.15 C 0.16406 -0.16111 0.16874 -0.17037 0.17378 -0.18009 C 0.17604 -0.19213 0.1802 -0.21065 0.18993 -0.21504 C 0.18906 -0.21666 0.18888 -0.21967 0.18749 -0.22014 C 0.18628 -0.2206 0.18593 -0.21736 0.18489 -0.21666 C 0.18003 -0.21342 0.17413 -0.21365 0.16874 -0.2118 C 0.1519 -0.20578 0.14444 -0.20625 0.12378 -0.20509 C 0.11666 -0.20208 0.11128 -0.20115 0.10364 -0.2 C 0.09999 -0.19838 0.09565 -0.19838 0.09253 -0.19514 C 0.08645 -0.18889 0.07968 -0.18148 0.07239 -0.17847 C 0.0684 -0.17477 0.06579 -0.1706 0.06128 -0.16828 C 0.05572 -0.1581 0.06232 -0.16828 0.04999 -0.15833 C 0.04513 -0.1544 0.04149 -0.14815 0.03628 -0.14514 C 0.03333 -0.14352 0.0302 -0.14213 0.02743 -0.14004 C 0.02135 -0.13565 0.01649 -0.12777 0.00989 -0.125 C 0.00868 -0.12338 0.00763 -0.12152 0.00624 -0.12014 C 0.0052 -0.11921 0.00347 -0.11944 0.00243 -0.11828 C -0.00869 -0.10717 0.00138 -0.11134 -0.01007 -0.10833 C -0.01094 -0.10671 -0.01129 -0.10463 -0.01251 -0.10347 C -0.01563 -0.10023 -0.01962 -0.10301 -0.01251 -0.1 C -0.00018 -0.11759 0.02118 -0.11412 0.03749 -0.11504 C 0.06371 -0.11666 0.08993 -0.11713 0.11614 -0.11828 C 0.10677 -0.09977 0.09392 -0.09652 0.07864 -0.09004 C 0.05937 -0.08171 0.03524 -0.07523 0.01753 -0.06342 C 0.01128 -0.05926 0.00555 -0.05578 -0.00122 -0.05347 C -0.00869 -0.05972 -0.01441 -0.07199 -0.01997 -0.08171 C -0.02153 -0.08426 -0.02205 -0.08773 -0.02379 -0.09004 C -0.03542 -0.10555 -0.02518 -0.08009 -0.03872 -0.10671 C -0.04202 -0.11319 -0.04341 -0.12152 -0.04757 -0.12662 C -0.04462 -0.15902 -0.05018 -0.13541 -0.00626 -0.14676 C -0.00226 -0.14791 0.00104 -0.15208 0.00503 -0.15347 C 0.00868 -0.15486 0.01249 -0.15463 0.01614 -0.15509 C 0.01874 -0.1574 0.021 -0.16018 0.02378 -0.1618 C 0.02569 -0.16296 0.03003 -0.16342 0.03003 -0.16342 " pathEditMode="relative" ptsTypes="fffffffffffffffffffffffffffffffffffffffffffffffffA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C 0.00504 0.20255 0.0191 -0.21713 3.88889E-6 -0.19328 C -0.00469 -0.18032 -0.01111 -0.16805 -0.01736 -0.15648 C -0.02014 -0.14004 -0.02917 -0.11759 -0.03611 -0.10324 C -0.03785 -0.09513 -0.03941 -0.08958 -0.04496 -0.08495 C -0.04705 -0.07615 -0.05121 -0.07083 -0.05746 -0.06828 C -0.06858 -0.05277 -0.08385 -0.04166 -0.0974 -0.02986 C -0.10521 -0.02291 -0.11233 -0.01458 -0.12118 -0.00995 C -0.12292 -0.00763 -0.125 -0.00601 -0.12621 -0.00324 C -0.12951 0.00394 -0.12448 0.00625 -0.13125 -4.81481E-6 C -0.13003 -0.05046 -0.13524 -0.08518 -0.1224 -0.12662 C -0.12205 -0.12939 -0.1217 -0.13217 -0.12118 -0.13495 C -0.12083 -0.13657 -0.12118 -0.13958 -0.11996 -0.13981 C -0.11736 -0.14027 -0.1125 -0.13657 -0.1125 -0.13657 C -0.10278 -0.12361 -0.11285 -0.13541 -0.09861 -0.125 C -0.09462 -0.12222 -0.09132 -0.11782 -0.0875 -0.11481 C -0.075 -0.09421 -0.09062 -0.1162 -0.075 -0.10486 C -0.0724 -0.10301 -0.07101 -0.09907 -0.06875 -0.09652 C -0.06076 -0.08796 -0.04965 -0.07916 -0.03993 -0.075 C -0.03628 -0.06713 -0.02899 -0.06435 -0.0224 -0.06157 C -0.0151 -0.05833 -0.00816 -0.05439 -0.00121 -0.05 C 0.00538 -0.0412 -0.00382 -0.05208 0.0125 -0.0449 C 0.01372 -0.04444 0.01007 -0.04351 0.00885 -0.04328 C 0.00052 -0.04236 -0.00781 -0.04213 -0.01615 -0.04166 C -0.03871 -0.02638 -0.0592 -0.01921 -0.08368 -0.01157 C -0.0934 -0.00856 -0.09844 -0.00463 -0.10868 -0.00324 C -0.11632 0.00301 -0.12413 0.00324 -0.13246 0.00672 C -0.13854 0.01528 -0.15035 0.01598 -0.15868 0.01852 C -0.16927 0.01135 -0.1691 -0.00463 -0.17361 -0.01828 C -0.17552 -0.02407 -0.17986 -0.03495 -0.17986 -0.03495 C -0.18524 -0.07384 -0.18316 -0.09861 -0.18246 -0.14328 C -0.17378 -0.13171 -0.18229 -0.14259 -0.15868 -0.12152 C -0.14878 -0.11273 -0.14236 -0.1037 -0.12986 -0.09814 C -0.11562 -0.09189 -0.10121 -0.08588 -0.08871 -0.075 C -0.08073 -0.0412 -0.09184 -0.02338 -0.10243 0.00186 C -0.10573 0.00996 -0.11094 0.02362 -0.11736 0.02686 C -0.11944 0.03426 -0.12101 0.03149 -0.125 0.03681 C -0.12656 0.03565 -0.12812 0.03426 -0.12986 0.03334 C -0.13108 0.03264 -0.13281 0.03287 -0.13368 0.03172 C -0.13507 0.02987 -0.13507 0.02709 -0.13611 0.025 C -0.1368 0.02362 -0.13785 0.02292 -0.13871 0.02176 C -0.14618 -0.00185 -0.15972 -0.01666 -0.17118 -0.03657 C -0.17708 -0.04699 -0.1816 -0.06111 -0.18871 -0.0699 C -0.18958 -0.07222 -0.1901 -0.07453 -0.19115 -0.07662 C -0.19184 -0.07801 -0.19375 -0.07986 -0.19375 -0.07986 " pathEditMode="relative" ptsTypes="ffffffffffffffffffffffffffffffffffffffffffffA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857232"/>
            <a:ext cx="5357850" cy="4071966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ru-RU" b="1" dirty="0">
                <a:solidFill>
                  <a:srgbClr val="0000CC"/>
                </a:solidFill>
              </a:rPr>
              <a:t>   </a:t>
            </a:r>
            <a:r>
              <a:rPr lang="ru-RU" dirty="0" smtClean="0">
                <a:solidFill>
                  <a:srgbClr val="FFFFFF"/>
                </a:solidFill>
                <a:latin typeface="Calibri" pitchFamily="34" charset="0"/>
              </a:rPr>
              <a:t>Жидкости </a:t>
            </a:r>
            <a:r>
              <a:rPr lang="ru-RU" dirty="0">
                <a:solidFill>
                  <a:srgbClr val="FFFFFF"/>
                </a:solidFill>
                <a:latin typeface="Calibri" pitchFamily="34" charset="0"/>
              </a:rPr>
              <a:t>трудно сжимаются, сохраняют свой объем, но легко меняют форму, принимая форму сосуда. Они текучи.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b="1" dirty="0">
              <a:solidFill>
                <a:srgbClr val="FF6699"/>
              </a:solidFill>
              <a:latin typeface="Monotype Corsiva" pitchFamily="66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>
                <a:solidFill>
                  <a:srgbClr val="0000CC"/>
                </a:solidFill>
              </a:rPr>
              <a:t>      </a:t>
            </a:r>
            <a:endParaRPr lang="ru-RU" dirty="0"/>
          </a:p>
        </p:txBody>
      </p:sp>
      <p:pic>
        <p:nvPicPr>
          <p:cNvPr id="38918" name="Picture 6" descr="Wat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5214950"/>
            <a:ext cx="1223962" cy="815975"/>
          </a:xfrm>
          <a:prstGeom prst="rect">
            <a:avLst/>
          </a:prstGeom>
          <a:noFill/>
        </p:spPr>
      </p:pic>
      <p:pic>
        <p:nvPicPr>
          <p:cNvPr id="38922" name="Picture 10" descr="sleza1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929454" y="1928802"/>
            <a:ext cx="2587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91626E-6 L 0.00174 0.47212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571480"/>
            <a:ext cx="4786346" cy="5286412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ru-RU" b="1" dirty="0">
                <a:solidFill>
                  <a:srgbClr val="0000CC"/>
                </a:solidFill>
                <a:latin typeface="Monotype Corsiva" pitchFamily="66" charset="0"/>
              </a:rPr>
              <a:t>   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Твердые 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тела сохраняют свою форму и объем, практически несжимаемы, обладают механической прочностью.</a:t>
            </a:r>
          </a:p>
          <a:p>
            <a:endParaRPr lang="ru-RU" dirty="0">
              <a:solidFill>
                <a:srgbClr val="00FFCC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11" name="Рисунок 10" descr="камни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786190"/>
            <a:ext cx="4078290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D:\мама\9 класс\к колебаниям\Приложение1\слайд 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8072494" cy="5500726"/>
          </a:xfrm>
          <a:prstGeom prst="rect">
            <a:avLst/>
          </a:prstGeom>
          <a:noFill/>
        </p:spPr>
      </p:pic>
      <p:pic>
        <p:nvPicPr>
          <p:cNvPr id="5" name="Рисунок 4" descr="Pendulu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206" y="285728"/>
            <a:ext cx="1671164" cy="10953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142852"/>
            <a:ext cx="638982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0" i="0" u="none" cap="none" spc="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моделирование</a:t>
            </a:r>
            <a:endParaRPr lang="ru-RU" sz="6600" b="0" i="0" u="none" cap="none" spc="0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1538" y="642918"/>
            <a:ext cx="7178694" cy="5688012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Наблюдение</a:t>
            </a:r>
            <a:r>
              <a:rPr lang="ru-RU" sz="3600" dirty="0" smtClean="0">
                <a:solidFill>
                  <a:srgbClr val="0000CC"/>
                </a:solidFill>
              </a:rPr>
              <a:t> </a:t>
            </a:r>
          </a:p>
          <a:p>
            <a:pPr>
              <a:buFontTx/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–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как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способ познания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>
              <a:buFontTx/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Эксперимент </a:t>
            </a:r>
          </a:p>
          <a:p>
            <a:pPr>
              <a:buFontTx/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–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как способ познания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Tx/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Моделирование </a:t>
            </a:r>
          </a:p>
          <a:p>
            <a:pPr>
              <a:buFontTx/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–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как способ познания.</a:t>
            </a:r>
          </a:p>
          <a:p>
            <a:pPr>
              <a:buFontTx/>
              <a:buNone/>
            </a:pPr>
            <a:endParaRPr lang="ru-RU" sz="28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48" name="Group 164"/>
          <p:cNvGraphicFramePr>
            <a:graphicFrameLocks noGrp="1"/>
          </p:cNvGraphicFramePr>
          <p:nvPr/>
        </p:nvGraphicFramePr>
        <p:xfrm>
          <a:off x="357158" y="333375"/>
          <a:ext cx="8358246" cy="5871528"/>
        </p:xfrm>
        <a:graphic>
          <a:graphicData uri="http://schemas.openxmlformats.org/drawingml/2006/table">
            <a:tbl>
              <a:tblPr/>
              <a:tblGrid>
                <a:gridCol w="2428892"/>
                <a:gridCol w="3741471"/>
                <a:gridCol w="2187883"/>
              </a:tblGrid>
              <a:tr h="800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Метод научного познания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Характеристика метода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Применение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</a:tr>
              <a:tr h="2452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Наблюдение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99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6699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Основан на непосредственном восприятии предметов и явлений  с помощью органов чувств.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Недостаток – субъективность наблюдателя.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Там, где затруднен эксперимент (астрономия) или нужно исследовать естественный процесс (психология, социология).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</a:tr>
              <a:tr h="801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Эксперимент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Активное вмешательство в изучаемый процесс.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Для проверки гипотез и теорий.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Моделирование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Замещение объекта исследования моделью материальной или идеальной.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 всем областям и этапам научного исследования.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19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2094" name="Rectangle 110"/>
          <p:cNvSpPr>
            <a:spLocks noChangeArrowheads="1"/>
          </p:cNvSpPr>
          <p:nvPr/>
        </p:nvSpPr>
        <p:spPr bwMode="auto">
          <a:xfrm>
            <a:off x="0" y="467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b="0" i="0" u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1928794" y="1071546"/>
            <a:ext cx="0" cy="5762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1472" y="285728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0" u="none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наблюдение</a:t>
            </a:r>
            <a:endParaRPr lang="ru-RU" sz="4000" i="0" u="none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12" name="Рисунок 11" descr="bookwo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5119699"/>
            <a:ext cx="1785950" cy="1488292"/>
          </a:xfrm>
          <a:prstGeom prst="rect">
            <a:avLst/>
          </a:prstGeom>
        </p:spPr>
      </p:pic>
      <p:pic>
        <p:nvPicPr>
          <p:cNvPr id="18" name="Рисунок 17" descr="Думает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06" y="1285860"/>
            <a:ext cx="1675423" cy="1812193"/>
          </a:xfrm>
          <a:prstGeom prst="rect">
            <a:avLst/>
          </a:prstGeom>
        </p:spPr>
      </p:pic>
      <p:pic>
        <p:nvPicPr>
          <p:cNvPr id="19" name="Рисунок 18" descr="Лупа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214290"/>
            <a:ext cx="1456638" cy="135732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28596" y="171448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0" u="none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гипотеза</a:t>
            </a:r>
            <a:endParaRPr lang="ru-RU" sz="4000" i="0" u="none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21" name="Line 7"/>
          <p:cNvSpPr>
            <a:spLocks noChangeShapeType="1"/>
          </p:cNvSpPr>
          <p:nvPr/>
        </p:nvSpPr>
        <p:spPr bwMode="auto">
          <a:xfrm>
            <a:off x="1928794" y="2643182"/>
            <a:ext cx="0" cy="5762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57158" y="3071810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0" u="none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эксперимент</a:t>
            </a:r>
            <a:endParaRPr lang="ru-RU" sz="4000" i="0" u="none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572000" y="2428868"/>
            <a:ext cx="1643074" cy="1714512"/>
            <a:chOff x="3857620" y="2457930"/>
            <a:chExt cx="2928958" cy="2971334"/>
          </a:xfrm>
        </p:grpSpPr>
        <p:sp>
          <p:nvSpPr>
            <p:cNvPr id="25" name="Блок-схема: магнитный диск 24"/>
            <p:cNvSpPr/>
            <p:nvPr/>
          </p:nvSpPr>
          <p:spPr bwMode="auto">
            <a:xfrm>
              <a:off x="3857620" y="4572008"/>
              <a:ext cx="1143008" cy="857256"/>
            </a:xfrm>
            <a:prstGeom prst="flowChartMagneticDisk">
              <a:avLst/>
            </a:prstGeom>
            <a:solidFill>
              <a:srgbClr val="66FFFF"/>
            </a:solidFill>
            <a:ln w="762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OffAxis1Top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1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26" name="Рисунок 25" descr="baby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6227" y="2457930"/>
              <a:ext cx="2830351" cy="2614144"/>
            </a:xfrm>
            <a:prstGeom prst="rect">
              <a:avLst/>
            </a:prstGeom>
          </p:spPr>
        </p:pic>
      </p:grpSp>
      <p:sp>
        <p:nvSpPr>
          <p:cNvPr id="27" name="Line 7"/>
          <p:cNvSpPr>
            <a:spLocks noChangeShapeType="1"/>
          </p:cNvSpPr>
          <p:nvPr/>
        </p:nvSpPr>
        <p:spPr bwMode="auto">
          <a:xfrm>
            <a:off x="1928794" y="3714752"/>
            <a:ext cx="0" cy="5762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142976" y="4143380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0" u="none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закон</a:t>
            </a:r>
            <a:endParaRPr lang="ru-RU" sz="4000" i="0" u="none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42976" y="5214950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0" u="none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теория</a:t>
            </a:r>
            <a:endParaRPr lang="ru-RU" sz="4000" i="0" u="none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31" name="Line 7"/>
          <p:cNvSpPr>
            <a:spLocks noChangeShapeType="1"/>
          </p:cNvSpPr>
          <p:nvPr/>
        </p:nvSpPr>
        <p:spPr bwMode="auto">
          <a:xfrm>
            <a:off x="1928794" y="4786322"/>
            <a:ext cx="0" cy="5762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34" name="Group 9"/>
          <p:cNvGrpSpPr>
            <a:grpSpLocks/>
          </p:cNvGrpSpPr>
          <p:nvPr/>
        </p:nvGrpSpPr>
        <p:grpSpPr bwMode="auto">
          <a:xfrm>
            <a:off x="2928926" y="4071942"/>
            <a:ext cx="2895600" cy="944563"/>
            <a:chOff x="1920" y="1008"/>
            <a:chExt cx="1824" cy="423"/>
          </a:xfrm>
        </p:grpSpPr>
        <p:sp>
          <p:nvSpPr>
            <p:cNvPr id="35" name="Text Box 5"/>
            <p:cNvSpPr txBox="1">
              <a:spLocks noChangeArrowheads="1"/>
            </p:cNvSpPr>
            <p:nvPr/>
          </p:nvSpPr>
          <p:spPr bwMode="auto">
            <a:xfrm>
              <a:off x="1920" y="1008"/>
              <a:ext cx="1824" cy="423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5400" b="1" u="none" dirty="0">
                  <a:solidFill>
                    <a:srgbClr val="EE2D00"/>
                  </a:solidFill>
                  <a:latin typeface="Arial Black" pitchFamily="34" charset="0"/>
                </a:rPr>
                <a:t>F = mg</a:t>
              </a:r>
              <a:endParaRPr lang="ru-RU" sz="5400" b="1" u="none" dirty="0">
                <a:solidFill>
                  <a:srgbClr val="EE2D00"/>
                </a:solidFill>
                <a:latin typeface="Arial Black" pitchFamily="34" charset="0"/>
              </a:endParaRPr>
            </a:p>
          </p:txBody>
        </p:sp>
        <p:sp>
          <p:nvSpPr>
            <p:cNvPr id="36" name="Line 7"/>
            <p:cNvSpPr>
              <a:spLocks noChangeShapeType="1"/>
            </p:cNvSpPr>
            <p:nvPr/>
          </p:nvSpPr>
          <p:spPr bwMode="auto">
            <a:xfrm>
              <a:off x="1968" y="1008"/>
              <a:ext cx="336" cy="0"/>
            </a:xfrm>
            <a:prstGeom prst="lin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8"/>
            <p:cNvSpPr>
              <a:spLocks noChangeShapeType="1"/>
            </p:cNvSpPr>
            <p:nvPr/>
          </p:nvSpPr>
          <p:spPr bwMode="auto">
            <a:xfrm>
              <a:off x="2832" y="1008"/>
              <a:ext cx="720" cy="0"/>
            </a:xfrm>
            <a:prstGeom prst="lin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/>
      <p:bldP spid="21" grpId="0" animBg="1"/>
      <p:bldP spid="27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39750" y="333375"/>
            <a:ext cx="8135938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0" i="0" u="none" dirty="0">
                <a:solidFill>
                  <a:schemeClr val="bg1"/>
                </a:solidFill>
                <a:latin typeface="Calibri" pitchFamily="34" charset="0"/>
              </a:rPr>
              <a:t>«Внимание – устремленность души к познанию».</a:t>
            </a:r>
          </a:p>
          <a:p>
            <a:pPr>
              <a:spcBef>
                <a:spcPct val="50000"/>
              </a:spcBef>
            </a:pPr>
            <a:r>
              <a:rPr lang="ru-RU" sz="3200" b="0" i="0" u="none" dirty="0">
                <a:solidFill>
                  <a:schemeClr val="bg1"/>
                </a:solidFill>
                <a:latin typeface="Calibri" pitchFamily="34" charset="0"/>
              </a:rPr>
              <a:t>                                          Платон «Диалоги».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68313" y="2997200"/>
            <a:ext cx="8135937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0" i="0" u="none" dirty="0">
                <a:solidFill>
                  <a:srgbClr val="FF0000"/>
                </a:solidFill>
                <a:latin typeface="Calibri" pitchFamily="34" charset="0"/>
              </a:rPr>
              <a:t>Тема.</a:t>
            </a:r>
            <a:r>
              <a:rPr lang="ru-RU" sz="3200" i="0" u="none" dirty="0">
                <a:solidFill>
                  <a:srgbClr val="FF0000"/>
                </a:solidFill>
                <a:latin typeface="Calibri" pitchFamily="34" charset="0"/>
              </a:rPr>
              <a:t>   </a:t>
            </a:r>
          </a:p>
          <a:p>
            <a:pPr>
              <a:spcBef>
                <a:spcPct val="50000"/>
              </a:spcBef>
            </a:pPr>
            <a:r>
              <a:rPr lang="ru-RU" sz="4800" b="0" i="0" u="none" dirty="0">
                <a:solidFill>
                  <a:schemeClr val="bg1"/>
                </a:solidFill>
                <a:latin typeface="Calibri" pitchFamily="34" charset="0"/>
              </a:rPr>
              <a:t>Физика как наука. Методы познания.</a:t>
            </a:r>
            <a:r>
              <a:rPr lang="ru-RU" sz="4800" b="0" u="none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>
              <a:spcBef>
                <a:spcPct val="50000"/>
              </a:spcBef>
            </a:pPr>
            <a:endParaRPr lang="ru-RU" sz="3200" dirty="0">
              <a:solidFill>
                <a:srgbClr val="0000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ster3">
            <a:hlinkClick r:id="" action="ppaction://hlinkshowjump?jump=lastslid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929198"/>
            <a:ext cx="12239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02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 flipH="1">
            <a:off x="4205286" y="3633790"/>
            <a:ext cx="366714" cy="3667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43042" y="1643050"/>
            <a:ext cx="6086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0" u="none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Спасибо за урок!</a:t>
            </a:r>
            <a:endParaRPr lang="ru-RU" sz="5400" b="1" i="0" u="none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500042"/>
            <a:ext cx="757242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u="none" dirty="0" smtClean="0">
                <a:solidFill>
                  <a:schemeClr val="bg1"/>
                </a:solidFill>
                <a:latin typeface="Calibri" pitchFamily="34" charset="0"/>
              </a:rPr>
              <a:t>Литература:</a:t>
            </a:r>
          </a:p>
          <a:p>
            <a:pPr marL="342900" lvl="0" indent="-342900">
              <a:buAutoNum type="arabicPeriod"/>
            </a:pPr>
            <a:r>
              <a:rPr lang="ru-RU" sz="2400" b="0" i="0" u="none" dirty="0" smtClean="0">
                <a:solidFill>
                  <a:schemeClr val="bg1"/>
                </a:solidFill>
                <a:latin typeface="Calibri" pitchFamily="34" charset="0"/>
              </a:rPr>
              <a:t>Атаманская М.С. Технология графических образов. Ростов-на-Дону: изд-во РО ИПК и ПРО, 2006.</a:t>
            </a:r>
          </a:p>
          <a:p>
            <a:pPr marL="342900" indent="-342900">
              <a:buFontTx/>
              <a:buAutoNum type="arabicPeriod"/>
            </a:pPr>
            <a:r>
              <a:rPr lang="ru-RU" sz="2400" b="0" i="0" u="none" dirty="0" err="1" smtClean="0">
                <a:solidFill>
                  <a:schemeClr val="bg1"/>
                </a:solidFill>
                <a:latin typeface="Calibri" pitchFamily="34" charset="0"/>
              </a:rPr>
              <a:t>Сауров</a:t>
            </a:r>
            <a:r>
              <a:rPr lang="ru-RU" sz="2400" b="0" i="0" u="none" dirty="0" smtClean="0">
                <a:solidFill>
                  <a:schemeClr val="bg1"/>
                </a:solidFill>
                <a:latin typeface="Calibri" pitchFamily="34" charset="0"/>
              </a:rPr>
              <a:t> Ю.А. Физика в 10 и 11 классах. Модели уроков. Москва: «Просвещение», 2005.</a:t>
            </a:r>
          </a:p>
          <a:p>
            <a:pPr marL="342900" lvl="0" indent="-342900">
              <a:buFontTx/>
              <a:buAutoNum type="arabicPeriod"/>
            </a:pPr>
            <a:r>
              <a:rPr lang="ru-RU" sz="2400" b="0" i="0" u="none" dirty="0" err="1" smtClean="0">
                <a:solidFill>
                  <a:schemeClr val="bg1"/>
                </a:solidFill>
                <a:latin typeface="Calibri" pitchFamily="34" charset="0"/>
              </a:rPr>
              <a:t>Осмоловская</a:t>
            </a:r>
            <a:r>
              <a:rPr lang="ru-RU" sz="2400" b="0" i="0" u="none" dirty="0" smtClean="0">
                <a:solidFill>
                  <a:schemeClr val="bg1"/>
                </a:solidFill>
                <a:latin typeface="Calibri" pitchFamily="34" charset="0"/>
              </a:rPr>
              <a:t> И.М. Методология науки. Москва: «</a:t>
            </a:r>
            <a:r>
              <a:rPr lang="ru-RU" sz="2400" b="0" i="0" u="none" dirty="0" err="1" smtClean="0">
                <a:solidFill>
                  <a:schemeClr val="bg1"/>
                </a:solidFill>
                <a:latin typeface="Calibri" pitchFamily="34" charset="0"/>
              </a:rPr>
              <a:t>Юнита</a:t>
            </a:r>
            <a:r>
              <a:rPr lang="ru-RU" sz="2400" b="0" i="0" u="none" dirty="0" smtClean="0">
                <a:solidFill>
                  <a:schemeClr val="bg1"/>
                </a:solidFill>
                <a:latin typeface="Calibri" pitchFamily="34" charset="0"/>
              </a:rPr>
              <a:t> 1», 2002.</a:t>
            </a:r>
          </a:p>
          <a:p>
            <a:pPr marL="342900" indent="-342900">
              <a:buFontTx/>
              <a:buAutoNum type="arabicPeriod"/>
            </a:pPr>
            <a:r>
              <a:rPr lang="ru-RU" sz="2400" b="0" i="0" u="none" dirty="0" err="1" smtClean="0">
                <a:solidFill>
                  <a:schemeClr val="bg1"/>
                </a:solidFill>
                <a:latin typeface="Calibri" pitchFamily="34" charset="0"/>
              </a:rPr>
              <a:t>Гульчевская</a:t>
            </a:r>
            <a:r>
              <a:rPr lang="ru-RU" sz="2400" b="0" i="0" u="none" dirty="0" smtClean="0">
                <a:solidFill>
                  <a:schemeClr val="bg1"/>
                </a:solidFill>
                <a:latin typeface="Calibri" pitchFamily="34" charset="0"/>
              </a:rPr>
              <a:t> В.Г. Педагогические основы современного образования. Ростов-на-Дону: изд-во РО ИПК и ПРО, 2006.</a:t>
            </a:r>
          </a:p>
          <a:p>
            <a:pPr marL="342900" indent="-342900">
              <a:buFontTx/>
              <a:buAutoNum type="arabicPeriod"/>
            </a:pPr>
            <a:r>
              <a:rPr lang="ru-RU" sz="2400" b="0" i="0" u="none" dirty="0" smtClean="0">
                <a:solidFill>
                  <a:schemeClr val="bg1"/>
                </a:solidFill>
                <a:latin typeface="Calibri" pitchFamily="34" charset="0"/>
              </a:rPr>
              <a:t>Неразгаданные тайны человечества. Франция: ЗАО «Издательский дом </a:t>
            </a:r>
            <a:r>
              <a:rPr lang="ru-RU" sz="2400" b="0" i="0" u="none" dirty="0" err="1" smtClean="0">
                <a:solidFill>
                  <a:schemeClr val="bg1"/>
                </a:solidFill>
                <a:latin typeface="Calibri" pitchFamily="34" charset="0"/>
              </a:rPr>
              <a:t>Ридерз</a:t>
            </a:r>
            <a:r>
              <a:rPr lang="ru-RU" sz="2400" b="0" i="0" u="none" dirty="0" smtClean="0">
                <a:solidFill>
                  <a:schemeClr val="bg1"/>
                </a:solidFill>
                <a:latin typeface="Calibri" pitchFamily="34" charset="0"/>
              </a:rPr>
              <a:t> Дайджест», 2004.</a:t>
            </a:r>
          </a:p>
          <a:p>
            <a:pPr marL="342900" indent="-342900">
              <a:buFontTx/>
              <a:buAutoNum type="arabicPeriod"/>
            </a:pPr>
            <a:r>
              <a:rPr lang="ru-RU" sz="2400" b="0" i="0" u="none" dirty="0" smtClean="0">
                <a:solidFill>
                  <a:schemeClr val="bg1"/>
                </a:solidFill>
                <a:latin typeface="Calibri" pitchFamily="34" charset="0"/>
              </a:rPr>
              <a:t>Платон. Диалоги. Москва: изд-во «Мысль», 1986.</a:t>
            </a:r>
          </a:p>
          <a:p>
            <a:pPr marL="342900" lvl="0" indent="-342900">
              <a:buFontTx/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pPr marL="342900" lvl="0" indent="-342900"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endParaRPr lang="ru-RU" i="0" u="none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alibri" pitchFamily="34" charset="0"/>
              </a:rPr>
              <a:t>Зачем</a:t>
            </a:r>
            <a:r>
              <a:rPr lang="ru-RU" i="1" dirty="0">
                <a:solidFill>
                  <a:srgbClr val="0000CC"/>
                </a:solidFill>
                <a:latin typeface="Calibri" pitchFamily="34" charset="0"/>
              </a:rPr>
              <a:t>  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нам нужно познавать окружающий мир?</a:t>
            </a:r>
            <a:endParaRPr lang="ru-RU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924175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>
                <a:solidFill>
                  <a:srgbClr val="FF0000"/>
                </a:solidFill>
              </a:rPr>
              <a:t>       </a:t>
            </a:r>
            <a:endParaRPr lang="ru-RU" b="1">
              <a:solidFill>
                <a:srgbClr val="0000CC"/>
              </a:solidFill>
            </a:endParaRPr>
          </a:p>
        </p:txBody>
      </p:sp>
      <p:pic>
        <p:nvPicPr>
          <p:cNvPr id="12292" name="Picture 4" descr="Bear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2060575"/>
            <a:ext cx="5616575" cy="4005263"/>
          </a:xfrm>
          <a:prstGeom prst="rect">
            <a:avLst/>
          </a:prstGeom>
          <a:noFill/>
        </p:spPr>
      </p:pic>
      <p:pic>
        <p:nvPicPr>
          <p:cNvPr id="12294" name="Picture 6" descr="seal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1989138"/>
            <a:ext cx="5400675" cy="4051300"/>
          </a:xfrm>
          <a:prstGeom prst="rect">
            <a:avLst/>
          </a:prstGeom>
          <a:noFill/>
        </p:spPr>
      </p:pic>
      <p:pic>
        <p:nvPicPr>
          <p:cNvPr id="12296" name="Picture 8" descr="butterfly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1916113"/>
            <a:ext cx="6276975" cy="4132262"/>
          </a:xfrm>
          <a:prstGeom prst="rect">
            <a:avLst/>
          </a:prstGeom>
          <a:noFill/>
        </p:spPr>
      </p:pic>
      <p:pic>
        <p:nvPicPr>
          <p:cNvPr id="12298" name="Picture 10" descr="5g'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1571612"/>
            <a:ext cx="7056437" cy="506255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alibri" pitchFamily="34" charset="0"/>
              </a:rPr>
              <a:t>Как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  мы можем познавать действительность?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b="1" dirty="0">
              <a:solidFill>
                <a:srgbClr val="0000CC"/>
              </a:solidFill>
            </a:endParaRPr>
          </a:p>
          <a:p>
            <a:endParaRPr lang="ru-RU" dirty="0"/>
          </a:p>
        </p:txBody>
      </p:sp>
      <p:pic>
        <p:nvPicPr>
          <p:cNvPr id="33804" name="Picture 12" descr="baby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2276475"/>
            <a:ext cx="1978025" cy="2232025"/>
          </a:xfrm>
          <a:prstGeom prst="rect">
            <a:avLst/>
          </a:prstGeom>
          <a:noFill/>
        </p:spPr>
      </p:pic>
      <p:pic>
        <p:nvPicPr>
          <p:cNvPr id="33806" name="Picture 14" descr="baby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1844675"/>
            <a:ext cx="2019300" cy="25923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3" name="Picture 7" descr="лист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49275"/>
            <a:ext cx="8208962" cy="5892800"/>
          </a:xfrm>
          <a:prstGeom prst="rect">
            <a:avLst/>
          </a:prstGeom>
          <a:noFill/>
        </p:spPr>
      </p:pic>
      <p:pic>
        <p:nvPicPr>
          <p:cNvPr id="45060" name="Picture 4" descr="bir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2376487" cy="1755775"/>
          </a:xfrm>
          <a:prstGeom prst="rect">
            <a:avLst/>
          </a:prstGeom>
          <a:noFill/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1979613" y="260350"/>
            <a:ext cx="41767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0" u="none" dirty="0">
                <a:solidFill>
                  <a:schemeClr val="bg1"/>
                </a:solidFill>
                <a:latin typeface="Monotype Corsiva" pitchFamily="66" charset="0"/>
              </a:rPr>
              <a:t>Воображение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3419475" y="1052513"/>
            <a:ext cx="3600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0" u="none" dirty="0">
                <a:solidFill>
                  <a:schemeClr val="bg1"/>
                </a:solidFill>
                <a:latin typeface="Monotype Corsiva" pitchFamily="66" charset="0"/>
              </a:rPr>
              <a:t>Фантазия</a:t>
            </a:r>
          </a:p>
        </p:txBody>
      </p:sp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4211638" y="2060575"/>
            <a:ext cx="51133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0" u="none" dirty="0">
                <a:solidFill>
                  <a:schemeClr val="bg1"/>
                </a:solidFill>
                <a:latin typeface="Monotype Corsiva" pitchFamily="66" charset="0"/>
              </a:rPr>
              <a:t>Образность мысли</a:t>
            </a:r>
          </a:p>
        </p:txBody>
      </p:sp>
      <p:grpSp>
        <p:nvGrpSpPr>
          <p:cNvPr id="45097" name="Group 41"/>
          <p:cNvGrpSpPr>
            <a:grpSpLocks/>
          </p:cNvGrpSpPr>
          <p:nvPr/>
        </p:nvGrpSpPr>
        <p:grpSpPr bwMode="auto">
          <a:xfrm>
            <a:off x="2786050" y="2133600"/>
            <a:ext cx="4124325" cy="4724400"/>
            <a:chOff x="1610" y="1344"/>
            <a:chExt cx="2598" cy="2976"/>
          </a:xfrm>
        </p:grpSpPr>
        <p:pic>
          <p:nvPicPr>
            <p:cNvPr id="45095" name="Picture 39" descr="821c7b44541b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610" y="1344"/>
              <a:ext cx="2598" cy="2812"/>
            </a:xfrm>
            <a:prstGeom prst="rect">
              <a:avLst/>
            </a:prstGeom>
            <a:noFill/>
          </p:spPr>
        </p:pic>
        <p:sp>
          <p:nvSpPr>
            <p:cNvPr id="45096" name="Rectangle 40"/>
            <p:cNvSpPr>
              <a:spLocks noChangeArrowheads="1"/>
            </p:cNvSpPr>
            <p:nvPr/>
          </p:nvSpPr>
          <p:spPr bwMode="auto">
            <a:xfrm>
              <a:off x="1610" y="3974"/>
              <a:ext cx="2585" cy="34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5099" name="Rectangle 43"/>
          <p:cNvSpPr>
            <a:spLocks noChangeArrowheads="1"/>
          </p:cNvSpPr>
          <p:nvPr/>
        </p:nvSpPr>
        <p:spPr bwMode="auto">
          <a:xfrm>
            <a:off x="3143240" y="3214686"/>
            <a:ext cx="5214974" cy="417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0" i="0" u="none" dirty="0" smtClean="0">
                <a:solidFill>
                  <a:schemeClr val="bg1"/>
                </a:solidFill>
                <a:latin typeface="Calibri" pitchFamily="34" charset="0"/>
              </a:rPr>
              <a:t>всегда </a:t>
            </a:r>
            <a:r>
              <a:rPr lang="ru-RU" sz="2800" b="0" i="0" u="none" dirty="0">
                <a:solidFill>
                  <a:schemeClr val="bg1"/>
                </a:solidFill>
                <a:latin typeface="Calibri" pitchFamily="34" charset="0"/>
              </a:rPr>
              <a:t>были неотъемлемыми </a:t>
            </a:r>
            <a:r>
              <a:rPr lang="ru-RU" sz="2800" b="0" i="0" u="none" dirty="0" smtClean="0">
                <a:solidFill>
                  <a:schemeClr val="bg1"/>
                </a:solidFill>
                <a:latin typeface="Calibri" pitchFamily="34" charset="0"/>
              </a:rPr>
              <a:t>     компонентами </a:t>
            </a:r>
            <a:r>
              <a:rPr lang="ru-RU" sz="2800" b="0" i="0" u="none" dirty="0">
                <a:solidFill>
                  <a:schemeClr val="bg1"/>
                </a:solidFill>
                <a:latin typeface="Calibri" pitchFamily="34" charset="0"/>
              </a:rPr>
              <a:t>научного творчества, вопреки распространенному мнению, будто ученый живет в холодном, лишенном красок мире абстрактных логических построений.</a:t>
            </a:r>
            <a:r>
              <a:rPr lang="ru-RU" sz="2800" b="0" i="0" u="none" dirty="0">
                <a:solidFill>
                  <a:srgbClr val="0000CC"/>
                </a:solidFill>
                <a:latin typeface="Calibri" pitchFamily="34" charset="0"/>
              </a:rPr>
              <a:t>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3200" b="0" i="0" u="none" dirty="0">
                <a:solidFill>
                  <a:srgbClr val="0000CC"/>
                </a:solidFill>
              </a:rPr>
              <a:t>       </a:t>
            </a:r>
          </a:p>
        </p:txBody>
      </p:sp>
      <p:pic>
        <p:nvPicPr>
          <p:cNvPr id="45106" name="Picture 50" descr="fire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724400"/>
            <a:ext cx="1943100" cy="2133600"/>
          </a:xfrm>
          <a:prstGeom prst="rect">
            <a:avLst/>
          </a:prstGeom>
          <a:noFill/>
        </p:spPr>
      </p:pic>
      <p:pic>
        <p:nvPicPr>
          <p:cNvPr id="45107" name="Picture 51" descr="butterfly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3213100"/>
            <a:ext cx="952500" cy="7635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05556E-6 -3.78441E-6 C 0.0158 0.00231 0.03107 0.00463 0.04705 0.00602 C 0.05816 0.01041 0.06788 0.01342 0.07968 0.01504 C 0.08576 0.01735 0.08819 0.02105 0.09323 0.02545 C 0.09618 0.02799 0.10121 0.02868 0.10451 0.02984 C 0.11302 0.03308 0.12066 0.0384 0.12916 0.04187 C 0.13507 0.04788 0.14114 0.05251 0.14826 0.05529 C 0.15399 0.06061 0.1592 0.06662 0.1651 0.07194 C 0.171 0.07726 0.17847 0.08004 0.1842 0.08536 C 0.18871 0.08952 0.19218 0.09369 0.19774 0.09577 C 0.20503 0.10224 0.21302 0.10595 0.22135 0.10918 C 0.22534 0.11474 0.22934 0.1189 0.23472 0.12121 C 0.2368 0.12306 0.23958 0.12376 0.24149 0.12584 C 0.24253 0.127 0.24271 0.12908 0.24375 0.13023 C 0.246 0.13255 0.24913 0.13255 0.25156 0.13463 C 0.25694 0.13902 0.26232 0.14342 0.26736 0.14828 C 0.271 0.15175 0.2743 0.15684 0.27864 0.15869 C 0.28698 0.16216 0.29583 0.1647 0.30451 0.16609 C 0.32934 0.17534 0.34236 0.17419 0.37291 0.17511 C 0.38159 0.17557 0.39548 0.17557 0.40555 0.17812 C 0.41389 0.1802 0.42187 0.18483 0.43021 0.18714 C 0.43316 0.18899 0.43663 0.18922 0.43923 0.19153 C 0.44045 0.19246 0.44045 0.19477 0.44149 0.19616 C 0.44375 0.19917 0.44531 0.1994 0.44826 0.20056 C 0.45382 0.20565 0.45955 0.2105 0.4651 0.21559 C 0.46736 0.21767 0.47187 0.22161 0.47187 0.22161 C 0.47795 0.23317 0.46944 0.21837 0.47864 0.22901 C 0.48264 0.23364 0.48507 0.23988 0.48958 0.24404 C 0.49548 0.25515 0.49357 0.25307 0.50312 0.25723 C 0.50833 0.2644 0.51163 0.27435 0.51788 0.2799 C 0.52222 0.28915 0.52621 0.29956 0.53142 0.30835 C 0.53663 0.31714 0.5434 0.32454 0.54826 0.3338 C 0.54982 0.34027 0.5533 0.34305 0.55607 0.34883 C 0.55885 0.35508 0.56111 0.35994 0.5651 0.36526 C 0.56632 0.37405 0.56857 0.37682 0.57413 0.38168 C 0.57899 0.3914 0.58732 0.39463 0.59427 0.40111 C 0.60243 0.40898 0.61163 0.41915 0.62135 0.42378 C 0.62847 0.43095 0.63455 0.43003 0.64375 0.43118 C 0.65451 0.43581 0.66284 0.4402 0.67413 0.44159 C 0.68159 0.44529 0.68889 0.44876 0.69653 0.452 C 0.70052 0.45362 0.70382 0.45778 0.70781 0.45964 C 0.71475 0.46889 0.72448 0.47305 0.73246 0.48045 C 0.73316 0.48207 0.73368 0.48392 0.73472 0.48508 C 0.73559 0.48601 0.73732 0.48531 0.73819 0.48647 C 0.74132 0.4904 0.74236 0.49665 0.74479 0.5015 C 0.74878 0.5096 0.75278 0.51677 0.75729 0.52394 C 0.76041 0.5288 0.76232 0.53528 0.7651 0.54037 C 0.7658 0.54361 0.76771 0.54615 0.7684 0.54916 C 0.77239 0.56998 0.76666 0.55679 0.77187 0.56743 C 0.77291 0.57159 0.77448 0.5753 0.77517 0.57946 C 0.77552 0.58224 0.77569 0.59403 0.77743 0.59889 C 0.78159 0.61046 0.78732 0.62179 0.79323 0.63151 C 0.79531 0.63521 0.80225 0.6514 0.80659 0.65279 C 0.81146 0.65441 0.81649 0.65348 0.82135 0.65418 C 0.83107 0.65903 0.81458 0.65117 0.83246 0.65718 C 0.84305 0.66065 0.85347 0.66644 0.86406 0.6706 C 0.89392 0.66944 0.91545 0.66713 0.946 0.66597 C 0.96597 0.66806 0.95659 0.66759 0.97413 0.66759 " pathEditMode="relative" ptsTypes="fffffffffffffffffffffffffffffffffffffffffffffffffffffffffA">
                                      <p:cBhvr>
                                        <p:cTn id="21" dur="5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0"/>
                            </p:stCondLst>
                            <p:childTnLst>
                              <p:par>
                                <p:cTn id="2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155" decel="100000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155" decel="100000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1155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155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0"/>
                            </p:stCondLst>
                            <p:childTnLst>
                              <p:par>
                                <p:cTn id="36" presetID="53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0"/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/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0"/>
                            </p:stCondLst>
                            <p:childTnLst>
                              <p:par>
                                <p:cTn id="4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155" decel="100000"/>
                                        <p:tgtEl>
                                          <p:spTgt spid="45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155" decel="100000"/>
                                        <p:tgtEl>
                                          <p:spTgt spid="45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5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1155" fill="hold"/>
                                        <p:tgtEl>
                                          <p:spTgt spid="45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5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1155" fill="hold"/>
                                        <p:tgtEl>
                                          <p:spTgt spid="45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5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0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45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45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928670"/>
            <a:ext cx="5072097" cy="4857784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dirty="0">
                <a:solidFill>
                  <a:srgbClr val="0000CC"/>
                </a:solidFill>
              </a:rPr>
              <a:t>   </a:t>
            </a:r>
            <a:r>
              <a:rPr lang="ru-RU" sz="2800" dirty="0" smtClean="0">
                <a:solidFill>
                  <a:schemeClr val="bg1"/>
                </a:solidFill>
                <a:latin typeface="Calibri" pitchFamily="34" charset="0"/>
              </a:rPr>
              <a:t>Эйнштейн </a:t>
            </a:r>
            <a:r>
              <a:rPr lang="ru-RU" sz="2800" dirty="0">
                <a:solidFill>
                  <a:schemeClr val="bg1"/>
                </a:solidFill>
                <a:latin typeface="Calibri" pitchFamily="34" charset="0"/>
              </a:rPr>
              <a:t>писал: «В моей жизни взгляд на мир глазами художника играл большую роль. В конце концов работа научного исследователя развивается на почве воображения. Как артист создает свои образы отчасти интуитивно, так и ученый должен обладать большой долей интуиции».</a:t>
            </a:r>
          </a:p>
          <a:p>
            <a:endParaRPr lang="ru-RU" dirty="0">
              <a:solidFill>
                <a:srgbClr val="00FF0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lada_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2214554"/>
            <a:ext cx="1857388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42918"/>
            <a:ext cx="8229600" cy="5915045"/>
          </a:xfrm>
        </p:spPr>
        <p:txBody>
          <a:bodyPr/>
          <a:lstStyle/>
          <a:p>
            <a:pPr>
              <a:buFontTx/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</a:rPr>
              <a:t>     </a:t>
            </a:r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</a:rPr>
              <a:t>Также </a:t>
            </a: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очень интересна мысль другого выдающегося физика   нашего времени – М.Борна</a:t>
            </a:r>
            <a:r>
              <a:rPr lang="ru-RU" sz="2400" dirty="0" smtClean="0">
                <a:solidFill>
                  <a:schemeClr val="bg1"/>
                </a:solidFill>
                <a:latin typeface="Calibri" pitchFamily="34" charset="0"/>
              </a:rPr>
              <a:t>:</a:t>
            </a:r>
          </a:p>
          <a:p>
            <a:pPr>
              <a:buFontTx/>
              <a:buNone/>
            </a:pPr>
            <a:endParaRPr lang="ru-RU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Tx/>
              <a:buNone/>
            </a:pPr>
            <a:endParaRPr lang="ru-RU" sz="24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Tx/>
              <a:buNone/>
            </a:pP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     «…мы, ученые, всегда должны помнить, что весь опыт базируется на чувствах. Теоретик, погрязший в своих формулах, забывший о явлениях, которые он собирался объяснить, - это уже не настоящий ученый – физик или химик; а если своими книгами он загораживается от красоты и разнообразия природы, то для меня он жалкий глупец. Ныне мы достигли разумного равновесия между экспериментом и теорией, между чувственной и интеллектуальной реальностью. И мы должны следить за тем, чтобы такое равновесие сохранилось».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78581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0" i="0" u="none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Два способа познания:    </a:t>
            </a:r>
          </a:p>
          <a:p>
            <a:endParaRPr lang="ru-RU" sz="4400" i="0" u="none" dirty="0">
              <a:latin typeface="Calibri" pitchFamily="34" charset="0"/>
            </a:endParaRPr>
          </a:p>
          <a:p>
            <a:r>
              <a:rPr lang="ru-RU" sz="4400" b="0" i="0" u="none" dirty="0" smtClean="0">
                <a:solidFill>
                  <a:srgbClr val="FF0000"/>
                </a:solidFill>
                <a:latin typeface="Calibri" pitchFamily="34" charset="0"/>
              </a:rPr>
              <a:t>теоретический</a:t>
            </a:r>
            <a:r>
              <a:rPr lang="ru-RU" sz="4400" b="0" i="0" u="none" dirty="0" smtClean="0">
                <a:latin typeface="Calibri" pitchFamily="34" charset="0"/>
              </a:rPr>
              <a:t>       </a:t>
            </a:r>
          </a:p>
          <a:p>
            <a:r>
              <a:rPr lang="ru-RU" sz="4400" b="0" i="0" u="none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и</a:t>
            </a:r>
            <a:r>
              <a:rPr lang="ru-RU" sz="4400" b="0" i="0" u="none" dirty="0" smtClean="0">
                <a:latin typeface="Calibri" pitchFamily="34" charset="0"/>
              </a:rPr>
              <a:t>  </a:t>
            </a:r>
            <a:endParaRPr lang="ru-RU" sz="4400" b="0" i="0" u="none" dirty="0">
              <a:latin typeface="Calibri" pitchFamily="34" charset="0"/>
            </a:endParaRPr>
          </a:p>
          <a:p>
            <a:r>
              <a:rPr lang="ru-RU" sz="4400" b="0" i="0" u="none" dirty="0" smtClean="0">
                <a:solidFill>
                  <a:srgbClr val="FF0000"/>
                </a:solidFill>
                <a:latin typeface="Calibri" pitchFamily="34" charset="0"/>
              </a:rPr>
              <a:t>экспериментальный</a:t>
            </a:r>
            <a:endParaRPr lang="ru-RU" sz="4400" b="0" i="0" u="none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" name="Рисунок 2" descr="human13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666724"/>
            <a:ext cx="1928826" cy="1285884"/>
          </a:xfrm>
          <a:prstGeom prst="rect">
            <a:avLst/>
          </a:prstGeom>
        </p:spPr>
      </p:pic>
      <p:pic>
        <p:nvPicPr>
          <p:cNvPr id="4" name="Рисунок 3" descr="j023468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4643446"/>
            <a:ext cx="1401227" cy="1495427"/>
          </a:xfrm>
          <a:prstGeom prst="rect">
            <a:avLst/>
          </a:prstGeom>
        </p:spPr>
      </p:pic>
      <p:pic>
        <p:nvPicPr>
          <p:cNvPr id="5" name="Рисунок 4" descr="human7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08" y="3929066"/>
            <a:ext cx="2071702" cy="1614949"/>
          </a:xfrm>
          <a:prstGeom prst="rect">
            <a:avLst/>
          </a:prstGeom>
        </p:spPr>
      </p:pic>
      <p:pic>
        <p:nvPicPr>
          <p:cNvPr id="6" name="Рисунок 5" descr="j0234698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71" y="5214950"/>
            <a:ext cx="1968683" cy="1347791"/>
          </a:xfrm>
          <a:prstGeom prst="rect">
            <a:avLst/>
          </a:prstGeom>
        </p:spPr>
      </p:pic>
      <p:pic>
        <p:nvPicPr>
          <p:cNvPr id="7" name="Рисунок 6" descr="j0234774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58" y="4414602"/>
            <a:ext cx="1785950" cy="1876761"/>
          </a:xfrm>
          <a:prstGeom prst="rect">
            <a:avLst/>
          </a:prstGeom>
        </p:spPr>
      </p:pic>
      <p:pic>
        <p:nvPicPr>
          <p:cNvPr id="9" name="Рисунок 8" descr="Профессор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388" y="2500306"/>
            <a:ext cx="1857388" cy="1547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35150" y="2276475"/>
            <a:ext cx="43926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Вставить фильм – наблюдение как способ познания</a:t>
            </a:r>
          </a:p>
        </p:txBody>
      </p:sp>
      <p:pic>
        <p:nvPicPr>
          <p:cNvPr id="5" name="Радуг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85852" y="696495"/>
            <a:ext cx="6929486" cy="519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1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1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793</TotalTime>
  <Words>595</Words>
  <Application>Microsoft Office PowerPoint</Application>
  <PresentationFormat>Экран (4:3)</PresentationFormat>
  <Paragraphs>85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Оформление по умолчанию</vt:lpstr>
      <vt:lpstr>Слайд 1</vt:lpstr>
      <vt:lpstr>Слайд 2</vt:lpstr>
      <vt:lpstr>Зачем  нам нужно познавать окружающий мир?</vt:lpstr>
      <vt:lpstr>Как  мы можем познавать действительность?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Пользователь</cp:lastModifiedBy>
  <cp:revision>80</cp:revision>
  <dcterms:created xsi:type="dcterms:W3CDTF">2007-08-29T08:52:21Z</dcterms:created>
  <dcterms:modified xsi:type="dcterms:W3CDTF">2011-01-28T13:04:28Z</dcterms:modified>
</cp:coreProperties>
</file>