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3"/>
  </p:notesMasterIdLst>
  <p:sldIdLst>
    <p:sldId id="256" r:id="rId2"/>
    <p:sldId id="278" r:id="rId3"/>
    <p:sldId id="276" r:id="rId4"/>
    <p:sldId id="282" r:id="rId5"/>
    <p:sldId id="283" r:id="rId6"/>
    <p:sldId id="284" r:id="rId7"/>
    <p:sldId id="259" r:id="rId8"/>
    <p:sldId id="260" r:id="rId9"/>
    <p:sldId id="290" r:id="rId10"/>
    <p:sldId id="291" r:id="rId11"/>
    <p:sldId id="287" r:id="rId12"/>
    <p:sldId id="288" r:id="rId13"/>
    <p:sldId id="289" r:id="rId14"/>
    <p:sldId id="261" r:id="rId15"/>
    <p:sldId id="262" r:id="rId16"/>
    <p:sldId id="263" r:id="rId17"/>
    <p:sldId id="277" r:id="rId18"/>
    <p:sldId id="281" r:id="rId19"/>
    <p:sldId id="285" r:id="rId20"/>
    <p:sldId id="286" r:id="rId21"/>
    <p:sldId id="292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B2B2B2"/>
    <a:srgbClr val="6600FF"/>
    <a:srgbClr val="009999"/>
    <a:srgbClr val="FF3300"/>
    <a:srgbClr val="FF6633"/>
    <a:srgbClr val="F8F8F8"/>
    <a:srgbClr val="FFFF9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957" autoAdjust="0"/>
    <p:restoredTop sz="90929"/>
  </p:normalViewPr>
  <p:slideViewPr>
    <p:cSldViewPr>
      <p:cViewPr varScale="1">
        <p:scale>
          <a:sx n="51" d="100"/>
          <a:sy n="51" d="100"/>
        </p:scale>
        <p:origin x="-96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462C9-47B4-4103-B49E-A68F46DE6628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C0641-A307-49BB-B73E-2B7E059A5F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C0641-A307-49BB-B73E-2B7E059A5F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C0641-A307-49BB-B73E-2B7E059A5F3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3268D-6C39-4C2D-9D89-9B242ABAB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873B7-EC57-4CAA-A26F-292C4A385F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54BF3-3C8F-40CE-BE2B-E33E8A9534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752600"/>
            <a:ext cx="38100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752600"/>
            <a:ext cx="3810000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580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6C4FC2F-0BE2-48BE-81FD-002BB799EC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68A7-EF78-41F8-93E5-75F211AD7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46F87-560B-4B9D-B660-C2B3248E9B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6F373-6C51-49C7-ADE3-37D75D5D1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47F87-3C26-4532-A95D-D0903E545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B6AFE7-2165-4E93-AA0B-41B817296C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C25D8-BE07-4F19-BBA5-8F6C50F7A5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C10A881-FB20-410C-8885-3491E5C7D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9B25-2140-4A1A-A119-4404A34FE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8556F66-AEF9-48BC-A549-8E497C327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slide" Target="slide14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slide" Target="slide18.xml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2;&#1072;&#1088;&#1080;&#1085;&#1072;%20&#1041;&#1086;&#1088;&#1080;&#1089;&#1086;&#1074;&#1085;&#1072;\&#1056;&#1072;&#1073;&#1086;&#1095;&#1080;&#1081;%20&#1089;&#1090;&#1086;&#1083;\&#1059;&#1088;&#1086;&#1082;%20&#1087;&#1086;%20&#1092;&#1080;&#1079;&#1080;&#1082;&#1077;\70.av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2;&#1072;&#1088;&#1080;&#1085;&#1072;%20&#1041;&#1086;&#1088;&#1080;&#1089;&#1086;&#1074;&#1085;&#1072;\&#1056;&#1072;&#1073;&#1086;&#1095;&#1080;&#1081;%20&#1089;&#1090;&#1086;&#1083;\&#1059;&#1088;&#1086;&#1082;%20&#1087;&#1086;%20&#1092;&#1080;&#1079;&#1080;&#1082;&#1077;\66.avi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 descr="L:\Урок\45367575_19569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2214554"/>
            <a:ext cx="6072192" cy="389898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21858" name="Picture 2" descr="L:\Урок\12855_img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86116" y="214290"/>
            <a:ext cx="2893239" cy="192882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21857" name="Picture 1" descr="L:\Урок\800px-Refraction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214290"/>
            <a:ext cx="2882379" cy="192038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9064" y="3337560"/>
            <a:ext cx="6428952" cy="2301240"/>
          </a:xfrm>
        </p:spPr>
        <p:txBody>
          <a:bodyPr/>
          <a:lstStyle/>
          <a:p>
            <a:r>
              <a:rPr lang="ru-RU" cap="none" dirty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Законы геометрической </a:t>
            </a:r>
            <a:r>
              <a:rPr lang="ru-RU" cap="none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оптики</a:t>
            </a:r>
            <a:endParaRPr lang="ru-RU" cap="none" dirty="0">
              <a:ln w="1905">
                <a:noFill/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Урок повторения и отработки умений</a:t>
            </a:r>
          </a:p>
        </p:txBody>
      </p:sp>
      <p:sp>
        <p:nvSpPr>
          <p:cNvPr id="4" name="TextBox 3">
            <a:hlinkHover r:id="" action="ppaction://noaction" highlightClick="1"/>
          </p:cNvPr>
          <p:cNvSpPr txBox="1"/>
          <p:nvPr/>
        </p:nvSpPr>
        <p:spPr>
          <a:xfrm>
            <a:off x="0" y="6473279"/>
            <a:ext cx="6357950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"/>
          </a:effectLst>
        </p:spPr>
        <p:txBody>
          <a:bodyPr wrap="square" rtlCol="0" anchor="ctr">
            <a:spAutoFit/>
          </a:bodyPr>
          <a:lstStyle/>
          <a:p>
            <a:r>
              <a:rPr lang="ru-RU" sz="1800" dirty="0" smtClean="0">
                <a:ln w="9525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Авторы:   Шадрина Марина Борисовна, Комягин Егор</a:t>
            </a:r>
            <a:endParaRPr lang="ru-RU" sz="1800" dirty="0">
              <a:ln w="9525" cmpd="sng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build="p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Решаем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1428736"/>
            <a:ext cx="5686436" cy="4429156"/>
          </a:xfrm>
        </p:spPr>
        <p:txBody>
          <a:bodyPr>
            <a:normAutofit/>
          </a:bodyPr>
          <a:lstStyle/>
          <a:p>
            <a:pPr lvl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Луч прожектора хорошо виден в тумане, </a:t>
            </a:r>
            <a:r>
              <a:rPr lang="ru-RU" sz="2800" dirty="0" err="1" smtClean="0">
                <a:solidFill>
                  <a:srgbClr val="002060"/>
                </a:solidFill>
                <a:latin typeface="Calibri" pitchFamily="34" charset="0"/>
              </a:rPr>
              <a:t>a</a:t>
            </a: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 в ясную погоду хуже. Почему?</a:t>
            </a:r>
          </a:p>
          <a:p>
            <a:pPr lvl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Зимой, когда земля покрыта снегом, лунные ночи бывают светлее, чем летом. Почему?</a:t>
            </a:r>
          </a:p>
          <a:p>
            <a:pPr marL="420624" lvl="1" indent="-384048">
              <a:buSzPct val="80000"/>
              <a:buFont typeface="Wingdings 2"/>
              <a:buChar char=""/>
            </a:pPr>
            <a:endParaRPr lang="ru-RU" sz="28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5" name="Рисунок 4" descr="пр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71612"/>
            <a:ext cx="2560501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лунная ноч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4214818"/>
            <a:ext cx="3299595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Решаем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472518" cy="5072098"/>
          </a:xfrm>
        </p:spPr>
        <p:txBody>
          <a:bodyPr>
            <a:normAutofit/>
          </a:bodyPr>
          <a:lstStyle/>
          <a:p>
            <a:pPr marL="420624" lvl="1" indent="-384048">
              <a:buSzPct val="80000"/>
              <a:buFont typeface="Wingdings 2"/>
              <a:buChar char=""/>
            </a:pP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Почему, плавая под водой,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 вы видите гораздо лучше,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 когда надеваете 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специальные очки?</a:t>
            </a:r>
          </a:p>
          <a:p>
            <a:pPr marL="420624" lvl="1" indent="-384048">
              <a:buSzPct val="80000"/>
              <a:buFont typeface="Wingdings 2"/>
              <a:buChar char=""/>
            </a:pP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Во многих детективных фильмах часто используются «односторонние» зеркала. Действительно ли сквозь них можно видеть в одном направлении, а в другом они отражают свет, как обычные зеркала? Как действуют такие зеркала?</a:t>
            </a:r>
          </a:p>
          <a:p>
            <a:endParaRPr lang="ru-RU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4" name="Рисунок 3" descr="подводно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1571612"/>
            <a:ext cx="3214678" cy="1607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Решаем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6215106" cy="5643578"/>
          </a:xfrm>
        </p:spPr>
        <p:txBody>
          <a:bodyPr>
            <a:normAutofit/>
          </a:bodyPr>
          <a:lstStyle/>
          <a:p>
            <a:pPr lvl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Под каким бы углом не падал свет на велосипедный отражатель (</a:t>
            </a:r>
            <a:r>
              <a:rPr lang="ru-RU" sz="2800" dirty="0" err="1" smtClean="0">
                <a:solidFill>
                  <a:srgbClr val="002060"/>
                </a:solidFill>
                <a:latin typeface="Calibri" pitchFamily="34" charset="0"/>
              </a:rPr>
              <a:t>катафот</a:t>
            </a: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),он практически всегда отражается в направлении источника. Каким образом отражатель это делает? Обычное зеркало отражает свет в том же направлении, только в том случае, если падающие лучи перпендикулярны поверхности зеркала. Чем отличается велосипедный отражатель от зеркала?</a:t>
            </a:r>
          </a:p>
        </p:txBody>
      </p:sp>
      <p:pic>
        <p:nvPicPr>
          <p:cNvPr id="4" name="Рисунок 3" descr="катафот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357298"/>
            <a:ext cx="2762236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Решаем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115360" cy="5500702"/>
          </a:xfrm>
        </p:spPr>
        <p:txBody>
          <a:bodyPr>
            <a:normAutofit/>
          </a:bodyPr>
          <a:lstStyle/>
          <a:p>
            <a:pPr lvl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Герою знаменитого романа Герберта Уэллса «Человек – невидимка» удалось так изменить коэффициент преломления своего тела, что он стал невидимым. Каким должно быть значение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этого коэффициента? 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Мог ли человек, имея 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такой показатель 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преломления, видеть 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что-либо  сам?</a:t>
            </a:r>
          </a:p>
          <a:p>
            <a:pPr lvl="1"/>
            <a:endParaRPr lang="ru-RU" sz="28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4" name="Рисунок 3" descr="неви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643314"/>
            <a:ext cx="414337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838200"/>
          </a:xfrm>
        </p:spPr>
        <p:txBody>
          <a:bodyPr/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Решаем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7615262" cy="4876800"/>
          </a:xfrm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солнечный день длина тени от вертикально стоящей метровой линейки равна 90 см, </a:t>
            </a:r>
            <a:r>
              <a:rPr lang="ru-RU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от дерева – 6м. Какова высота дерева?</a:t>
            </a:r>
          </a:p>
          <a:p>
            <a:pPr marL="609600" indent="-609600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Угол между падающим и отраженным лучами равен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30</a:t>
            </a:r>
            <a:r>
              <a:rPr lang="en-US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Каким будет угол отражения , если угол падения увеличить на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15</a:t>
            </a:r>
            <a:r>
              <a:rPr lang="en-US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?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609600" indent="-609600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Требуется осветить дно колодца, направив в него солнечные лучи. Как надо расположить плоское зеркало, если лучи солнца падают к земной поверхности под углом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50</a:t>
            </a:r>
            <a:r>
              <a:rPr lang="en-US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?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428596" y="2000240"/>
            <a:ext cx="571504" cy="35719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428596" y="5286388"/>
            <a:ext cx="571504" cy="35719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4" action="ppaction://hlinksldjump" highlightClick="1"/>
          </p:cNvPr>
          <p:cNvSpPr/>
          <p:nvPr/>
        </p:nvSpPr>
        <p:spPr>
          <a:xfrm>
            <a:off x="428596" y="3643314"/>
            <a:ext cx="571504" cy="357190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 uiExpand="1" build="p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C:\Documents and Settings\Владелец\Рабочий стол\рис1.bmp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0298" y="1785926"/>
            <a:ext cx="2952744" cy="1745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838200"/>
          </a:xfrm>
        </p:spPr>
        <p:txBody>
          <a:bodyPr/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задача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lastslideviewed" highlightClick="1"/>
          </p:cNvPr>
          <p:cNvSpPr/>
          <p:nvPr/>
        </p:nvSpPr>
        <p:spPr>
          <a:xfrm>
            <a:off x="7929586" y="6429396"/>
            <a:ext cx="1071570" cy="285752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Назад</a:t>
            </a:r>
            <a:endParaRPr lang="ru-RU" sz="18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842963" y="2000250"/>
          <a:ext cx="1314450" cy="2571750"/>
        </p:xfrm>
        <a:graphic>
          <a:graphicData uri="http://schemas.openxmlformats.org/presentationml/2006/ole">
            <p:oleObj spid="_x0000_s113666" name="Формула" r:id="rId4" imgW="558720" imgH="1091880" progId="Equation.3">
              <p:embed/>
            </p:oleObj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500034" y="1285860"/>
            <a:ext cx="3714776" cy="4572032"/>
            <a:chOff x="500034" y="1285860"/>
            <a:chExt cx="3714776" cy="457203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rot="10800000">
              <a:off x="500034" y="3929066"/>
              <a:ext cx="1857388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178563" y="3679033"/>
              <a:ext cx="4357718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71472" y="128586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Дано: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00298" y="128586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Решение:</a:t>
              </a:r>
            </a:p>
          </p:txBody>
        </p:sp>
      </p:grpSp>
      <p:graphicFrame>
        <p:nvGraphicFramePr>
          <p:cNvPr id="113667" name="Object 3"/>
          <p:cNvGraphicFramePr>
            <a:graphicFrameLocks noChangeAspect="1"/>
          </p:cNvGraphicFramePr>
          <p:nvPr/>
        </p:nvGraphicFramePr>
        <p:xfrm>
          <a:off x="2643174" y="4214818"/>
          <a:ext cx="1612900" cy="927100"/>
        </p:xfrm>
        <a:graphic>
          <a:graphicData uri="http://schemas.openxmlformats.org/presentationml/2006/ole">
            <p:oleObj spid="_x0000_s113667" name="Формула" r:id="rId5" imgW="685800" imgH="39348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571736" y="3643314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Из подобия треугольников:</a:t>
            </a:r>
          </a:p>
        </p:txBody>
      </p:sp>
      <p:graphicFrame>
        <p:nvGraphicFramePr>
          <p:cNvPr id="113668" name="Object 4"/>
          <p:cNvGraphicFramePr>
            <a:graphicFrameLocks noChangeAspect="1"/>
          </p:cNvGraphicFramePr>
          <p:nvPr/>
        </p:nvGraphicFramePr>
        <p:xfrm>
          <a:off x="4286248" y="4214818"/>
          <a:ext cx="1524000" cy="927100"/>
        </p:xfrm>
        <a:graphic>
          <a:graphicData uri="http://schemas.openxmlformats.org/presentationml/2006/ole">
            <p:oleObj spid="_x0000_s113668" name="Формула" r:id="rId6" imgW="647640" imgH="393480" progId="Equation.3">
              <p:embed/>
            </p:oleObj>
          </a:graphicData>
        </a:graphic>
      </p:graphicFrame>
      <p:graphicFrame>
        <p:nvGraphicFramePr>
          <p:cNvPr id="113669" name="Object 5"/>
          <p:cNvGraphicFramePr>
            <a:graphicFrameLocks noChangeAspect="1"/>
          </p:cNvGraphicFramePr>
          <p:nvPr/>
        </p:nvGraphicFramePr>
        <p:xfrm>
          <a:off x="2643174" y="5214950"/>
          <a:ext cx="4002087" cy="987425"/>
        </p:xfrm>
        <a:graphic>
          <a:graphicData uri="http://schemas.openxmlformats.org/presentationml/2006/ole">
            <p:oleObj spid="_x0000_s113669" name="Формула" r:id="rId7" imgW="1701720" imgH="419040" progId="Equation.3">
              <p:embed/>
            </p:oleObj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0" name="Picture 6" descr="C:\Documents and Settings\Владелец\Рабочий стол\Урок (2)\рис2.bmp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643174" y="1785926"/>
            <a:ext cx="2292382" cy="1740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838200"/>
          </a:xfrm>
        </p:spPr>
        <p:txBody>
          <a:bodyPr/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задача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lastslideviewed" highlightClick="1"/>
          </p:cNvPr>
          <p:cNvSpPr/>
          <p:nvPr/>
        </p:nvSpPr>
        <p:spPr>
          <a:xfrm>
            <a:off x="7929586" y="6429396"/>
            <a:ext cx="1071570" cy="285752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Назад</a:t>
            </a:r>
            <a:endParaRPr lang="ru-RU" sz="18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00034" y="2143116"/>
          <a:ext cx="1731962" cy="2630487"/>
        </p:xfrm>
        <a:graphic>
          <a:graphicData uri="http://schemas.openxmlformats.org/presentationml/2006/ole">
            <p:oleObj spid="_x0000_s137218" name="Формула" r:id="rId4" imgW="736560" imgH="1117440" progId="Equation.3">
              <p:embed/>
            </p:oleObj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500034" y="1285860"/>
            <a:ext cx="3714776" cy="4572032"/>
            <a:chOff x="500034" y="1285860"/>
            <a:chExt cx="3714776" cy="457203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500034" y="3929066"/>
              <a:ext cx="1857388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178563" y="3679033"/>
              <a:ext cx="4357718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71472" y="128586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Дано: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00298" y="128586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Решение:</a:t>
              </a:r>
            </a:p>
          </p:txBody>
        </p:sp>
      </p:grp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786050" y="3643314"/>
          <a:ext cx="2508250" cy="927100"/>
        </p:xfrm>
        <a:graphic>
          <a:graphicData uri="http://schemas.openxmlformats.org/presentationml/2006/ole">
            <p:oleObj spid="_x0000_s137219" name="Формула" r:id="rId5" imgW="1066680" imgH="393480" progId="Equation.3">
              <p:embed/>
            </p:oleObj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2786050" y="4714884"/>
          <a:ext cx="2600325" cy="508000"/>
        </p:xfrm>
        <a:graphic>
          <a:graphicData uri="http://schemas.openxmlformats.org/presentationml/2006/ole">
            <p:oleObj spid="_x0000_s137220" name="Формула" r:id="rId6" imgW="1104840" imgH="215640" progId="Equation.3">
              <p:embed/>
            </p:oleObj>
          </a:graphicData>
        </a:graphic>
      </p:graphicFrame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2786050" y="5562619"/>
          <a:ext cx="1971675" cy="509587"/>
        </p:xfrm>
        <a:graphic>
          <a:graphicData uri="http://schemas.openxmlformats.org/presentationml/2006/ole">
            <p:oleObj spid="_x0000_s137221" name="Формула" r:id="rId7" imgW="838080" imgH="215640" progId="Equation.3">
              <p:embed/>
            </p:oleObj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71414"/>
            <a:ext cx="7772400" cy="838200"/>
          </a:xfrm>
        </p:spPr>
        <p:txBody>
          <a:bodyPr>
            <a:normAutofit/>
          </a:bodyPr>
          <a:lstStyle/>
          <a:p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задача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Управляющая кнопка: настраиваемая 6">
            <a:hlinkClick r:id="rId3" action="ppaction://hlinksldjump" highlightClick="1"/>
          </p:cNvPr>
          <p:cNvSpPr/>
          <p:nvPr/>
        </p:nvSpPr>
        <p:spPr>
          <a:xfrm>
            <a:off x="7929586" y="6429396"/>
            <a:ext cx="1071570" cy="285752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Назад</a:t>
            </a:r>
            <a:endParaRPr lang="ru-RU" sz="18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28596" y="1714488"/>
          <a:ext cx="2233613" cy="3048000"/>
        </p:xfrm>
        <a:graphic>
          <a:graphicData uri="http://schemas.openxmlformats.org/presentationml/2006/ole">
            <p:oleObj spid="_x0000_s138242" name="Формула" r:id="rId4" imgW="1155600" imgH="1574640" progId="Equation.3">
              <p:embed/>
            </p:oleObj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357158" y="1071546"/>
            <a:ext cx="4357718" cy="4786346"/>
            <a:chOff x="357158" y="1285860"/>
            <a:chExt cx="4357718" cy="4786346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357158" y="5072074"/>
              <a:ext cx="2428892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392877" y="3679033"/>
              <a:ext cx="4786346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71472" y="128586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Дано: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00364" y="1285860"/>
              <a:ext cx="1714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Решение: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85720" y="4929198"/>
            <a:ext cx="5214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Нужно определить</a:t>
            </a:r>
          </a:p>
          <a:p>
            <a:r>
              <a:rPr lang="ru-RU" sz="2000" i="1" dirty="0" smtClean="0"/>
              <a:t>угол между зеркалом</a:t>
            </a:r>
          </a:p>
          <a:p>
            <a:r>
              <a:rPr lang="ru-RU" sz="2000" i="1" dirty="0" smtClean="0"/>
              <a:t>и горизонтом </a:t>
            </a:r>
            <a:r>
              <a:rPr lang="ru-RU" sz="2000" dirty="0" smtClean="0"/>
              <a:t>(</a:t>
            </a:r>
            <a:r>
              <a:rPr lang="en-US" sz="2000" dirty="0" smtClean="0"/>
              <a:t>x)</a:t>
            </a:r>
            <a:endParaRPr lang="ru-RU" sz="2000" dirty="0" smtClean="0"/>
          </a:p>
        </p:txBody>
      </p:sp>
      <p:graphicFrame>
        <p:nvGraphicFramePr>
          <p:cNvPr id="138253" name="Object 13"/>
          <p:cNvGraphicFramePr>
            <a:graphicFrameLocks noChangeAspect="1"/>
          </p:cNvGraphicFramePr>
          <p:nvPr/>
        </p:nvGraphicFramePr>
        <p:xfrm>
          <a:off x="3078179" y="1698016"/>
          <a:ext cx="1844157" cy="373662"/>
        </p:xfrm>
        <a:graphic>
          <a:graphicData uri="http://schemas.openxmlformats.org/presentationml/2006/ole">
            <p:oleObj spid="_x0000_s138253" name="Формула" r:id="rId5" imgW="1066680" imgH="215640" progId="Equation.3">
              <p:embed/>
            </p:oleObj>
          </a:graphicData>
        </a:graphic>
      </p:graphicFrame>
      <p:graphicFrame>
        <p:nvGraphicFramePr>
          <p:cNvPr id="138254" name="Object 14"/>
          <p:cNvGraphicFramePr>
            <a:graphicFrameLocks noChangeAspect="1"/>
          </p:cNvGraphicFramePr>
          <p:nvPr/>
        </p:nvGraphicFramePr>
        <p:xfrm>
          <a:off x="3078180" y="2198082"/>
          <a:ext cx="3446784" cy="373662"/>
        </p:xfrm>
        <a:graphic>
          <a:graphicData uri="http://schemas.openxmlformats.org/presentationml/2006/ole">
            <p:oleObj spid="_x0000_s138254" name="Формула" r:id="rId6" imgW="1993680" imgH="215640" progId="Equation.3">
              <p:embed/>
            </p:oleObj>
          </a:graphicData>
        </a:graphic>
      </p:graphicFrame>
      <p:graphicFrame>
        <p:nvGraphicFramePr>
          <p:cNvPr id="138255" name="Object 15"/>
          <p:cNvGraphicFramePr>
            <a:graphicFrameLocks noChangeAspect="1"/>
          </p:cNvGraphicFramePr>
          <p:nvPr/>
        </p:nvGraphicFramePr>
        <p:xfrm>
          <a:off x="3078179" y="2643182"/>
          <a:ext cx="3161209" cy="681969"/>
        </p:xfrm>
        <a:graphic>
          <a:graphicData uri="http://schemas.openxmlformats.org/presentationml/2006/ole">
            <p:oleObj spid="_x0000_s138255" name="Формула" r:id="rId7" imgW="1828800" imgH="393480" progId="Equation.3">
              <p:embed/>
            </p:oleObj>
          </a:graphicData>
        </a:graphic>
      </p:graphicFrame>
      <p:graphicFrame>
        <p:nvGraphicFramePr>
          <p:cNvPr id="138256" name="Object 16"/>
          <p:cNvGraphicFramePr>
            <a:graphicFrameLocks noChangeAspect="1"/>
          </p:cNvGraphicFramePr>
          <p:nvPr/>
        </p:nvGraphicFramePr>
        <p:xfrm>
          <a:off x="3094062" y="3341089"/>
          <a:ext cx="944811" cy="373663"/>
        </p:xfrm>
        <a:graphic>
          <a:graphicData uri="http://schemas.openxmlformats.org/presentationml/2006/ole">
            <p:oleObj spid="_x0000_s138256" name="Формула" r:id="rId8" imgW="545760" imgH="215640" progId="Equation.3">
              <p:embed/>
            </p:oleObj>
          </a:graphicData>
        </a:graphic>
      </p:graphicFrame>
      <p:graphicFrame>
        <p:nvGraphicFramePr>
          <p:cNvPr id="138257" name="Object 17"/>
          <p:cNvGraphicFramePr>
            <a:graphicFrameLocks noChangeAspect="1"/>
          </p:cNvGraphicFramePr>
          <p:nvPr/>
        </p:nvGraphicFramePr>
        <p:xfrm>
          <a:off x="3071802" y="3841156"/>
          <a:ext cx="3208095" cy="373662"/>
        </p:xfrm>
        <a:graphic>
          <a:graphicData uri="http://schemas.openxmlformats.org/presentationml/2006/ole">
            <p:oleObj spid="_x0000_s138257" name="Формула" r:id="rId9" imgW="1854000" imgH="215640" progId="Equation.3">
              <p:embed/>
            </p:oleObj>
          </a:graphicData>
        </a:graphic>
      </p:graphicFrame>
      <p:graphicFrame>
        <p:nvGraphicFramePr>
          <p:cNvPr id="138258" name="Object 18"/>
          <p:cNvGraphicFramePr>
            <a:graphicFrameLocks noChangeAspect="1"/>
          </p:cNvGraphicFramePr>
          <p:nvPr/>
        </p:nvGraphicFramePr>
        <p:xfrm>
          <a:off x="3071803" y="4368793"/>
          <a:ext cx="2286016" cy="703281"/>
        </p:xfrm>
        <a:graphic>
          <a:graphicData uri="http://schemas.openxmlformats.org/presentationml/2006/ole">
            <p:oleObj spid="_x0000_s138258" name="Формула" r:id="rId10" imgW="1320480" imgH="406080" progId="Equation.3">
              <p:embed/>
            </p:oleObj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928926" y="5507196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Ответ: </a:t>
            </a:r>
            <a:r>
              <a:rPr lang="ru-RU" sz="2000" i="1" dirty="0" smtClean="0"/>
              <a:t>зеркало надо наклонить под углом 70 градусов к горизонту.</a:t>
            </a:r>
            <a:endParaRPr lang="ru-RU" sz="2000" dirty="0" smtClean="0"/>
          </a:p>
        </p:txBody>
      </p:sp>
      <p:sp>
        <p:nvSpPr>
          <p:cNvPr id="35" name="TextBox 34">
            <a:hlinkClick r:id="rId11" action="ppaction://hlinksldjump"/>
            <a:hlinkHover r:id="" action="ppaction://noaction" highlightClick="1"/>
          </p:cNvPr>
          <p:cNvSpPr txBox="1"/>
          <p:nvPr/>
        </p:nvSpPr>
        <p:spPr>
          <a:xfrm>
            <a:off x="6929454" y="1571612"/>
            <a:ext cx="185738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Рисунок к задаче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9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62" name="Object 22"/>
          <p:cNvGraphicFramePr>
            <a:graphicFrameLocks noChangeAspect="1"/>
          </p:cNvGraphicFramePr>
          <p:nvPr/>
        </p:nvGraphicFramePr>
        <p:xfrm>
          <a:off x="428596" y="642918"/>
          <a:ext cx="7763151" cy="5143536"/>
        </p:xfrm>
        <a:graphic>
          <a:graphicData uri="http://schemas.openxmlformats.org/presentationml/2006/ole">
            <p:oleObj spid="_x0000_s139273" name="CorelDRAW" r:id="rId3" imgW="2059920" imgH="1365840" progId="">
              <p:embed/>
            </p:oleObj>
          </a:graphicData>
        </a:graphic>
      </p:graphicFrame>
      <p:sp>
        <p:nvSpPr>
          <p:cNvPr id="7" name="Управляющая кнопка: настраиваемая 6">
            <a:hlinkClick r:id="" action="ppaction://hlinkshowjump?jump=lastslideviewed" highlightClick="1"/>
          </p:cNvPr>
          <p:cNvSpPr/>
          <p:nvPr/>
        </p:nvSpPr>
        <p:spPr>
          <a:xfrm>
            <a:off x="7929586" y="6429396"/>
            <a:ext cx="1071570" cy="285752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Назад</a:t>
            </a:r>
            <a:endParaRPr lang="ru-RU" sz="18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38254" name="Object 14"/>
          <p:cNvGraphicFramePr>
            <a:graphicFrameLocks noChangeAspect="1"/>
          </p:cNvGraphicFramePr>
          <p:nvPr/>
        </p:nvGraphicFramePr>
        <p:xfrm>
          <a:off x="3714744" y="2428868"/>
          <a:ext cx="209866" cy="279400"/>
        </p:xfrm>
        <a:graphic>
          <a:graphicData uri="http://schemas.openxmlformats.org/presentationml/2006/ole">
            <p:oleObj spid="_x0000_s139268" name="Формула" r:id="rId4" imgW="152280" imgH="203040" progId="Equation.3">
              <p:embed/>
            </p:oleObj>
          </a:graphicData>
        </a:graphic>
      </p:graphicFrame>
      <p:graphicFrame>
        <p:nvGraphicFramePr>
          <p:cNvPr id="139274" name="Object 10"/>
          <p:cNvGraphicFramePr>
            <a:graphicFrameLocks noChangeAspect="1"/>
          </p:cNvGraphicFramePr>
          <p:nvPr/>
        </p:nvGraphicFramePr>
        <p:xfrm>
          <a:off x="3714750" y="2900363"/>
          <a:ext cx="209550" cy="192087"/>
        </p:xfrm>
        <a:graphic>
          <a:graphicData uri="http://schemas.openxmlformats.org/presentationml/2006/ole">
            <p:oleObj spid="_x0000_s139274" name="Формула" r:id="rId5" imgW="152280" imgH="139680" progId="Equation.3">
              <p:embed/>
            </p:oleObj>
          </a:graphicData>
        </a:graphic>
      </p:graphicFrame>
      <p:graphicFrame>
        <p:nvGraphicFramePr>
          <p:cNvPr id="139275" name="Object 11"/>
          <p:cNvGraphicFramePr>
            <a:graphicFrameLocks noChangeAspect="1"/>
          </p:cNvGraphicFramePr>
          <p:nvPr/>
        </p:nvGraphicFramePr>
        <p:xfrm>
          <a:off x="3160713" y="2571750"/>
          <a:ext cx="174625" cy="192088"/>
        </p:xfrm>
        <a:graphic>
          <a:graphicData uri="http://schemas.openxmlformats.org/presentationml/2006/ole">
            <p:oleObj spid="_x0000_s139275" name="Формула" r:id="rId6" imgW="126720" imgH="139680" progId="Equation.3">
              <p:embed/>
            </p:oleObj>
          </a:graphicData>
        </a:graphic>
      </p:graphicFrame>
      <p:graphicFrame>
        <p:nvGraphicFramePr>
          <p:cNvPr id="139276" name="Object 12"/>
          <p:cNvGraphicFramePr>
            <a:graphicFrameLocks noChangeAspect="1"/>
          </p:cNvGraphicFramePr>
          <p:nvPr/>
        </p:nvGraphicFramePr>
        <p:xfrm>
          <a:off x="3143240" y="3357562"/>
          <a:ext cx="227013" cy="296863"/>
        </p:xfrm>
        <a:graphic>
          <a:graphicData uri="http://schemas.openxmlformats.org/presentationml/2006/ole">
            <p:oleObj spid="_x0000_s139276" name="Формула" r:id="rId7" imgW="164880" imgH="215640" progId="Equation.3">
              <p:embed/>
            </p:oleObj>
          </a:graphicData>
        </a:graphic>
      </p:graphicFrame>
      <p:graphicFrame>
        <p:nvGraphicFramePr>
          <p:cNvPr id="139277" name="Object 13"/>
          <p:cNvGraphicFramePr>
            <a:graphicFrameLocks noChangeAspect="1"/>
          </p:cNvGraphicFramePr>
          <p:nvPr/>
        </p:nvGraphicFramePr>
        <p:xfrm>
          <a:off x="3849688" y="3651250"/>
          <a:ext cx="244475" cy="279400"/>
        </p:xfrm>
        <a:graphic>
          <a:graphicData uri="http://schemas.openxmlformats.org/presentationml/2006/ole">
            <p:oleObj spid="_x0000_s139277" name="Формула" r:id="rId8" imgW="177480" imgH="203040" progId="Equation.3">
              <p:embed/>
            </p:oleObj>
          </a:graphicData>
        </a:graphic>
      </p:graphicFrame>
      <p:graphicFrame>
        <p:nvGraphicFramePr>
          <p:cNvPr id="139278" name="Object 14"/>
          <p:cNvGraphicFramePr>
            <a:graphicFrameLocks noChangeAspect="1"/>
          </p:cNvGraphicFramePr>
          <p:nvPr/>
        </p:nvGraphicFramePr>
        <p:xfrm>
          <a:off x="4357686" y="3643314"/>
          <a:ext cx="209550" cy="279400"/>
        </p:xfrm>
        <a:graphic>
          <a:graphicData uri="http://schemas.openxmlformats.org/presentationml/2006/ole">
            <p:oleObj spid="_x0000_s139278" name="Формула" r:id="rId9" imgW="152280" imgH="20304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714744" y="1428736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Зеркало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85734" y="-166702"/>
            <a:ext cx="6886596" cy="1524000"/>
          </a:xfrm>
        </p:spPr>
        <p:txBody>
          <a:bodyPr/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ВИДЕОЗАДАЧИ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7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1142984"/>
            <a:ext cx="7429552" cy="557216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86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6886596" cy="747698"/>
          </a:xfrm>
        </p:spPr>
        <p:txBody>
          <a:bodyPr anchor="t"/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Содержание: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>
            <a:hlinkClick r:id="rId2" action="ppaction://hlinksldjump"/>
            <a:hlinkHover r:id="" action="ppaction://noaction" highlightClick="1"/>
          </p:cNvPr>
          <p:cNvSpPr txBox="1"/>
          <p:nvPr/>
        </p:nvSpPr>
        <p:spPr>
          <a:xfrm>
            <a:off x="357158" y="1643050"/>
            <a:ext cx="7643866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"/>
          </a:effectLst>
        </p:spPr>
        <p:txBody>
          <a:bodyPr wrap="square" rtlCol="0" anchor="ctr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n w="9525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Кроссворд</a:t>
            </a:r>
            <a:endParaRPr lang="ru-RU" sz="2800" dirty="0">
              <a:ln w="9525" cmpd="sng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>
            <a:hlinkClick r:id="rId3" action="ppaction://hlinksldjump"/>
            <a:hlinkHover r:id="" action="ppaction://noaction" highlightClick="1"/>
          </p:cNvPr>
          <p:cNvSpPr txBox="1"/>
          <p:nvPr/>
        </p:nvSpPr>
        <p:spPr>
          <a:xfrm>
            <a:off x="357158" y="3071810"/>
            <a:ext cx="7643866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"/>
          </a:effectLst>
        </p:spPr>
        <p:txBody>
          <a:bodyPr wrap="square" rtlCol="0" anchor="ctr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n w="9525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Прочитайте пословицу и ответьте на вопросы</a:t>
            </a:r>
            <a:endParaRPr lang="ru-RU" sz="2800" dirty="0">
              <a:ln w="9525" cmpd="sng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>
            <a:hlinkClick r:id="rId4" action="ppaction://hlinksldjump"/>
            <a:hlinkHover r:id="" action="ppaction://noaction" highlightClick="1"/>
          </p:cNvPr>
          <p:cNvSpPr txBox="1"/>
          <p:nvPr/>
        </p:nvSpPr>
        <p:spPr>
          <a:xfrm>
            <a:off x="428596" y="3834474"/>
            <a:ext cx="7643866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"/>
          </a:effectLst>
        </p:spPr>
        <p:txBody>
          <a:bodyPr wrap="square" rtlCol="0" anchor="ctr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n w="9525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Решаем задачи</a:t>
            </a:r>
            <a:endParaRPr lang="ru-RU" sz="2800" dirty="0">
              <a:ln w="9525" cmpd="sng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>
            <a:hlinkClick r:id="rId5" action="ppaction://hlinksldjump"/>
            <a:hlinkHover r:id="" action="ppaction://noaction" highlightClick="1"/>
          </p:cNvPr>
          <p:cNvSpPr txBox="1"/>
          <p:nvPr/>
        </p:nvSpPr>
        <p:spPr>
          <a:xfrm>
            <a:off x="357158" y="2357430"/>
            <a:ext cx="7643866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"/>
          </a:effectLst>
        </p:spPr>
        <p:txBody>
          <a:bodyPr wrap="square" rtlCol="0" anchor="ctr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n w="9525" cmpd="sng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Какая картинка лишняя</a:t>
            </a:r>
            <a:endParaRPr lang="ru-RU" sz="2800" dirty="0">
              <a:ln w="9525" cmpd="sng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185734" y="-214338"/>
            <a:ext cx="6886596" cy="1524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ВИДЕОЗАДАЧИ</a:t>
            </a:r>
            <a:endParaRPr kumimoji="0" lang="ru-RU" sz="4000" b="1" i="0" u="none" strike="noStrike" kern="1200" cap="none" spc="50" normalizeH="0" baseline="0" noProof="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66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7" y="1035828"/>
            <a:ext cx="7572427" cy="567932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Итоги урока</a:t>
            </a:r>
            <a:endParaRPr lang="ru-RU" b="1" dirty="0">
              <a:solidFill>
                <a:schemeClr val="bg1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58204" cy="4525963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</a:rPr>
              <a:t>Сосчитайте все набранные вами баллы.</a:t>
            </a:r>
          </a:p>
          <a:p>
            <a:r>
              <a:rPr lang="ru-RU" dirty="0" smtClean="0">
                <a:latin typeface="Calibri" pitchFamily="34" charset="0"/>
              </a:rPr>
              <a:t>Оцените свое состояние на уроке:</a:t>
            </a:r>
          </a:p>
          <a:p>
            <a:pPr>
              <a:buNone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5715008" y="2428868"/>
            <a:ext cx="2714644" cy="1041276"/>
          </a:xfrm>
          <a:prstGeom prst="wedgeEllipseCallout">
            <a:avLst>
              <a:gd name="adj1" fmla="val -234377"/>
              <a:gd name="adj2" fmla="val -432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Подъем настроения </a:t>
            </a:r>
            <a:endParaRPr lang="ru-RU" sz="1800" b="1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786314" y="3714752"/>
            <a:ext cx="2643206" cy="857256"/>
          </a:xfrm>
          <a:prstGeom prst="wedgeRoundRectCallout">
            <a:avLst>
              <a:gd name="adj1" fmla="val -204885"/>
              <a:gd name="adj2" fmla="val -1945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Обычное деловое настроение </a:t>
            </a:r>
            <a:endParaRPr lang="ru-RU" sz="18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714348" y="5357826"/>
            <a:ext cx="2428892" cy="714380"/>
          </a:xfrm>
          <a:prstGeom prst="wedgeRoundRectCallout">
            <a:avLst>
              <a:gd name="adj1" fmla="val -49973"/>
              <a:gd name="adj2" fmla="val -4473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Неуверен в себе</a:t>
            </a:r>
            <a:endParaRPr lang="ru-RU" sz="1800" b="1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214678" y="4714884"/>
            <a:ext cx="2357454" cy="785818"/>
          </a:xfrm>
          <a:prstGeom prst="wedgeRoundRectCallout">
            <a:avLst>
              <a:gd name="adj1" fmla="val -157385"/>
              <a:gd name="adj2" fmla="val -33347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Мне все равно </a:t>
            </a:r>
            <a:endParaRPr lang="ru-RU" sz="18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4929190" y="500042"/>
            <a:ext cx="4071966" cy="500066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1). Область пространства, в которую свет проникает частично;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6429388" y="1071546"/>
            <a:ext cx="2571768" cy="1000132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2). Природное явление, подтверждающее закон прямолинейного распространения света;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6429388" y="2143116"/>
            <a:ext cx="2571768" cy="285752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4). Свойство световых лучей; 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Управляющая кнопка: настраиваемая 9">
            <a:hlinkClick r:id="" action="ppaction://noaction" highlightClick="1"/>
          </p:cNvPr>
          <p:cNvSpPr/>
          <p:nvPr/>
        </p:nvSpPr>
        <p:spPr>
          <a:xfrm>
            <a:off x="6429388" y="2500306"/>
            <a:ext cx="2571768" cy="714380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5). Явление, благодаря которому мы видим предметы;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Управляющая кнопка: настраиваемая 10">
            <a:hlinkClick r:id="" action="ppaction://noaction" highlightClick="1"/>
          </p:cNvPr>
          <p:cNvSpPr/>
          <p:nvPr/>
        </p:nvSpPr>
        <p:spPr>
          <a:xfrm>
            <a:off x="6000760" y="3286124"/>
            <a:ext cx="3000396" cy="500066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7). Раздел физики, изучающий световые явления;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Управляющая кнопка: настраиваемая 11">
            <a:hlinkClick r:id="" action="ppaction://noaction" highlightClick="1"/>
          </p:cNvPr>
          <p:cNvSpPr/>
          <p:nvPr/>
        </p:nvSpPr>
        <p:spPr>
          <a:xfrm>
            <a:off x="6000760" y="3857628"/>
            <a:ext cx="3000396" cy="285752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8).</a:t>
            </a:r>
            <a:r>
              <a:rPr lang="en-US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Узкий пучок света.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Управляющая кнопка: настраиваемая 12">
            <a:hlinkClick r:id="" action="ppaction://noaction" highlightClick="1"/>
          </p:cNvPr>
          <p:cNvSpPr/>
          <p:nvPr/>
        </p:nvSpPr>
        <p:spPr>
          <a:xfrm>
            <a:off x="4929190" y="142852"/>
            <a:ext cx="4071966" cy="285752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  <a:cs typeface="Calibri" pitchFamily="34" charset="0"/>
              </a:rPr>
              <a:t>По горизонтали:</a:t>
            </a: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+mj-lt"/>
              <a:cs typeface="Calibri" pitchFamily="34" charset="0"/>
            </a:endParaRPr>
          </a:p>
        </p:txBody>
      </p:sp>
      <p:sp>
        <p:nvSpPr>
          <p:cNvPr id="14" name="Управляющая кнопка: настраиваемая 13">
            <a:hlinkClick r:id="" action="ppaction://noaction" highlightClick="1"/>
          </p:cNvPr>
          <p:cNvSpPr/>
          <p:nvPr/>
        </p:nvSpPr>
        <p:spPr>
          <a:xfrm>
            <a:off x="6000760" y="4714884"/>
            <a:ext cx="3000396" cy="714380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1). Явление, происходящее  на границе раздела двух прозрачных  сред;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Управляющая кнопка: настраиваемая 14">
            <a:hlinkClick r:id="" action="ppaction://noaction" highlightClick="1"/>
          </p:cNvPr>
          <p:cNvSpPr/>
          <p:nvPr/>
        </p:nvSpPr>
        <p:spPr>
          <a:xfrm>
            <a:off x="6000760" y="5500702"/>
            <a:ext cx="3000396" cy="500066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2). Его применение связано с законом отражения света;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noaction" highlightClick="1"/>
          </p:cNvPr>
          <p:cNvSpPr/>
          <p:nvPr/>
        </p:nvSpPr>
        <p:spPr>
          <a:xfrm>
            <a:off x="6000760" y="6072206"/>
            <a:ext cx="3000396" cy="285752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3). Такое изображение дает п.2;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Управляющая кнопка: настраиваемая 16">
            <a:hlinkClick r:id="" action="ppaction://noaction" highlightClick="1"/>
          </p:cNvPr>
          <p:cNvSpPr/>
          <p:nvPr/>
        </p:nvSpPr>
        <p:spPr>
          <a:xfrm>
            <a:off x="6000760" y="6429396"/>
            <a:ext cx="3000396" cy="285752"/>
          </a:xfrm>
          <a:prstGeom prst="actionButtonBlank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n w="3175">
                  <a:noFill/>
                </a:ln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6). Древнегреческий ученый.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Управляющая кнопка: настраиваемая 19">
            <a:hlinkClick r:id="" action="ppaction://noaction" highlightClick="1"/>
          </p:cNvPr>
          <p:cNvSpPr/>
          <p:nvPr/>
        </p:nvSpPr>
        <p:spPr>
          <a:xfrm>
            <a:off x="6000760" y="4357694"/>
            <a:ext cx="3000396" cy="285752"/>
          </a:xfrm>
          <a:prstGeom prst="actionButtonBlank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Calibri" pitchFamily="34" charset="0"/>
              </a:rPr>
              <a:t>По вертикали:</a:t>
            </a: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cs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147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472" y="150017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7147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71472" y="221455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7147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1472" y="292893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7147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71472" y="364331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7147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71472" y="435769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71472" y="47148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92866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28585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64304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0023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35742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71461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071802" y="11429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2866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28585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4304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00023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5742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71461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7180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8618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4337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28585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285852" y="221455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285852" y="292893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28585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285852" y="364331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28585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35742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357422" y="221455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64304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00023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271461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78618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07180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3428992" y="185736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357422" y="364331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357422" y="292893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35742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271461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307180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342899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8618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14337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50056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85775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5214942" y="328612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14337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4143372" y="364331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143372" y="507207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143372" y="435769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143372" y="471488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271461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07180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42899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378618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500562" y="400050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4500562" y="435769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857752" y="435769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214282" y="114298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1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928662" y="185736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2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2357422" y="150017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3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4143372" y="292893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6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3786182" y="435769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8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2357422" y="400050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7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2000232" y="328612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5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14282" y="2571744"/>
            <a:ext cx="35719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4</a:t>
            </a:r>
            <a:endParaRPr lang="ru-RU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1" name="Группа 240"/>
          <p:cNvGrpSpPr/>
          <p:nvPr/>
        </p:nvGrpSpPr>
        <p:grpSpPr>
          <a:xfrm>
            <a:off x="571472" y="1142984"/>
            <a:ext cx="2857520" cy="357190"/>
            <a:chOff x="571472" y="1142984"/>
            <a:chExt cx="2857520" cy="357190"/>
          </a:xfrm>
        </p:grpSpPr>
        <p:sp>
          <p:nvSpPr>
            <p:cNvPr id="212" name="Прямоугольник 211"/>
            <p:cNvSpPr/>
            <p:nvPr/>
          </p:nvSpPr>
          <p:spPr>
            <a:xfrm>
              <a:off x="92866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13" name="Прямоугольник 212"/>
            <p:cNvSpPr/>
            <p:nvPr/>
          </p:nvSpPr>
          <p:spPr>
            <a:xfrm>
              <a:off x="128585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л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14" name="Прямоугольник 213"/>
            <p:cNvSpPr/>
            <p:nvPr/>
          </p:nvSpPr>
          <p:spPr>
            <a:xfrm>
              <a:off x="164304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у</a:t>
              </a:r>
              <a:endParaRPr lang="ru-RU" dirty="0" smtClean="0">
                <a:solidFill>
                  <a:srgbClr val="002060"/>
                </a:solidFill>
              </a:endParaRPr>
            </a:p>
          </p:txBody>
        </p:sp>
        <p:sp>
          <p:nvSpPr>
            <p:cNvPr id="215" name="Прямоугольник 214"/>
            <p:cNvSpPr/>
            <p:nvPr/>
          </p:nvSpPr>
          <p:spPr>
            <a:xfrm>
              <a:off x="200023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т</a:t>
              </a:r>
              <a:endParaRPr lang="ru-RU" dirty="0" smtClean="0">
                <a:solidFill>
                  <a:srgbClr val="002060"/>
                </a:solidFill>
              </a:endParaRPr>
            </a:p>
          </p:txBody>
        </p:sp>
        <p:sp>
          <p:nvSpPr>
            <p:cNvPr id="216" name="Прямоугольник 215"/>
            <p:cNvSpPr/>
            <p:nvPr/>
          </p:nvSpPr>
          <p:spPr>
            <a:xfrm>
              <a:off x="235742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 smtClean="0">
                <a:solidFill>
                  <a:srgbClr val="002060"/>
                </a:solidFill>
              </a:endParaRPr>
            </a:p>
          </p:txBody>
        </p:sp>
        <p:sp>
          <p:nvSpPr>
            <p:cNvPr id="217" name="Прямоугольник 216"/>
            <p:cNvSpPr/>
            <p:nvPr/>
          </p:nvSpPr>
          <p:spPr>
            <a:xfrm>
              <a:off x="271461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н</a:t>
              </a:r>
              <a:endParaRPr lang="ru-RU" dirty="0" smtClean="0">
                <a:solidFill>
                  <a:srgbClr val="002060"/>
                </a:solidFill>
              </a:endParaRPr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307180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ь</a:t>
              </a:r>
              <a:endParaRPr lang="ru-RU" dirty="0" smtClean="0">
                <a:solidFill>
                  <a:srgbClr val="002060"/>
                </a:solidFill>
              </a:endParaRPr>
            </a:p>
          </p:txBody>
        </p:sp>
        <p:sp>
          <p:nvSpPr>
            <p:cNvPr id="229" name="Прямоугольник 228"/>
            <p:cNvSpPr/>
            <p:nvPr/>
          </p:nvSpPr>
          <p:spPr>
            <a:xfrm>
              <a:off x="57147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п</a:t>
              </a:r>
              <a:endParaRPr lang="ru-RU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68" name="Прямоугольник 67"/>
          <p:cNvSpPr/>
          <p:nvPr/>
        </p:nvSpPr>
        <p:spPr>
          <a:xfrm>
            <a:off x="3428992" y="2571744"/>
            <a:ext cx="357190" cy="3571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242" name="Группа 241"/>
          <p:cNvGrpSpPr/>
          <p:nvPr/>
        </p:nvGrpSpPr>
        <p:grpSpPr>
          <a:xfrm>
            <a:off x="571472" y="1142984"/>
            <a:ext cx="357190" cy="3929090"/>
            <a:chOff x="571472" y="1142984"/>
            <a:chExt cx="357190" cy="3929090"/>
          </a:xfrm>
        </p:grpSpPr>
        <p:sp>
          <p:nvSpPr>
            <p:cNvPr id="211" name="Прямоугольник 210"/>
            <p:cNvSpPr/>
            <p:nvPr/>
          </p:nvSpPr>
          <p:spPr>
            <a:xfrm>
              <a:off x="571472" y="11429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п</a:t>
              </a:r>
              <a:endParaRPr lang="ru-RU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9" name="Прямоугольник 218"/>
            <p:cNvSpPr/>
            <p:nvPr/>
          </p:nvSpPr>
          <p:spPr>
            <a:xfrm>
              <a:off x="571472" y="150017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р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0" name="Прямоугольник 219"/>
            <p:cNvSpPr/>
            <p:nvPr/>
          </p:nvSpPr>
          <p:spPr>
            <a:xfrm>
              <a:off x="571472" y="185736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1" name="Прямоугольник 220"/>
            <p:cNvSpPr/>
            <p:nvPr/>
          </p:nvSpPr>
          <p:spPr>
            <a:xfrm>
              <a:off x="571472" y="221455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л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3" name="Прямоугольник 222"/>
            <p:cNvSpPr/>
            <p:nvPr/>
          </p:nvSpPr>
          <p:spPr>
            <a:xfrm>
              <a:off x="571472" y="292893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м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4" name="Прямоугольник 223"/>
            <p:cNvSpPr/>
            <p:nvPr/>
          </p:nvSpPr>
          <p:spPr>
            <a:xfrm>
              <a:off x="571472" y="328612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л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5" name="Прямоугольник 224"/>
            <p:cNvSpPr/>
            <p:nvPr/>
          </p:nvSpPr>
          <p:spPr>
            <a:xfrm>
              <a:off x="571472" y="364331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6" name="Прямоугольник 225"/>
            <p:cNvSpPr/>
            <p:nvPr/>
          </p:nvSpPr>
          <p:spPr>
            <a:xfrm>
              <a:off x="571472" y="400050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н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7" name="Прямоугольник 226"/>
            <p:cNvSpPr/>
            <p:nvPr/>
          </p:nvSpPr>
          <p:spPr>
            <a:xfrm>
              <a:off x="571472" y="435769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и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28" name="Прямоугольник 227"/>
            <p:cNvSpPr/>
            <p:nvPr/>
          </p:nvSpPr>
          <p:spPr>
            <a:xfrm>
              <a:off x="571472" y="471488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40" name="Прямоугольник 239"/>
            <p:cNvSpPr/>
            <p:nvPr/>
          </p:nvSpPr>
          <p:spPr>
            <a:xfrm>
              <a:off x="57147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45" name="Группа 244"/>
          <p:cNvGrpSpPr/>
          <p:nvPr/>
        </p:nvGrpSpPr>
        <p:grpSpPr>
          <a:xfrm>
            <a:off x="571472" y="2571744"/>
            <a:ext cx="3929090" cy="357190"/>
            <a:chOff x="571472" y="2571744"/>
            <a:chExt cx="3929090" cy="357190"/>
          </a:xfrm>
        </p:grpSpPr>
        <p:sp>
          <p:nvSpPr>
            <p:cNvPr id="222" name="Прямоугольник 221"/>
            <p:cNvSpPr/>
            <p:nvPr/>
          </p:nvSpPr>
          <p:spPr>
            <a:xfrm>
              <a:off x="57147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0" name="Прямоугольник 229"/>
            <p:cNvSpPr/>
            <p:nvPr/>
          </p:nvSpPr>
          <p:spPr>
            <a:xfrm>
              <a:off x="92866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б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1" name="Прямоугольник 230"/>
            <p:cNvSpPr/>
            <p:nvPr/>
          </p:nvSpPr>
          <p:spPr>
            <a:xfrm>
              <a:off x="128585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р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2" name="Прямоугольник 231"/>
            <p:cNvSpPr/>
            <p:nvPr/>
          </p:nvSpPr>
          <p:spPr>
            <a:xfrm>
              <a:off x="164304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а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3" name="Прямоугольник 232"/>
            <p:cNvSpPr/>
            <p:nvPr/>
          </p:nvSpPr>
          <p:spPr>
            <a:xfrm>
              <a:off x="200023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т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4" name="Прямоугольник 233"/>
            <p:cNvSpPr/>
            <p:nvPr/>
          </p:nvSpPr>
          <p:spPr>
            <a:xfrm>
              <a:off x="235742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и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271461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м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6" name="Прямоугольник 235"/>
            <p:cNvSpPr/>
            <p:nvPr/>
          </p:nvSpPr>
          <p:spPr>
            <a:xfrm>
              <a:off x="307180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8" name="Прямоугольник 237"/>
            <p:cNvSpPr/>
            <p:nvPr/>
          </p:nvSpPr>
          <p:spPr>
            <a:xfrm>
              <a:off x="378618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т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342899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с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39" name="Прямоугольник 238"/>
            <p:cNvSpPr/>
            <p:nvPr/>
          </p:nvSpPr>
          <p:spPr>
            <a:xfrm>
              <a:off x="4143372" y="257174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ь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3" name="Группа 252"/>
          <p:cNvGrpSpPr/>
          <p:nvPr/>
        </p:nvGrpSpPr>
        <p:grpSpPr>
          <a:xfrm>
            <a:off x="1285852" y="1857364"/>
            <a:ext cx="357190" cy="2500330"/>
            <a:chOff x="1857356" y="4071942"/>
            <a:chExt cx="357190" cy="2500330"/>
          </a:xfrm>
        </p:grpSpPr>
        <p:sp>
          <p:nvSpPr>
            <p:cNvPr id="247" name="Прямоугольник 246"/>
            <p:cNvSpPr/>
            <p:nvPr/>
          </p:nvSpPr>
          <p:spPr>
            <a:xfrm>
              <a:off x="1857356" y="4071942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з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48" name="Прямоугольник 247"/>
            <p:cNvSpPr/>
            <p:nvPr/>
          </p:nvSpPr>
          <p:spPr>
            <a:xfrm>
              <a:off x="1857356" y="4429132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49" name="Прямоугольник 248"/>
            <p:cNvSpPr/>
            <p:nvPr/>
          </p:nvSpPr>
          <p:spPr>
            <a:xfrm>
              <a:off x="1857356" y="5143512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к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50" name="Прямоугольник 249"/>
            <p:cNvSpPr/>
            <p:nvPr/>
          </p:nvSpPr>
          <p:spPr>
            <a:xfrm>
              <a:off x="1857356" y="5500702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а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51" name="Прямоугольник 250"/>
            <p:cNvSpPr/>
            <p:nvPr/>
          </p:nvSpPr>
          <p:spPr>
            <a:xfrm>
              <a:off x="1857356" y="5857892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л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52" name="Прямоугольник 251"/>
            <p:cNvSpPr/>
            <p:nvPr/>
          </p:nvSpPr>
          <p:spPr>
            <a:xfrm>
              <a:off x="1857356" y="6215082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7" name="Группа 266"/>
          <p:cNvGrpSpPr/>
          <p:nvPr/>
        </p:nvGrpSpPr>
        <p:grpSpPr>
          <a:xfrm>
            <a:off x="2357422" y="2214554"/>
            <a:ext cx="357190" cy="1785950"/>
            <a:chOff x="2509822" y="2366954"/>
            <a:chExt cx="357190" cy="1785950"/>
          </a:xfrm>
        </p:grpSpPr>
        <p:sp>
          <p:nvSpPr>
            <p:cNvPr id="263" name="Прямоугольник 262"/>
            <p:cNvSpPr/>
            <p:nvPr/>
          </p:nvSpPr>
          <p:spPr>
            <a:xfrm>
              <a:off x="2509822" y="236695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н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4" name="Прямоугольник 263"/>
            <p:cNvSpPr/>
            <p:nvPr/>
          </p:nvSpPr>
          <p:spPr>
            <a:xfrm>
              <a:off x="2509822" y="379571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5" name="Прямоугольник 264"/>
            <p:cNvSpPr/>
            <p:nvPr/>
          </p:nvSpPr>
          <p:spPr>
            <a:xfrm>
              <a:off x="2509822" y="308133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м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6" name="Прямоугольник 265"/>
            <p:cNvSpPr/>
            <p:nvPr/>
          </p:nvSpPr>
          <p:spPr>
            <a:xfrm>
              <a:off x="2509822" y="343852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76" name="Группа 275"/>
          <p:cNvGrpSpPr/>
          <p:nvPr/>
        </p:nvGrpSpPr>
        <p:grpSpPr>
          <a:xfrm>
            <a:off x="2714612" y="3286124"/>
            <a:ext cx="2857520" cy="357190"/>
            <a:chOff x="1142976" y="5643578"/>
            <a:chExt cx="2857520" cy="357190"/>
          </a:xfrm>
        </p:grpSpPr>
        <p:sp>
          <p:nvSpPr>
            <p:cNvPr id="268" name="Прямоугольник 267"/>
            <p:cNvSpPr/>
            <p:nvPr/>
          </p:nvSpPr>
          <p:spPr>
            <a:xfrm>
              <a:off x="114297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т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9" name="Прямоугольник 268"/>
            <p:cNvSpPr/>
            <p:nvPr/>
          </p:nvSpPr>
          <p:spPr>
            <a:xfrm>
              <a:off x="150016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р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0" name="Прямоугольник 269"/>
            <p:cNvSpPr/>
            <p:nvPr/>
          </p:nvSpPr>
          <p:spPr>
            <a:xfrm>
              <a:off x="185735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а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1" name="Прямоугольник 270"/>
            <p:cNvSpPr/>
            <p:nvPr/>
          </p:nvSpPr>
          <p:spPr>
            <a:xfrm>
              <a:off x="221454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ж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2" name="Прямоугольник 271"/>
            <p:cNvSpPr/>
            <p:nvPr/>
          </p:nvSpPr>
          <p:spPr>
            <a:xfrm>
              <a:off x="257173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3" name="Прямоугольник 272"/>
            <p:cNvSpPr/>
            <p:nvPr/>
          </p:nvSpPr>
          <p:spPr>
            <a:xfrm>
              <a:off x="292892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н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4" name="Прямоугольник 273"/>
            <p:cNvSpPr/>
            <p:nvPr/>
          </p:nvSpPr>
          <p:spPr>
            <a:xfrm>
              <a:off x="328611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и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5" name="Прямоугольник 274"/>
            <p:cNvSpPr/>
            <p:nvPr/>
          </p:nvSpPr>
          <p:spPr>
            <a:xfrm>
              <a:off x="3643306" y="5643578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е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3" name="Группа 282"/>
          <p:cNvGrpSpPr/>
          <p:nvPr/>
        </p:nvGrpSpPr>
        <p:grpSpPr>
          <a:xfrm>
            <a:off x="2714612" y="4000504"/>
            <a:ext cx="2143140" cy="357190"/>
            <a:chOff x="1142976" y="5357826"/>
            <a:chExt cx="2143140" cy="357190"/>
          </a:xfrm>
        </p:grpSpPr>
        <p:sp>
          <p:nvSpPr>
            <p:cNvPr id="277" name="Прямоугольник 276"/>
            <p:cNvSpPr/>
            <p:nvPr/>
          </p:nvSpPr>
          <p:spPr>
            <a:xfrm>
              <a:off x="2571736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к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8" name="Прямоугольник 277"/>
            <p:cNvSpPr/>
            <p:nvPr/>
          </p:nvSpPr>
          <p:spPr>
            <a:xfrm>
              <a:off x="1142976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о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79" name="Прямоугольник 278"/>
            <p:cNvSpPr/>
            <p:nvPr/>
          </p:nvSpPr>
          <p:spPr>
            <a:xfrm>
              <a:off x="1500166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п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80" name="Прямоугольник 279"/>
            <p:cNvSpPr/>
            <p:nvPr/>
          </p:nvSpPr>
          <p:spPr>
            <a:xfrm>
              <a:off x="1857356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т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81" name="Прямоугольник 280"/>
            <p:cNvSpPr/>
            <p:nvPr/>
          </p:nvSpPr>
          <p:spPr>
            <a:xfrm>
              <a:off x="2214546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и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82" name="Прямоугольник 281"/>
            <p:cNvSpPr/>
            <p:nvPr/>
          </p:nvSpPr>
          <p:spPr>
            <a:xfrm>
              <a:off x="2928926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а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8" name="Группа 287"/>
          <p:cNvGrpSpPr/>
          <p:nvPr/>
        </p:nvGrpSpPr>
        <p:grpSpPr>
          <a:xfrm>
            <a:off x="4143372" y="3643314"/>
            <a:ext cx="357190" cy="1785950"/>
            <a:chOff x="1928794" y="4857760"/>
            <a:chExt cx="357190" cy="1785950"/>
          </a:xfrm>
        </p:grpSpPr>
        <p:sp>
          <p:nvSpPr>
            <p:cNvPr id="284" name="Прямоугольник 283"/>
            <p:cNvSpPr/>
            <p:nvPr/>
          </p:nvSpPr>
          <p:spPr>
            <a:xfrm>
              <a:off x="1928794" y="4857760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в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85" name="Прямоугольник 284"/>
            <p:cNvSpPr/>
            <p:nvPr/>
          </p:nvSpPr>
          <p:spPr>
            <a:xfrm>
              <a:off x="1928794" y="6286520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д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86" name="Прямоугольник 285"/>
            <p:cNvSpPr/>
            <p:nvPr/>
          </p:nvSpPr>
          <p:spPr>
            <a:xfrm>
              <a:off x="1928794" y="5572140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л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87" name="Прямоугольник 286"/>
            <p:cNvSpPr/>
            <p:nvPr/>
          </p:nvSpPr>
          <p:spPr>
            <a:xfrm>
              <a:off x="1928794" y="5929330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и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4500562" y="4357694"/>
            <a:ext cx="714380" cy="357190"/>
            <a:chOff x="4572000" y="5357826"/>
            <a:chExt cx="714380" cy="357190"/>
          </a:xfrm>
        </p:grpSpPr>
        <p:sp>
          <p:nvSpPr>
            <p:cNvPr id="289" name="Прямоугольник 288"/>
            <p:cNvSpPr/>
            <p:nvPr/>
          </p:nvSpPr>
          <p:spPr>
            <a:xfrm>
              <a:off x="4572000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у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90" name="Прямоугольник 289"/>
            <p:cNvSpPr/>
            <p:nvPr/>
          </p:nvSpPr>
          <p:spPr>
            <a:xfrm>
              <a:off x="4929190" y="5357826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ч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sp>
        <p:nvSpPr>
          <p:cNvPr id="292" name="Rectangle 1026"/>
          <p:cNvSpPr txBox="1">
            <a:spLocks noChangeArrowheads="1"/>
          </p:cNvSpPr>
          <p:nvPr/>
        </p:nvSpPr>
        <p:spPr>
          <a:xfrm>
            <a:off x="285720" y="214290"/>
            <a:ext cx="4643470" cy="92869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Кроссворд</a:t>
            </a:r>
            <a:endParaRPr kumimoji="0" lang="ru-RU" sz="4000" b="1" i="0" u="none" strike="noStrike" kern="1200" cap="none" spc="50" normalizeH="0" baseline="0" noProof="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5" name="Управляющая кнопка: настраиваемая 164">
            <a:hlinkClick r:id="" action="ppaction://hlinkshowjump?jump=nextslide" highlightClick="1"/>
          </p:cNvPr>
          <p:cNvSpPr/>
          <p:nvPr/>
        </p:nvSpPr>
        <p:spPr>
          <a:xfrm>
            <a:off x="142844" y="6429396"/>
            <a:ext cx="1071570" cy="285752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Далее</a:t>
            </a:r>
            <a:endParaRPr lang="ru-RU" sz="18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70" name="Группа 169"/>
          <p:cNvGrpSpPr/>
          <p:nvPr/>
        </p:nvGrpSpPr>
        <p:grpSpPr>
          <a:xfrm>
            <a:off x="1285852" y="1857364"/>
            <a:ext cx="2857520" cy="357190"/>
            <a:chOff x="1285852" y="1857364"/>
            <a:chExt cx="2857520" cy="357190"/>
          </a:xfrm>
        </p:grpSpPr>
        <p:grpSp>
          <p:nvGrpSpPr>
            <p:cNvPr id="261" name="Группа 260"/>
            <p:cNvGrpSpPr/>
            <p:nvPr/>
          </p:nvGrpSpPr>
          <p:grpSpPr>
            <a:xfrm>
              <a:off x="1643042" y="1857364"/>
              <a:ext cx="2500330" cy="357190"/>
              <a:chOff x="1795442" y="2009764"/>
              <a:chExt cx="2500330" cy="357190"/>
            </a:xfrm>
          </p:grpSpPr>
          <p:sp>
            <p:nvSpPr>
              <p:cNvPr id="254" name="Прямоугольник 253"/>
              <p:cNvSpPr/>
              <p:nvPr/>
            </p:nvSpPr>
            <p:spPr>
              <a:xfrm>
                <a:off x="250982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м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5" name="Прямоугольник 254"/>
              <p:cNvSpPr/>
              <p:nvPr/>
            </p:nvSpPr>
            <p:spPr>
              <a:xfrm>
                <a:off x="179544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а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6" name="Прямоугольник 255"/>
              <p:cNvSpPr/>
              <p:nvPr/>
            </p:nvSpPr>
            <p:spPr>
              <a:xfrm>
                <a:off x="215263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т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7" name="Прямоугольник 256"/>
              <p:cNvSpPr/>
              <p:nvPr/>
            </p:nvSpPr>
            <p:spPr>
              <a:xfrm>
                <a:off x="286701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е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8" name="Прямоугольник 257"/>
              <p:cNvSpPr/>
              <p:nvPr/>
            </p:nvSpPr>
            <p:spPr>
              <a:xfrm>
                <a:off x="393858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е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9" name="Прямоугольник 258"/>
              <p:cNvSpPr/>
              <p:nvPr/>
            </p:nvSpPr>
            <p:spPr>
              <a:xfrm>
                <a:off x="322420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err="1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н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60" name="Прямоугольник 259"/>
              <p:cNvSpPr/>
              <p:nvPr/>
            </p:nvSpPr>
            <p:spPr>
              <a:xfrm>
                <a:off x="3581392" y="2009764"/>
                <a:ext cx="357190" cy="357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  <a:latin typeface="Calibri" pitchFamily="34" charset="0"/>
                    <a:cs typeface="Calibri" pitchFamily="34" charset="0"/>
                  </a:rPr>
                  <a:t>и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66" name="Прямоугольник 165"/>
            <p:cNvSpPr/>
            <p:nvPr/>
          </p:nvSpPr>
          <p:spPr>
            <a:xfrm>
              <a:off x="1285852" y="1857364"/>
              <a:ext cx="357190" cy="3571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з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 spd="slow" advClick="0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57166"/>
            <a:ext cx="77724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картинка лишняя?</a:t>
            </a:r>
          </a:p>
        </p:txBody>
      </p:sp>
      <p:pic>
        <p:nvPicPr>
          <p:cNvPr id="74755" name="Picture 3" descr="C:\Documents and Settings\Владелец\Рабочий стол\Урок\45367575_19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071942"/>
            <a:ext cx="3657600" cy="2347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6" name="Picture 4" descr="C:\Documents and Settings\Владелец\Рабочий стол\Урок\бриллиан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428736"/>
            <a:ext cx="312420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7" name="Picture 5" descr="C:\Documents and Settings\Владелец\Рабочий стол\Урок\зеркально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071942"/>
            <a:ext cx="3124200" cy="2339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8" name="Picture 6" descr="C:\Documents and Settings\Владелец\Рабочий стол\Урок\прелоил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428736"/>
            <a:ext cx="2152650" cy="244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571472" y="4143380"/>
            <a:ext cx="3071834" cy="221457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57166"/>
            <a:ext cx="77724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картинка лишняя?</a:t>
            </a:r>
          </a:p>
        </p:txBody>
      </p:sp>
      <p:pic>
        <p:nvPicPr>
          <p:cNvPr id="75783" name="Picture 7" descr="C:\Documents and Settings\Владелец\Рабочий стол\Оптические явления\800px-Refra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95400"/>
            <a:ext cx="2971800" cy="1979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4" name="Picture 8" descr="C:\Documents and Settings\Владелец\Рабочий стол\Оптические явления\12855_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371600"/>
            <a:ext cx="2895600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5" name="Picture 9" descr="C:\Documents and Settings\Владелец\Рабочий стол\Оптические явления\apr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581400"/>
            <a:ext cx="3548063" cy="2559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6" name="Picture 10" descr="C:\Documents and Settings\Владелец\Рабочий стол\Оптические явления\telesko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581400"/>
            <a:ext cx="184785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7" name="Picture 11" descr="C:\Documents and Settings\Владелец\Рабочий стол\Оптические явления\zer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3581400"/>
            <a:ext cx="1895475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5143504" y="1285860"/>
            <a:ext cx="3071834" cy="192882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57166"/>
            <a:ext cx="7772400" cy="685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картинка лишняя?</a:t>
            </a:r>
          </a:p>
        </p:txBody>
      </p:sp>
      <p:pic>
        <p:nvPicPr>
          <p:cNvPr id="19459" name="Рисунок 8" descr="северное сияние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20828"/>
            <a:ext cx="2857500" cy="233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Рисунок 9" descr="гал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171457"/>
            <a:ext cx="2143140" cy="3186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Рисунок 4" descr="Свеча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071942"/>
            <a:ext cx="1857388" cy="2476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Рисунок 5" descr="солнце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4213247"/>
            <a:ext cx="3136900" cy="2359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ветляч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1571613"/>
            <a:ext cx="3143273" cy="228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607191" y="4393413"/>
            <a:ext cx="2357454" cy="18573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6886596" cy="1524000"/>
          </a:xfrm>
        </p:spPr>
        <p:txBody>
          <a:bodyPr/>
          <a:lstStyle/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Прочитайте пословицу и ответьте на вопросы:</a:t>
            </a:r>
          </a:p>
        </p:txBody>
      </p:sp>
      <p:sp>
        <p:nvSpPr>
          <p:cNvPr id="68611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2286000"/>
            <a:ext cx="7772400" cy="35052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 каком явлении (понятии, законе) говорится в пословице?</a:t>
            </a: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Каков её физический смысл?</a:t>
            </a: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Верна ли пословица с точки зрения физики?</a:t>
            </a: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чем её житейский смысл?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7329510" cy="5486400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 большого дерева большая и тень (монгольская).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Каждый смотрит со своей колокольни (русская)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Дурнушка зеркала не любит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(японская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).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Каков ты, таково и твое отражение в зеркале (персидская).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Алмаз и в грязи виден (русская).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темноте и гнилушка светится (русская).</a:t>
            </a:r>
          </a:p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темную ночь вода кажется светлой (корейская).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Решаем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5072066" cy="4857784"/>
          </a:xfrm>
        </p:spPr>
        <p:txBody>
          <a:bodyPr>
            <a:normAutofit/>
          </a:bodyPr>
          <a:lstStyle/>
          <a:p>
            <a:pPr lvl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Как получить от одной и той же палки тень разной длины?</a:t>
            </a:r>
          </a:p>
          <a:p>
            <a:pPr lvl="1"/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Во время хирургических операций  тень от рук хирурга закрывает операционное поле. </a:t>
            </a:r>
            <a:b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Как устранить такое неудобство?</a:t>
            </a:r>
          </a:p>
          <a:p>
            <a:pPr marL="420624" lvl="1" indent="-384048">
              <a:buSzPct val="80000"/>
              <a:buFont typeface="Wingdings 2"/>
              <a:buChar char=""/>
            </a:pPr>
            <a:endParaRPr lang="ru-RU" sz="28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4" name="Рисунок 3" descr="операционна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571744"/>
            <a:ext cx="3643338" cy="273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748</TotalTime>
  <Words>629</Words>
  <Application>Microsoft Office PowerPoint</Application>
  <PresentationFormat>Экран (4:3)</PresentationFormat>
  <Paragraphs>161</Paragraphs>
  <Slides>21</Slides>
  <Notes>2</Notes>
  <HiddenSlides>4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Техническая</vt:lpstr>
      <vt:lpstr>Формула</vt:lpstr>
      <vt:lpstr>CorelDRAW</vt:lpstr>
      <vt:lpstr>Законы геометрической оптики</vt:lpstr>
      <vt:lpstr>Содержание:</vt:lpstr>
      <vt:lpstr>Слайд 3</vt:lpstr>
      <vt:lpstr>Какая картинка лишняя?</vt:lpstr>
      <vt:lpstr>Какая картинка лишняя?</vt:lpstr>
      <vt:lpstr>Какая картинка лишняя?</vt:lpstr>
      <vt:lpstr>Прочитайте пословицу и ответьте на вопросы:</vt:lpstr>
      <vt:lpstr>Слайд 8</vt:lpstr>
      <vt:lpstr>Решаем задачи</vt:lpstr>
      <vt:lpstr>Решаем задачи</vt:lpstr>
      <vt:lpstr>Решаем задачи</vt:lpstr>
      <vt:lpstr>Решаем задачи</vt:lpstr>
      <vt:lpstr>Решаем задачи</vt:lpstr>
      <vt:lpstr>Решаем задачи</vt:lpstr>
      <vt:lpstr>1 задача</vt:lpstr>
      <vt:lpstr>2 задача</vt:lpstr>
      <vt:lpstr>3 задача</vt:lpstr>
      <vt:lpstr>Слайд 18</vt:lpstr>
      <vt:lpstr>ВИДЕОЗАДАЧИ</vt:lpstr>
      <vt:lpstr>Слайд 20</vt:lpstr>
      <vt:lpstr>Итоги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Законы геометрической оптики.</dc:title>
  <dc:creator>Пользователь</dc:creator>
  <cp:lastModifiedBy>Марина Борисовна</cp:lastModifiedBy>
  <cp:revision>131</cp:revision>
  <cp:lastPrinted>1601-01-01T00:00:00Z</cp:lastPrinted>
  <dcterms:created xsi:type="dcterms:W3CDTF">2011-01-14T13:24:03Z</dcterms:created>
  <dcterms:modified xsi:type="dcterms:W3CDTF">2011-01-31T09:41:47Z</dcterms:modified>
</cp:coreProperties>
</file>