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79" r:id="rId5"/>
    <p:sldId id="280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82" r:id="rId17"/>
    <p:sldId id="277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B3671-2754-4BF8-B964-8EC85BDBA884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046082-6A03-4EB1-9885-40F34E836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59.radikal.ru/i164/0903/75/552905a66231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ver2.k12.sc.us/griggs/Images/college%20hat.jp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52400" y="2565400"/>
            <a:ext cx="8991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Начинается урок,</a:t>
            </a:r>
            <a:b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Он </a:t>
            </a:r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пойдёт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нам </a:t>
            </a:r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впрок.</a:t>
            </a:r>
            <a:b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Будем знания добывать.</a:t>
            </a:r>
            <a:b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Чтоб с успехом                применять!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300788" y="-387350"/>
            <a:ext cx="790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 b="1" i="1" dirty="0" smtClean="0">
                <a:solidFill>
                  <a:srgbClr val="FF0066"/>
                </a:solidFill>
              </a:rPr>
              <a:t>   </a:t>
            </a:r>
            <a:endParaRPr lang="ru-RU" sz="9600" b="1" i="1" dirty="0">
              <a:solidFill>
                <a:srgbClr val="FF0066"/>
              </a:solidFill>
            </a:endParaRPr>
          </a:p>
        </p:txBody>
      </p:sp>
      <p:pic>
        <p:nvPicPr>
          <p:cNvPr id="52235" name="Picture 11" descr="Картинка 991 из 346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3375"/>
            <a:ext cx="2387600" cy="2565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987675" y="1412875"/>
            <a:ext cx="1330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И.п.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916238" y="2349500"/>
            <a:ext cx="1298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Р.п.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43213" y="3213100"/>
            <a:ext cx="1327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Д.п.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843213" y="4149725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В.п.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843213" y="5013325"/>
            <a:ext cx="1336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Т.п.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843213" y="6034088"/>
            <a:ext cx="13303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П.п.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27050" y="0"/>
            <a:ext cx="82280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99"/>
                </a:solidFill>
                <a:latin typeface="Arial" charset="0"/>
              </a:rPr>
              <a:t>Окончания имен существительных</a:t>
            </a:r>
          </a:p>
          <a:p>
            <a:r>
              <a:rPr lang="ru-RU" sz="3600" b="1">
                <a:solidFill>
                  <a:srgbClr val="000099"/>
                </a:solidFill>
                <a:latin typeface="Arial" charset="0"/>
              </a:rPr>
              <a:t>                    3-го склонения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292725" y="1700213"/>
            <a:ext cx="6492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5003800" y="2276475"/>
            <a:ext cx="906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-и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003800" y="3141663"/>
            <a:ext cx="1296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-и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859338" y="4868863"/>
            <a:ext cx="1557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-ью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5076825" y="5661025"/>
            <a:ext cx="906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-и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5292725" y="4365625"/>
            <a:ext cx="6492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Рисунок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17859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 (688x493, 13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700213"/>
            <a:ext cx="4392612" cy="3146425"/>
          </a:xfrm>
          <a:prstGeom prst="rect">
            <a:avLst/>
          </a:prstGeom>
          <a:noFill/>
        </p:spPr>
      </p:pic>
      <p:pic>
        <p:nvPicPr>
          <p:cNvPr id="60419" name="Picture 3" descr=" (463x503, 9Kb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04813"/>
            <a:ext cx="1874838" cy="2036762"/>
          </a:xfrm>
          <a:prstGeom prst="rect">
            <a:avLst/>
          </a:prstGeom>
          <a:noFill/>
        </p:spPr>
      </p:pic>
      <p:pic>
        <p:nvPicPr>
          <p:cNvPr id="60420" name="Picture 4" descr=" (400x462, 8Kb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652963"/>
            <a:ext cx="1751013" cy="2022475"/>
          </a:xfrm>
          <a:prstGeom prst="rect">
            <a:avLst/>
          </a:prstGeom>
          <a:noFill/>
        </p:spPr>
      </p:pic>
      <p:pic>
        <p:nvPicPr>
          <p:cNvPr id="60421" name="Picture 5" descr=" (403x563, 8Kb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913" y="3357563"/>
            <a:ext cx="2330450" cy="3255962"/>
          </a:xfrm>
          <a:prstGeom prst="rect">
            <a:avLst/>
          </a:prstGeom>
          <a:noFill/>
        </p:spPr>
      </p:pic>
      <p:pic>
        <p:nvPicPr>
          <p:cNvPr id="60422" name="Picture 6" descr=" (402x566, 9Kb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9125" y="620713"/>
            <a:ext cx="1379538" cy="1655762"/>
          </a:xfrm>
          <a:prstGeom prst="rect">
            <a:avLst/>
          </a:prstGeom>
          <a:noFill/>
        </p:spPr>
      </p:pic>
      <p:pic>
        <p:nvPicPr>
          <p:cNvPr id="60423" name="Picture 7" descr=" (592x391, 14Kb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85338" y="6669088"/>
            <a:ext cx="3743325" cy="2254250"/>
          </a:xfrm>
          <a:prstGeom prst="rect">
            <a:avLst/>
          </a:prstGeom>
          <a:noFill/>
        </p:spPr>
      </p:pic>
      <p:pic>
        <p:nvPicPr>
          <p:cNvPr id="60424" name="Picture 8" descr=" (592x391, 14Kb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565525" y="5157788"/>
            <a:ext cx="3384550" cy="2254250"/>
          </a:xfrm>
          <a:prstGeom prst="rect">
            <a:avLst/>
          </a:prstGeom>
          <a:noFill/>
        </p:spPr>
      </p:pic>
      <p:pic>
        <p:nvPicPr>
          <p:cNvPr id="60425" name="Picture 9" descr=" (354x572, 10Kb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1341438"/>
            <a:ext cx="3052763" cy="3878262"/>
          </a:xfrm>
          <a:prstGeom prst="rect">
            <a:avLst/>
          </a:prstGeom>
          <a:noFill/>
        </p:spPr>
      </p:pic>
      <p:pic>
        <p:nvPicPr>
          <p:cNvPr id="60426" name="Picture 10" descr=" (366x515, 7Kb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613" y="2852738"/>
            <a:ext cx="1687512" cy="2376487"/>
          </a:xfrm>
          <a:prstGeom prst="rect">
            <a:avLst/>
          </a:prstGeom>
          <a:noFill/>
        </p:spPr>
      </p:pic>
      <p:pic>
        <p:nvPicPr>
          <p:cNvPr id="60427" name="Picture 11" descr=" (403x563, 8Kb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163" y="549275"/>
            <a:ext cx="2703512" cy="3816350"/>
          </a:xfrm>
          <a:prstGeom prst="rect">
            <a:avLst/>
          </a:prstGeom>
          <a:noFill/>
        </p:spPr>
      </p:pic>
      <p:pic>
        <p:nvPicPr>
          <p:cNvPr id="60428" name="Picture 12" descr="sari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775" y="2133600"/>
            <a:ext cx="1333500" cy="1895475"/>
          </a:xfrm>
          <a:prstGeom prst="rect">
            <a:avLst/>
          </a:prstGeom>
          <a:noFill/>
        </p:spPr>
      </p:pic>
      <p:pic>
        <p:nvPicPr>
          <p:cNvPr id="60429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джен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60430" name="AutoShape 1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97344 -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37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713 L -0.60642 0.01713 L -0.60642 0.67338 L -0.03038 0.67338 L -0.03038 0.01713 Z " pathEditMode="relative" rAng="0" ptsTypes="FFFFF">
                                      <p:cBhvr>
                                        <p:cTn id="47" dur="3000" spd="-100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60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25 0.11019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9"/>
                </p:tgtEl>
              </p:cMediaNode>
            </p:audio>
          </p:childTnLst>
        </p:cTn>
      </p:par>
    </p:tnLst>
    <p:bldLst>
      <p:bldP spid="604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ronom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24" name="Text Box 64"/>
          <p:cNvSpPr txBox="1">
            <a:spLocks noChangeArrowheads="1"/>
          </p:cNvSpPr>
          <p:nvPr/>
        </p:nvSpPr>
        <p:spPr bwMode="auto">
          <a:xfrm>
            <a:off x="1547813" y="260350"/>
            <a:ext cx="5573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Учебный центр</a:t>
            </a:r>
          </a:p>
        </p:txBody>
      </p:sp>
      <p:graphicFrame>
        <p:nvGraphicFramePr>
          <p:cNvPr id="41039" name="Group 79"/>
          <p:cNvGraphicFramePr>
            <a:graphicFrameLocks noGrp="1"/>
          </p:cNvGraphicFramePr>
          <p:nvPr/>
        </p:nvGraphicFramePr>
        <p:xfrm>
          <a:off x="827088" y="3429000"/>
          <a:ext cx="7993062" cy="2447925"/>
        </p:xfrm>
        <a:graphic>
          <a:graphicData uri="http://schemas.openxmlformats.org/drawingml/2006/table">
            <a:tbl>
              <a:tblPr/>
              <a:tblGrid>
                <a:gridCol w="7993062"/>
              </a:tblGrid>
              <a:tr h="244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Учебник </a:t>
                      </a: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142, упр. 140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041" name="Picture 81" descr="Картинка 175 из 17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975" y="1714488"/>
            <a:ext cx="1597025" cy="1292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rono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8"/>
            <a:ext cx="4643438" cy="6615112"/>
          </a:xfrm>
          <a:prstGeom prst="rect">
            <a:avLst/>
          </a:prstGeom>
          <a:noFill/>
        </p:spPr>
      </p:pic>
      <p:pic>
        <p:nvPicPr>
          <p:cNvPr id="39955" name="Picture 19" descr="prono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42888"/>
            <a:ext cx="4643437" cy="6615112"/>
          </a:xfrm>
          <a:prstGeom prst="rect">
            <a:avLst/>
          </a:prstGeom>
          <a:noFill/>
        </p:spPr>
      </p:pic>
      <p:graphicFrame>
        <p:nvGraphicFramePr>
          <p:cNvPr id="39999" name="Group 63"/>
          <p:cNvGraphicFramePr>
            <a:graphicFrameLocks noGrp="1"/>
          </p:cNvGraphicFramePr>
          <p:nvPr/>
        </p:nvGraphicFramePr>
        <p:xfrm>
          <a:off x="323850" y="2636838"/>
          <a:ext cx="4560888" cy="3887788"/>
        </p:xfrm>
        <a:graphic>
          <a:graphicData uri="http://schemas.openxmlformats.org/drawingml/2006/table">
            <a:tbl>
              <a:tblPr/>
              <a:tblGrid>
                <a:gridCol w="4560888"/>
              </a:tblGrid>
              <a:tr h="3887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         Знать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окончания имени существительного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по склонениям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в нужном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падеже.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1835150" y="0"/>
            <a:ext cx="5684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ул. Правильная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755650" y="1773238"/>
            <a:ext cx="271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000099"/>
                </a:solidFill>
              </a:rPr>
              <a:t>1 способ</a:t>
            </a:r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5435600" y="1773238"/>
            <a:ext cx="271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000099"/>
                </a:solidFill>
              </a:rPr>
              <a:t>2 способ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6156325" y="2636838"/>
            <a:ext cx="178435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5200" b="1">
                <a:solidFill>
                  <a:srgbClr val="000099"/>
                </a:solidFill>
              </a:rPr>
              <a:t>?</a:t>
            </a:r>
          </a:p>
        </p:txBody>
      </p:sp>
      <p:graphicFrame>
        <p:nvGraphicFramePr>
          <p:cNvPr id="39998" name="Group 62"/>
          <p:cNvGraphicFramePr>
            <a:graphicFrameLocks noGrp="1"/>
          </p:cNvGraphicFramePr>
          <p:nvPr/>
        </p:nvGraphicFramePr>
        <p:xfrm>
          <a:off x="5364163" y="2636838"/>
          <a:ext cx="3455987" cy="3870960"/>
        </p:xfrm>
        <a:graphic>
          <a:graphicData uri="http://schemas.openxmlformats.org/drawingml/2006/table">
            <a:tbl>
              <a:tblPr/>
              <a:tblGrid>
                <a:gridCol w="3455987"/>
              </a:tblGrid>
              <a:tr h="277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Проверить окончание с помощью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опорных слов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каждого склонения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9" grpId="0"/>
      <p:bldP spid="39971" grpId="0"/>
      <p:bldP spid="399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rono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7168" name="Group 64"/>
          <p:cNvGraphicFramePr>
            <a:graphicFrameLocks noGrp="1"/>
          </p:cNvGraphicFramePr>
          <p:nvPr/>
        </p:nvGraphicFramePr>
        <p:xfrm>
          <a:off x="755650" y="1412875"/>
          <a:ext cx="1944688" cy="1005840"/>
        </p:xfrm>
        <a:graphic>
          <a:graphicData uri="http://schemas.openxmlformats.org/drawingml/2006/table">
            <a:tbl>
              <a:tblPr/>
              <a:tblGrid>
                <a:gridCol w="1944688"/>
              </a:tblGrid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1скл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226" name="Group 122"/>
          <p:cNvGraphicFramePr>
            <a:graphicFrameLocks noGrp="1"/>
          </p:cNvGraphicFramePr>
          <p:nvPr/>
        </p:nvGraphicFramePr>
        <p:xfrm>
          <a:off x="3419475" y="1412875"/>
          <a:ext cx="1871663" cy="1008063"/>
        </p:xfrm>
        <a:graphic>
          <a:graphicData uri="http://schemas.openxmlformats.org/drawingml/2006/table">
            <a:tbl>
              <a:tblPr/>
              <a:tblGrid>
                <a:gridCol w="1871663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2скл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185" name="Group 81"/>
          <p:cNvGraphicFramePr>
            <a:graphicFrameLocks noGrp="1"/>
          </p:cNvGraphicFramePr>
          <p:nvPr/>
        </p:nvGraphicFramePr>
        <p:xfrm>
          <a:off x="5867400" y="1412875"/>
          <a:ext cx="1944688" cy="1008063"/>
        </p:xfrm>
        <a:graphic>
          <a:graphicData uri="http://schemas.openxmlformats.org/drawingml/2006/table">
            <a:tbl>
              <a:tblPr/>
              <a:tblGrid>
                <a:gridCol w="1944688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3скл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201" name="Group 97"/>
          <p:cNvGraphicFramePr>
            <a:graphicFrameLocks noGrp="1"/>
          </p:cNvGraphicFramePr>
          <p:nvPr/>
        </p:nvGraphicFramePr>
        <p:xfrm>
          <a:off x="539750" y="3213100"/>
          <a:ext cx="2305050" cy="2103120"/>
        </p:xfrm>
        <a:graphic>
          <a:graphicData uri="http://schemas.openxmlformats.org/drawingml/2006/table">
            <a:tbl>
              <a:tblPr/>
              <a:tblGrid>
                <a:gridCol w="2305050"/>
              </a:tblGrid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стена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земля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217" name="Group 113"/>
          <p:cNvGraphicFramePr>
            <a:graphicFrameLocks noGrp="1"/>
          </p:cNvGraphicFramePr>
          <p:nvPr/>
        </p:nvGraphicFramePr>
        <p:xfrm>
          <a:off x="3276600" y="3284538"/>
          <a:ext cx="2232025" cy="2103120"/>
        </p:xfrm>
        <a:graphic>
          <a:graphicData uri="http://schemas.openxmlformats.org/drawingml/2006/table">
            <a:tbl>
              <a:tblPr/>
              <a:tblGrid>
                <a:gridCol w="2232025"/>
              </a:tblGrid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стол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окно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225" name="Group 121"/>
          <p:cNvGraphicFramePr>
            <a:graphicFrameLocks noGrp="1"/>
          </p:cNvGraphicFramePr>
          <p:nvPr/>
        </p:nvGraphicFramePr>
        <p:xfrm>
          <a:off x="5940425" y="3284538"/>
          <a:ext cx="2089150" cy="2103120"/>
        </p:xfrm>
        <a:graphic>
          <a:graphicData uri="http://schemas.openxmlformats.org/drawingml/2006/table">
            <a:tbl>
              <a:tblPr/>
              <a:tblGrid>
                <a:gridCol w="2089150"/>
              </a:tblGrid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рожь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степь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227" name="Text Box 123"/>
          <p:cNvSpPr txBox="1">
            <a:spLocks noChangeArrowheads="1"/>
          </p:cNvSpPr>
          <p:nvPr/>
        </p:nvSpPr>
        <p:spPr bwMode="auto">
          <a:xfrm>
            <a:off x="2051050" y="0"/>
            <a:ext cx="5030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Поликлиника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no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981075"/>
            <a:ext cx="3706813" cy="2781300"/>
          </a:xfrm>
          <a:prstGeom prst="rect">
            <a:avLst/>
          </a:prstGeom>
          <a:noFill/>
        </p:spPr>
      </p:pic>
      <p:pic>
        <p:nvPicPr>
          <p:cNvPr id="5308" name="Picture 188" descr="pronom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981075"/>
            <a:ext cx="3708400" cy="2781300"/>
          </a:xfrm>
          <a:prstGeom prst="rect">
            <a:avLst/>
          </a:prstGeom>
          <a:noFill/>
        </p:spPr>
      </p:pic>
      <p:sp>
        <p:nvSpPr>
          <p:cNvPr id="5313" name="Rectangle 193"/>
          <p:cNvSpPr>
            <a:spLocks noChangeArrowheads="1"/>
          </p:cNvSpPr>
          <p:nvPr/>
        </p:nvSpPr>
        <p:spPr bwMode="auto">
          <a:xfrm>
            <a:off x="2843213" y="2492375"/>
            <a:ext cx="1398587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7200" b="1" i="1">
                <a:solidFill>
                  <a:srgbClr val="FF0000"/>
                </a:solidFill>
                <a:latin typeface="Arial" charset="0"/>
              </a:rPr>
              <a:t>е</a:t>
            </a:r>
          </a:p>
        </p:txBody>
      </p:sp>
      <p:sp>
        <p:nvSpPr>
          <p:cNvPr id="5315" name="Rectangle 195"/>
          <p:cNvSpPr>
            <a:spLocks noChangeArrowheads="1"/>
          </p:cNvSpPr>
          <p:nvPr/>
        </p:nvSpPr>
        <p:spPr bwMode="auto">
          <a:xfrm>
            <a:off x="7624763" y="2565400"/>
            <a:ext cx="1519237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7200" b="1" i="1">
                <a:solidFill>
                  <a:srgbClr val="FF0000"/>
                </a:solidFill>
                <a:latin typeface="Arial" charset="0"/>
              </a:rPr>
              <a:t>и</a:t>
            </a:r>
          </a:p>
        </p:txBody>
      </p:sp>
      <p:sp>
        <p:nvSpPr>
          <p:cNvPr id="5316" name="Text Box 196"/>
          <p:cNvSpPr txBox="1">
            <a:spLocks noChangeArrowheads="1"/>
          </p:cNvSpPr>
          <p:nvPr/>
        </p:nvSpPr>
        <p:spPr bwMode="auto">
          <a:xfrm>
            <a:off x="2339975" y="5013325"/>
            <a:ext cx="38338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000099"/>
                </a:solidFill>
              </a:rPr>
              <a:t>на дуб.</a:t>
            </a:r>
          </a:p>
        </p:txBody>
      </p:sp>
      <p:sp>
        <p:nvSpPr>
          <p:cNvPr id="5320" name="Rectangle 200"/>
          <p:cNvSpPr>
            <a:spLocks noChangeArrowheads="1"/>
          </p:cNvSpPr>
          <p:nvPr/>
        </p:nvSpPr>
        <p:spPr bwMode="auto">
          <a:xfrm>
            <a:off x="1763713" y="4941888"/>
            <a:ext cx="55514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000099"/>
                </a:solidFill>
              </a:rPr>
              <a:t>от злост.</a:t>
            </a:r>
          </a:p>
        </p:txBody>
      </p:sp>
      <p:sp>
        <p:nvSpPr>
          <p:cNvPr id="5322" name="Rectangle 202"/>
          <p:cNvSpPr>
            <a:spLocks noChangeArrowheads="1"/>
          </p:cNvSpPr>
          <p:nvPr/>
        </p:nvSpPr>
        <p:spPr bwMode="auto">
          <a:xfrm>
            <a:off x="2843213" y="4941888"/>
            <a:ext cx="3251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000099"/>
                </a:solidFill>
              </a:rPr>
              <a:t>в пол.</a:t>
            </a:r>
          </a:p>
        </p:txBody>
      </p:sp>
      <p:sp>
        <p:nvSpPr>
          <p:cNvPr id="5324" name="Rectangle 204"/>
          <p:cNvSpPr>
            <a:spLocks noChangeArrowheads="1"/>
          </p:cNvSpPr>
          <p:nvPr/>
        </p:nvSpPr>
        <p:spPr bwMode="auto">
          <a:xfrm>
            <a:off x="2555875" y="5013325"/>
            <a:ext cx="44227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000099"/>
                </a:solidFill>
              </a:rPr>
              <a:t>из бочк.</a:t>
            </a:r>
          </a:p>
        </p:txBody>
      </p:sp>
      <p:sp>
        <p:nvSpPr>
          <p:cNvPr id="5326" name="Rectangle 206"/>
          <p:cNvSpPr>
            <a:spLocks noChangeArrowheads="1"/>
          </p:cNvSpPr>
          <p:nvPr/>
        </p:nvSpPr>
        <p:spPr bwMode="auto">
          <a:xfrm>
            <a:off x="2771775" y="5084763"/>
            <a:ext cx="35750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000099"/>
                </a:solidFill>
              </a:rPr>
              <a:t>в озер.</a:t>
            </a:r>
          </a:p>
        </p:txBody>
      </p:sp>
      <p:sp>
        <p:nvSpPr>
          <p:cNvPr id="5328" name="Rectangle 208"/>
          <p:cNvSpPr>
            <a:spLocks noChangeArrowheads="1"/>
          </p:cNvSpPr>
          <p:nvPr/>
        </p:nvSpPr>
        <p:spPr bwMode="auto">
          <a:xfrm>
            <a:off x="2555875" y="5084763"/>
            <a:ext cx="3859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000099"/>
                </a:solidFill>
              </a:rPr>
              <a:t>на вол.</a:t>
            </a:r>
          </a:p>
        </p:txBody>
      </p:sp>
      <p:sp>
        <p:nvSpPr>
          <p:cNvPr id="5330" name="Rectangle 210"/>
          <p:cNvSpPr>
            <a:spLocks noChangeArrowheads="1"/>
          </p:cNvSpPr>
          <p:nvPr/>
        </p:nvSpPr>
        <p:spPr bwMode="auto">
          <a:xfrm>
            <a:off x="2268538" y="5302250"/>
            <a:ext cx="41989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000099"/>
                </a:solidFill>
              </a:rPr>
              <a:t>в зелен.</a:t>
            </a:r>
          </a:p>
        </p:txBody>
      </p:sp>
      <p:sp>
        <p:nvSpPr>
          <p:cNvPr id="5331" name="Text Box 211"/>
          <p:cNvSpPr txBox="1">
            <a:spLocks noChangeArrowheads="1"/>
          </p:cNvSpPr>
          <p:nvPr/>
        </p:nvSpPr>
        <p:spPr bwMode="auto">
          <a:xfrm>
            <a:off x="1042988" y="-73025"/>
            <a:ext cx="81010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FF0066"/>
                </a:solidFill>
              </a:rPr>
              <a:t>ул.Существительная</a:t>
            </a:r>
            <a:endParaRPr lang="ru-RU" sz="4400" b="1" dirty="0">
              <a:solidFill>
                <a:srgbClr val="FF0066"/>
              </a:solidFill>
            </a:endParaRPr>
          </a:p>
        </p:txBody>
      </p:sp>
      <p:sp>
        <p:nvSpPr>
          <p:cNvPr id="5333" name="Rectangle 213"/>
          <p:cNvSpPr>
            <a:spLocks noChangeArrowheads="1"/>
          </p:cNvSpPr>
          <p:nvPr/>
        </p:nvSpPr>
        <p:spPr bwMode="auto">
          <a:xfrm>
            <a:off x="2700338" y="5013325"/>
            <a:ext cx="3257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000099"/>
                </a:solidFill>
              </a:rPr>
              <a:t>у дич.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785926"/>
            <a:ext cx="1214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714488"/>
            <a:ext cx="1285884" cy="19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49 -0.1133 L -0.27257 -0.239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-0.11306 L 0.24757 -0.249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02936 L -0.19358 -0.1865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504 L 0.16754 -0.1972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27 -0.01896 L -0.29011 -0.207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552 -0.23075 " pathEditMode="relative" ptsTypes="AA">
                                      <p:cBhvr>
                                        <p:cTn id="100" dur="2000" fill="hold"/>
                                        <p:tgtEl>
                                          <p:spTgt spid="5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5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4 -0.01873 L 0.22725 -0.1761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611 -0.13642 " pathEditMode="relative" ptsTypes="AA">
                                      <p:cBhvr>
                                        <p:cTn id="132" dur="2000" fill="hold"/>
                                        <p:tgtEl>
                                          <p:spTgt spid="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6" grpId="0"/>
      <p:bldP spid="5316" grpId="1"/>
      <p:bldP spid="5316" grpId="2"/>
      <p:bldP spid="5320" grpId="0" build="allAtOnce"/>
      <p:bldP spid="5320" grpId="1" build="allAtOnce"/>
      <p:bldP spid="5322" grpId="0"/>
      <p:bldP spid="5322" grpId="1"/>
      <p:bldP spid="5322" grpId="2"/>
      <p:bldP spid="5324" grpId="0"/>
      <p:bldP spid="5324" grpId="1"/>
      <p:bldP spid="5324" grpId="2"/>
      <p:bldP spid="5326" grpId="0"/>
      <p:bldP spid="5326" grpId="1"/>
      <p:bldP spid="5326" grpId="2"/>
      <p:bldP spid="5328" grpId="0"/>
      <p:bldP spid="5328" grpId="1"/>
      <p:bldP spid="5328" grpId="2"/>
      <p:bldP spid="5330" grpId="0"/>
      <p:bldP spid="5330" grpId="1"/>
      <p:bldP spid="5330" grpId="2"/>
      <p:bldP spid="5331" grpId="0"/>
      <p:bldP spid="533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5000625"/>
            <a:ext cx="194468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42875" y="952688"/>
            <a:ext cx="885825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  <a:latin typeface="Arial" charset="0"/>
              </a:rPr>
              <a:t>ЗАДАЧИ УРОКА: </a:t>
            </a:r>
            <a:endParaRPr lang="ru-RU" sz="3200" b="1" dirty="0" smtClean="0">
              <a:solidFill>
                <a:srgbClr val="000099"/>
              </a:solidFill>
              <a:latin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Arial" charset="0"/>
              </a:rPr>
              <a:t>ПОКАЗАТЬ УМЕЕМ ЛИ МЫ </a:t>
            </a:r>
            <a:r>
              <a:rPr lang="ru-RU" sz="3200" b="1" dirty="0">
                <a:solidFill>
                  <a:srgbClr val="000099"/>
                </a:solidFill>
                <a:latin typeface="Arial" charset="0"/>
              </a:rPr>
              <a:t>ОПРЕДЕЛЯТЬ СКЛОНЕНИЕ, РОД, ПАДЕЖ ИМЕН СУЩЕСТВИТЕЛЬНЫХ.</a:t>
            </a:r>
          </a:p>
          <a:p>
            <a:pPr marL="514350" indent="-514350"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Arial" charset="0"/>
              </a:rPr>
              <a:t>2. НАУЧИЛИСЬ ЛИ МЫ </a:t>
            </a:r>
            <a:r>
              <a:rPr lang="ru-RU" sz="3200" b="1" dirty="0">
                <a:solidFill>
                  <a:srgbClr val="000099"/>
                </a:solidFill>
                <a:latin typeface="Arial" charset="0"/>
              </a:rPr>
              <a:t>ВСТАВЛЯТЬ НУЖНОЕ ПАДЕЖНОЕ ОКОНЧАНИЕ ИМЕН СУЩЕСТВИТЕЛЬНЫХ. </a:t>
            </a: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7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287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Рисунок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0"/>
            <a:ext cx="2557465" cy="226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YD9A0CALEK2IRCA5TDD5KCARU1HYJCA8DQ1N7CAYIGVAICABM3U65CAAPN09NCAI400X0CAT0CBY2CANXWVFYCAG7HL77CADC8IGJCA5BQPBPCAYS1XM1CAM45EZDCAY03GYACA01DVY0CANTYL09CAONA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042988" y="404813"/>
            <a:ext cx="7056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</a:t>
            </a:r>
            <a:r>
              <a:rPr lang="ru-RU" sz="5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омашнее задание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03350" y="1341438"/>
            <a:ext cx="6862763" cy="5183187"/>
            <a:chOff x="1338" y="165"/>
            <a:chExt cx="3855" cy="3990"/>
          </a:xfrm>
        </p:grpSpPr>
        <p:pic>
          <p:nvPicPr>
            <p:cNvPr id="55303" name="Picture 8" descr="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8" y="165"/>
              <a:ext cx="3855" cy="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4" name="Text Box 9"/>
            <p:cNvSpPr txBox="1">
              <a:spLocks noChangeArrowheads="1"/>
            </p:cNvSpPr>
            <p:nvPr/>
          </p:nvSpPr>
          <p:spPr bwMode="auto">
            <a:xfrm>
              <a:off x="2657" y="693"/>
              <a:ext cx="2223" cy="458"/>
            </a:xfrm>
            <a:prstGeom prst="rect">
              <a:avLst/>
            </a:prstGeom>
            <a:solidFill>
              <a:srgbClr val="148614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ru-RU" sz="3000" b="1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3132138" y="1916113"/>
            <a:ext cx="5688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С. </a:t>
            </a: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142, 143, упр. 141, 142 </a:t>
            </a:r>
            <a:r>
              <a:rPr lang="ru-RU" sz="36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 выбор.</a:t>
            </a:r>
            <a:endParaRPr lang="ru-RU" sz="3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4500563" y="981075"/>
            <a:ext cx="4824412" cy="2663825"/>
            <a:chOff x="3456" y="528"/>
            <a:chExt cx="1488" cy="1344"/>
          </a:xfrm>
        </p:grpSpPr>
        <p:sp>
          <p:nvSpPr>
            <p:cNvPr id="18533" name="Rectangle 101"/>
            <p:cNvSpPr>
              <a:spLocks noChangeArrowheads="1"/>
            </p:cNvSpPr>
            <p:nvPr/>
          </p:nvSpPr>
          <p:spPr bwMode="auto">
            <a:xfrm>
              <a:off x="3648" y="1104"/>
              <a:ext cx="1104" cy="768"/>
            </a:xfrm>
            <a:prstGeom prst="rect">
              <a:avLst/>
            </a:prstGeom>
            <a:solidFill>
              <a:srgbClr val="00CCFF"/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Пишу окончание</a:t>
              </a:r>
            </a:p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как у опорного</a:t>
              </a:r>
            </a:p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слова</a:t>
              </a:r>
            </a:p>
          </p:txBody>
        </p:sp>
        <p:sp>
          <p:nvSpPr>
            <p:cNvPr id="18534" name="AutoShape 102"/>
            <p:cNvSpPr>
              <a:spLocks noChangeArrowheads="1"/>
            </p:cNvSpPr>
            <p:nvPr/>
          </p:nvSpPr>
          <p:spPr bwMode="auto">
            <a:xfrm>
              <a:off x="3456" y="528"/>
              <a:ext cx="1488" cy="624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400" b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8506" name="Text Box 74"/>
          <p:cNvSpPr txBox="1">
            <a:spLocks noChangeArrowheads="1"/>
          </p:cNvSpPr>
          <p:nvPr/>
        </p:nvSpPr>
        <p:spPr bwMode="auto">
          <a:xfrm>
            <a:off x="1857356" y="0"/>
            <a:ext cx="672625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99"/>
                </a:solidFill>
              </a:rPr>
              <a:t>Магазин</a:t>
            </a:r>
            <a:r>
              <a:rPr lang="ru-RU" sz="4400" b="1" dirty="0">
                <a:solidFill>
                  <a:srgbClr val="FF0066"/>
                </a:solidFill>
              </a:rPr>
              <a:t> «Алгоритм</a:t>
            </a:r>
            <a:r>
              <a:rPr lang="ru-RU" sz="6000" b="1" dirty="0">
                <a:solidFill>
                  <a:srgbClr val="FF0066"/>
                </a:solidFill>
              </a:rPr>
              <a:t>»</a:t>
            </a:r>
          </a:p>
        </p:txBody>
      </p: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4319588" y="3644900"/>
            <a:ext cx="4824412" cy="2663825"/>
            <a:chOff x="3456" y="528"/>
            <a:chExt cx="1488" cy="1344"/>
          </a:xfrm>
        </p:grpSpPr>
        <p:sp>
          <p:nvSpPr>
            <p:cNvPr id="18526" name="Rectangle 94"/>
            <p:cNvSpPr>
              <a:spLocks noChangeArrowheads="1"/>
            </p:cNvSpPr>
            <p:nvPr/>
          </p:nvSpPr>
          <p:spPr bwMode="auto">
            <a:xfrm>
              <a:off x="3648" y="1104"/>
              <a:ext cx="1104" cy="768"/>
            </a:xfrm>
            <a:prstGeom prst="rect">
              <a:avLst/>
            </a:prstGeom>
            <a:solidFill>
              <a:srgbClr val="00CCFF"/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Подбираю</a:t>
              </a:r>
            </a:p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опорное слово</a:t>
              </a:r>
            </a:p>
          </p:txBody>
        </p:sp>
        <p:sp>
          <p:nvSpPr>
            <p:cNvPr id="18527" name="AutoShape 95"/>
            <p:cNvSpPr>
              <a:spLocks noChangeArrowheads="1"/>
            </p:cNvSpPr>
            <p:nvPr/>
          </p:nvSpPr>
          <p:spPr bwMode="auto">
            <a:xfrm>
              <a:off x="3456" y="528"/>
              <a:ext cx="1488" cy="624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400" b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179388" y="1052513"/>
            <a:ext cx="4824412" cy="2674937"/>
            <a:chOff x="5103" y="1661"/>
            <a:chExt cx="3039" cy="1685"/>
          </a:xfrm>
        </p:grpSpPr>
        <p:sp>
          <p:nvSpPr>
            <p:cNvPr id="18514" name="Rectangle 82"/>
            <p:cNvSpPr>
              <a:spLocks noChangeArrowheads="1"/>
            </p:cNvSpPr>
            <p:nvPr/>
          </p:nvSpPr>
          <p:spPr bwMode="auto">
            <a:xfrm>
              <a:off x="5511" y="2387"/>
              <a:ext cx="2255" cy="959"/>
            </a:xfrm>
            <a:prstGeom prst="rect">
              <a:avLst/>
            </a:prstGeom>
            <a:solidFill>
              <a:srgbClr val="00CCFF"/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Определяю</a:t>
              </a:r>
            </a:p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склонение</a:t>
              </a:r>
            </a:p>
          </p:txBody>
        </p:sp>
        <p:sp>
          <p:nvSpPr>
            <p:cNvPr id="18515" name="AutoShape 83"/>
            <p:cNvSpPr>
              <a:spLocks noChangeArrowheads="1"/>
            </p:cNvSpPr>
            <p:nvPr/>
          </p:nvSpPr>
          <p:spPr bwMode="auto">
            <a:xfrm>
              <a:off x="5103" y="1661"/>
              <a:ext cx="3039" cy="779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400" b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0" y="3933825"/>
            <a:ext cx="4824413" cy="2663825"/>
            <a:chOff x="3456" y="528"/>
            <a:chExt cx="1488" cy="1344"/>
          </a:xfrm>
        </p:grpSpPr>
        <p:sp>
          <p:nvSpPr>
            <p:cNvPr id="18529" name="Rectangle 97"/>
            <p:cNvSpPr>
              <a:spLocks noChangeArrowheads="1"/>
            </p:cNvSpPr>
            <p:nvPr/>
          </p:nvSpPr>
          <p:spPr bwMode="auto">
            <a:xfrm>
              <a:off x="3648" y="1104"/>
              <a:ext cx="1104" cy="768"/>
            </a:xfrm>
            <a:prstGeom prst="rect">
              <a:avLst/>
            </a:prstGeom>
            <a:solidFill>
              <a:srgbClr val="00CCFF"/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Ставлю</a:t>
              </a:r>
            </a:p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 существительное</a:t>
              </a:r>
            </a:p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 в н.ф.</a:t>
              </a:r>
            </a:p>
          </p:txBody>
        </p:sp>
        <p:sp>
          <p:nvSpPr>
            <p:cNvPr id="18530" name="AutoShape 98"/>
            <p:cNvSpPr>
              <a:spLocks noChangeArrowheads="1"/>
            </p:cNvSpPr>
            <p:nvPr/>
          </p:nvSpPr>
          <p:spPr bwMode="auto">
            <a:xfrm>
              <a:off x="3456" y="528"/>
              <a:ext cx="1488" cy="624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400" b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graphicFrame>
        <p:nvGraphicFramePr>
          <p:cNvPr id="18582" name="Group 150"/>
          <p:cNvGraphicFramePr>
            <a:graphicFrameLocks noGrp="1"/>
          </p:cNvGraphicFramePr>
          <p:nvPr/>
        </p:nvGraphicFramePr>
        <p:xfrm>
          <a:off x="2411413" y="620713"/>
          <a:ext cx="792162" cy="6089904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8382E-6 L 0.24409 -0.624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2139E-6 L 0.22048 -0.005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04046E-6 L -0.2283 -0.183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12047 L -0.26372 0.456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 rot="-569241">
            <a:off x="1692275" y="2636838"/>
            <a:ext cx="584200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69241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работу!</a:t>
            </a:r>
          </a:p>
        </p:txBody>
      </p:sp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4500563" y="4005263"/>
            <a:ext cx="4248150" cy="2232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9102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Урок окончен!</a:t>
            </a:r>
          </a:p>
        </p:txBody>
      </p:sp>
      <p:pic>
        <p:nvPicPr>
          <p:cNvPr id="50185" name="Picture 9" descr="i?id=30521144&amp;tov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2427287" cy="2520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pronom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571473" y="260350"/>
            <a:ext cx="75724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66"/>
                </a:solidFill>
              </a:rPr>
              <a:t>Урок - путешествие</a:t>
            </a:r>
            <a:endParaRPr lang="ru-RU" sz="5400" b="1" i="1" dirty="0">
              <a:solidFill>
                <a:srgbClr val="FF0066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414337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5" name="Picture 1857" descr="prono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628775"/>
            <a:ext cx="2449513" cy="1838325"/>
          </a:xfrm>
          <a:prstGeom prst="rect">
            <a:avLst/>
          </a:prstGeom>
          <a:noFill/>
        </p:spPr>
      </p:pic>
      <p:pic>
        <p:nvPicPr>
          <p:cNvPr id="14146" name="Picture 1858" descr="pronom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81300"/>
            <a:ext cx="2555875" cy="1917700"/>
          </a:xfrm>
          <a:prstGeom prst="rect">
            <a:avLst/>
          </a:prstGeom>
          <a:noFill/>
        </p:spPr>
      </p:pic>
      <p:pic>
        <p:nvPicPr>
          <p:cNvPr id="14147" name="Picture 1859" descr="pronom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908050"/>
            <a:ext cx="1871663" cy="1403350"/>
          </a:xfrm>
          <a:prstGeom prst="rect">
            <a:avLst/>
          </a:prstGeom>
          <a:noFill/>
        </p:spPr>
      </p:pic>
      <p:sp>
        <p:nvSpPr>
          <p:cNvPr id="14148" name="Line 1860"/>
          <p:cNvSpPr>
            <a:spLocks noChangeShapeType="1"/>
          </p:cNvSpPr>
          <p:nvPr/>
        </p:nvSpPr>
        <p:spPr bwMode="auto">
          <a:xfrm flipV="1">
            <a:off x="0" y="1268413"/>
            <a:ext cx="9144000" cy="482441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149" name="Line 1861"/>
          <p:cNvSpPr>
            <a:spLocks noChangeShapeType="1"/>
          </p:cNvSpPr>
          <p:nvPr/>
        </p:nvSpPr>
        <p:spPr bwMode="auto">
          <a:xfrm flipV="1">
            <a:off x="1619250" y="2565400"/>
            <a:ext cx="7524750" cy="4292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52" name="Rectangle 1864"/>
          <p:cNvSpPr>
            <a:spLocks noChangeArrowheads="1"/>
          </p:cNvSpPr>
          <p:nvPr/>
        </p:nvSpPr>
        <p:spPr bwMode="auto">
          <a:xfrm>
            <a:off x="1000100" y="5288340"/>
            <a:ext cx="9572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  <a:latin typeface="Arial" charset="0"/>
              </a:rPr>
              <a:t>л</a:t>
            </a:r>
            <a:endParaRPr lang="ru-RU" sz="96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154" name="Rectangle 1866"/>
          <p:cNvSpPr>
            <a:spLocks noChangeArrowheads="1"/>
          </p:cNvSpPr>
          <p:nvPr/>
        </p:nvSpPr>
        <p:spPr bwMode="auto">
          <a:xfrm>
            <a:off x="1908175" y="4797425"/>
            <a:ext cx="8691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  <a:latin typeface="Arial" charset="0"/>
              </a:rPr>
              <a:t>е</a:t>
            </a:r>
            <a:endParaRPr lang="ru-RU" sz="96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156" name="Rectangle 1868"/>
          <p:cNvSpPr>
            <a:spLocks noChangeArrowheads="1"/>
          </p:cNvSpPr>
          <p:nvPr/>
        </p:nvSpPr>
        <p:spPr bwMode="auto">
          <a:xfrm>
            <a:off x="2786050" y="4214818"/>
            <a:ext cx="8691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 dirty="0">
                <a:solidFill>
                  <a:schemeClr val="bg1"/>
                </a:solidFill>
                <a:latin typeface="Arial" charset="0"/>
              </a:rPr>
              <a:t>с</a:t>
            </a:r>
          </a:p>
        </p:txBody>
      </p:sp>
      <p:sp>
        <p:nvSpPr>
          <p:cNvPr id="14158" name="Rectangle 1870"/>
          <p:cNvSpPr>
            <a:spLocks noChangeArrowheads="1"/>
          </p:cNvSpPr>
          <p:nvPr/>
        </p:nvSpPr>
        <p:spPr bwMode="auto">
          <a:xfrm>
            <a:off x="6072198" y="2428868"/>
            <a:ext cx="936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 dirty="0">
                <a:solidFill>
                  <a:schemeClr val="bg1"/>
                </a:solidFill>
                <a:latin typeface="Arial" charset="0"/>
              </a:rPr>
              <a:t>и</a:t>
            </a:r>
          </a:p>
        </p:txBody>
      </p:sp>
      <p:sp>
        <p:nvSpPr>
          <p:cNvPr id="14160" name="Rectangle 1872"/>
          <p:cNvSpPr>
            <a:spLocks noChangeArrowheads="1"/>
          </p:cNvSpPr>
          <p:nvPr/>
        </p:nvSpPr>
        <p:spPr bwMode="auto">
          <a:xfrm>
            <a:off x="3924300" y="3573463"/>
            <a:ext cx="12795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 dirty="0">
                <a:solidFill>
                  <a:srgbClr val="C00000"/>
                </a:solidFill>
                <a:latin typeface="Arial" charset="0"/>
              </a:rPr>
              <a:t>т</a:t>
            </a:r>
          </a:p>
        </p:txBody>
      </p:sp>
      <p:sp>
        <p:nvSpPr>
          <p:cNvPr id="14162" name="Rectangle 1874"/>
          <p:cNvSpPr>
            <a:spLocks noChangeArrowheads="1"/>
          </p:cNvSpPr>
          <p:nvPr/>
        </p:nvSpPr>
        <p:spPr bwMode="auto">
          <a:xfrm>
            <a:off x="5143504" y="2928934"/>
            <a:ext cx="920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 dirty="0" err="1">
                <a:solidFill>
                  <a:schemeClr val="bg1"/>
                </a:solidFill>
                <a:latin typeface="Arial" charset="0"/>
              </a:rPr>
              <a:t>н</a:t>
            </a:r>
            <a:endParaRPr lang="ru-RU" sz="96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166" name="Text Box 1878"/>
          <p:cNvSpPr txBox="1">
            <a:spLocks noChangeArrowheads="1"/>
          </p:cNvSpPr>
          <p:nvPr/>
        </p:nvSpPr>
        <p:spPr bwMode="auto">
          <a:xfrm>
            <a:off x="2214546" y="4071942"/>
            <a:ext cx="438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 dirty="0" smtClean="0"/>
              <a:t>/</a:t>
            </a:r>
            <a:endParaRPr lang="ru-RU" sz="7200" b="1" dirty="0"/>
          </a:p>
        </p:txBody>
      </p:sp>
      <p:sp>
        <p:nvSpPr>
          <p:cNvPr id="19" name="Rectangle 1876"/>
          <p:cNvSpPr>
            <a:spLocks noChangeArrowheads="1"/>
          </p:cNvSpPr>
          <p:nvPr/>
        </p:nvSpPr>
        <p:spPr bwMode="auto">
          <a:xfrm>
            <a:off x="7000892" y="1928802"/>
            <a:ext cx="9797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  <a:latin typeface="Arial" charset="0"/>
              </a:rPr>
              <a:t>ц</a:t>
            </a:r>
            <a:endParaRPr lang="ru-RU" sz="96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1862"/>
          <p:cNvSpPr txBox="1">
            <a:spLocks noChangeArrowheads="1"/>
          </p:cNvSpPr>
          <p:nvPr/>
        </p:nvSpPr>
        <p:spPr bwMode="auto">
          <a:xfrm>
            <a:off x="357158" y="0"/>
            <a:ext cx="82076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FF0066"/>
                </a:solidFill>
              </a:rPr>
              <a:t>Ул.Орфографическая</a:t>
            </a:r>
            <a:endParaRPr lang="ru-RU" sz="5400" b="1" i="1" dirty="0">
              <a:solidFill>
                <a:srgbClr val="FF0066"/>
              </a:solidFill>
            </a:endParaRPr>
          </a:p>
        </p:txBody>
      </p:sp>
      <p:sp>
        <p:nvSpPr>
          <p:cNvPr id="27" name="Rectangle 1876"/>
          <p:cNvSpPr>
            <a:spLocks noChangeArrowheads="1"/>
          </p:cNvSpPr>
          <p:nvPr/>
        </p:nvSpPr>
        <p:spPr bwMode="auto">
          <a:xfrm>
            <a:off x="8072462" y="1357298"/>
            <a:ext cx="8691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  <a:latin typeface="Arial" charset="0"/>
              </a:rPr>
              <a:t>а</a:t>
            </a:r>
            <a:endParaRPr lang="ru-RU" sz="96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5" y="357166"/>
          <a:ext cx="7929616" cy="2499360"/>
        </p:xfrm>
        <a:graphic>
          <a:graphicData uri="http://schemas.openxmlformats.org/drawingml/2006/table">
            <a:tbl>
              <a:tblPr/>
              <a:tblGrid>
                <a:gridCol w="1174758"/>
                <a:gridCol w="1762137"/>
                <a:gridCol w="1762137"/>
                <a:gridCol w="1571896"/>
                <a:gridCol w="1658688"/>
              </a:tblGrid>
              <a:tr h="607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i="1" dirty="0" smtClean="0">
                          <a:solidFill>
                            <a:srgbClr val="0F243E"/>
                          </a:solidFill>
                          <a:latin typeface="Times New Roman"/>
                          <a:ea typeface="Times New Roman"/>
                        </a:rPr>
                        <a:t>     а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i="1" dirty="0" smtClean="0">
                          <a:solidFill>
                            <a:srgbClr val="0F243E"/>
                          </a:solidFill>
                          <a:latin typeface="Times New Roman"/>
                          <a:ea typeface="Times New Roman"/>
                        </a:rPr>
                        <a:t>   б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i="1" dirty="0" smtClean="0">
                          <a:solidFill>
                            <a:srgbClr val="0F243E"/>
                          </a:solidFill>
                          <a:latin typeface="Times New Roman"/>
                          <a:ea typeface="Times New Roman"/>
                        </a:rPr>
                        <a:t>     в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i="1" dirty="0" smtClean="0">
                          <a:solidFill>
                            <a:srgbClr val="0F243E"/>
                          </a:solidFill>
                          <a:latin typeface="Times New Roman"/>
                          <a:ea typeface="Times New Roman"/>
                        </a:rPr>
                        <a:t>     г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ний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3600" b="1" i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пра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окон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имен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ча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вопи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падеж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витель</a:t>
                      </a:r>
                      <a:endParaRPr lang="ru-RU" sz="3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сущест</a:t>
                      </a:r>
                      <a:endParaRPr lang="ru-RU" sz="3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3600" b="1" i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сание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ных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2143108" y="544880"/>
            <a:ext cx="3357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0037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</a:rPr>
              <a:t>Ключ к разгадке</a:t>
            </a:r>
            <a:endParaRPr lang="ru-RU" sz="3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</a:rPr>
              <a:t>1.        1б   2б  3б</a:t>
            </a:r>
            <a:endParaRPr lang="ru-RU" sz="3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</a:rPr>
              <a:t>2.        2в  3г</a:t>
            </a:r>
            <a:endParaRPr lang="ru-RU" sz="3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</a:rPr>
              <a:t>3.        1в 2а 1а</a:t>
            </a:r>
            <a:endParaRPr lang="ru-RU" sz="3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</a:rPr>
              <a:t>4.        1г</a:t>
            </a:r>
            <a:endParaRPr lang="ru-RU" sz="3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</a:rPr>
              <a:t>5.        3а  2г 3г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5000625"/>
            <a:ext cx="194468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42875" y="952688"/>
            <a:ext cx="885825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  <a:latin typeface="Arial" charset="0"/>
              </a:rPr>
              <a:t>ЗАДАЧИ УРОКА: </a:t>
            </a:r>
            <a:endParaRPr lang="ru-RU" sz="3200" b="1" dirty="0" smtClean="0">
              <a:solidFill>
                <a:srgbClr val="000099"/>
              </a:solidFill>
              <a:latin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Arial" charset="0"/>
              </a:rPr>
              <a:t>ПОКАЗАТЬ УМЕЕМ ЛИ МЫ </a:t>
            </a:r>
            <a:r>
              <a:rPr lang="ru-RU" sz="3200" b="1" dirty="0">
                <a:solidFill>
                  <a:srgbClr val="000099"/>
                </a:solidFill>
                <a:latin typeface="Arial" charset="0"/>
              </a:rPr>
              <a:t>ОПРЕДЕЛЯТЬ СКЛОНЕНИЕ, РОД, ПАДЕЖ ИМЕН СУЩЕСТВИТЕЛЬНЫХ.</a:t>
            </a:r>
          </a:p>
          <a:p>
            <a:pPr marL="514350" indent="-514350"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Arial" charset="0"/>
              </a:rPr>
              <a:t>2. НАУЧИЛИСЬ ЛИ МЫ </a:t>
            </a:r>
            <a:r>
              <a:rPr lang="ru-RU" sz="3200" b="1" dirty="0">
                <a:solidFill>
                  <a:srgbClr val="000099"/>
                </a:solidFill>
                <a:latin typeface="Arial" charset="0"/>
              </a:rPr>
              <a:t>ВСТАВЛЯТЬ НУЖНОЕ ПАДЕЖНОЕ ОКОНЧАНИЕ ИМЕН СУЩЕСТВИТЕЛЬНЫХ. </a:t>
            </a: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7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287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Рисунок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0"/>
            <a:ext cx="2557465" cy="226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755650" y="836613"/>
            <a:ext cx="16605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bg1"/>
                </a:solidFill>
              </a:rPr>
              <a:t>1 </a:t>
            </a:r>
            <a:r>
              <a:rPr lang="ru-RU" sz="4800" b="1" i="1" dirty="0" err="1">
                <a:solidFill>
                  <a:schemeClr val="bg1"/>
                </a:solidFill>
              </a:rPr>
              <a:t>скл</a:t>
            </a:r>
            <a:r>
              <a:rPr lang="ru-RU" sz="4000" b="1" i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7287" name="Rectangle 119"/>
          <p:cNvSpPr>
            <a:spLocks noChangeArrowheads="1"/>
          </p:cNvSpPr>
          <p:nvPr/>
        </p:nvSpPr>
        <p:spPr bwMode="auto">
          <a:xfrm>
            <a:off x="3851275" y="1412875"/>
            <a:ext cx="1660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chemeClr val="bg1"/>
                </a:solidFill>
              </a:rPr>
              <a:t>2 скл</a:t>
            </a:r>
            <a:r>
              <a:rPr lang="ru-RU" sz="4000" b="1" i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7289" name="Rectangle 121"/>
          <p:cNvSpPr>
            <a:spLocks noChangeArrowheads="1"/>
          </p:cNvSpPr>
          <p:nvPr/>
        </p:nvSpPr>
        <p:spPr bwMode="auto">
          <a:xfrm>
            <a:off x="6443663" y="981075"/>
            <a:ext cx="1660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chemeClr val="bg1"/>
                </a:solidFill>
              </a:rPr>
              <a:t>3 скл</a:t>
            </a:r>
            <a:r>
              <a:rPr lang="ru-RU" sz="4000" b="1" i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1116013" y="0"/>
            <a:ext cx="64748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0099"/>
                </a:solidFill>
              </a:rPr>
              <a:t>лагерь </a:t>
            </a:r>
            <a:r>
              <a:rPr lang="ru-RU" sz="4000" b="1" i="1" dirty="0">
                <a:solidFill>
                  <a:srgbClr val="FF0066"/>
                </a:solidFill>
              </a:rPr>
              <a:t>«Склонения»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84213" y="5373688"/>
            <a:ext cx="26019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accent2"/>
                </a:solidFill>
              </a:rPr>
              <a:t>в окне</a:t>
            </a:r>
          </a:p>
        </p:txBody>
      </p:sp>
      <p:sp>
        <p:nvSpPr>
          <p:cNvPr id="7293" name="Rectangle 125"/>
          <p:cNvSpPr>
            <a:spLocks noChangeArrowheads="1"/>
          </p:cNvSpPr>
          <p:nvPr/>
        </p:nvSpPr>
        <p:spPr bwMode="auto">
          <a:xfrm>
            <a:off x="971550" y="5445125"/>
            <a:ext cx="34353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>
                <a:solidFill>
                  <a:schemeClr val="accent2"/>
                </a:solidFill>
              </a:rPr>
              <a:t>у сосны</a:t>
            </a:r>
          </a:p>
        </p:txBody>
      </p:sp>
      <p:sp>
        <p:nvSpPr>
          <p:cNvPr id="7295" name="Rectangle 127"/>
          <p:cNvSpPr>
            <a:spLocks noChangeArrowheads="1"/>
          </p:cNvSpPr>
          <p:nvPr/>
        </p:nvSpPr>
        <p:spPr bwMode="auto">
          <a:xfrm>
            <a:off x="971550" y="5300663"/>
            <a:ext cx="2930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accent2"/>
                </a:solidFill>
              </a:rPr>
              <a:t>в тиши</a:t>
            </a:r>
          </a:p>
        </p:txBody>
      </p:sp>
      <p:sp>
        <p:nvSpPr>
          <p:cNvPr id="7297" name="Rectangle 129"/>
          <p:cNvSpPr>
            <a:spLocks noChangeArrowheads="1"/>
          </p:cNvSpPr>
          <p:nvPr/>
        </p:nvSpPr>
        <p:spPr bwMode="auto">
          <a:xfrm>
            <a:off x="1187450" y="5229225"/>
            <a:ext cx="25733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accent2"/>
                </a:solidFill>
              </a:rPr>
              <a:t>на дне</a:t>
            </a:r>
          </a:p>
        </p:txBody>
      </p:sp>
      <p:sp>
        <p:nvSpPr>
          <p:cNvPr id="7299" name="Rectangle 131"/>
          <p:cNvSpPr>
            <a:spLocks noChangeArrowheads="1"/>
          </p:cNvSpPr>
          <p:nvPr/>
        </p:nvSpPr>
        <p:spPr bwMode="auto">
          <a:xfrm>
            <a:off x="755650" y="5300663"/>
            <a:ext cx="3368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accent2"/>
                </a:solidFill>
              </a:rPr>
              <a:t>в стране</a:t>
            </a:r>
          </a:p>
        </p:txBody>
      </p:sp>
      <p:sp>
        <p:nvSpPr>
          <p:cNvPr id="7301" name="Rectangle 133"/>
          <p:cNvSpPr>
            <a:spLocks noChangeArrowheads="1"/>
          </p:cNvSpPr>
          <p:nvPr/>
        </p:nvSpPr>
        <p:spPr bwMode="auto">
          <a:xfrm>
            <a:off x="1042988" y="5373688"/>
            <a:ext cx="3114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accent2"/>
                </a:solidFill>
              </a:rPr>
              <a:t>на цепи</a:t>
            </a:r>
          </a:p>
        </p:txBody>
      </p:sp>
      <p:sp>
        <p:nvSpPr>
          <p:cNvPr id="7303" name="Rectangle 135"/>
          <p:cNvSpPr>
            <a:spLocks noChangeArrowheads="1"/>
          </p:cNvSpPr>
          <p:nvPr/>
        </p:nvSpPr>
        <p:spPr bwMode="auto">
          <a:xfrm>
            <a:off x="971550" y="5445125"/>
            <a:ext cx="26511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accent2"/>
                </a:solidFill>
              </a:rPr>
              <a:t>у коня</a:t>
            </a:r>
          </a:p>
        </p:txBody>
      </p:sp>
      <p:sp>
        <p:nvSpPr>
          <p:cNvPr id="7305" name="Rectangle 137"/>
          <p:cNvSpPr>
            <a:spLocks noChangeArrowheads="1"/>
          </p:cNvSpPr>
          <p:nvPr/>
        </p:nvSpPr>
        <p:spPr bwMode="auto">
          <a:xfrm>
            <a:off x="900113" y="5373688"/>
            <a:ext cx="33067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accent2"/>
                </a:solidFill>
              </a:rPr>
              <a:t>в глуши</a:t>
            </a:r>
          </a:p>
        </p:txBody>
      </p:sp>
      <p:sp>
        <p:nvSpPr>
          <p:cNvPr id="7307" name="Rectangle 139"/>
          <p:cNvSpPr>
            <a:spLocks noChangeArrowheads="1"/>
          </p:cNvSpPr>
          <p:nvPr/>
        </p:nvSpPr>
        <p:spPr bwMode="auto">
          <a:xfrm>
            <a:off x="179388" y="5229225"/>
            <a:ext cx="3184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</a:rPr>
              <a:t>с Ильёй</a:t>
            </a:r>
          </a:p>
        </p:txBody>
      </p:sp>
      <p:pic>
        <p:nvPicPr>
          <p:cNvPr id="7311" name="Picture 143" descr="prono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2735262" cy="2052638"/>
          </a:xfrm>
          <a:prstGeom prst="rect">
            <a:avLst/>
          </a:prstGeom>
          <a:noFill/>
        </p:spPr>
      </p:pic>
      <p:pic>
        <p:nvPicPr>
          <p:cNvPr id="7312" name="Picture 144" descr="pronom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133600"/>
            <a:ext cx="2771775" cy="2079625"/>
          </a:xfrm>
          <a:prstGeom prst="rect">
            <a:avLst/>
          </a:prstGeom>
          <a:noFill/>
        </p:spPr>
      </p:pic>
      <p:pic>
        <p:nvPicPr>
          <p:cNvPr id="7313" name="Picture 145" descr="pronom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700213"/>
            <a:ext cx="2952750" cy="22145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 -0.03815 L 0.26719 -0.289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-0.04856 L -0.0757 -0.4786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-3.12139E-6 L 0.60868 -0.43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0.02497 L 0.2217 -0.310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0.04832 L -0.02656 -0.489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8 -0.01711 L 0.53837 -0.4575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0648 L 0.2408 -0.342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903 -0.44046 " pathEditMode="relative" ptsTypes="AA">
                                      <p:cBhvr>
                                        <p:cTn id="109" dur="20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-0.03792 L -0.00087 -0.52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" grpId="0"/>
      <p:bldP spid="7291" grpId="1"/>
      <p:bldP spid="7291" grpId="2"/>
      <p:bldP spid="7293" grpId="0"/>
      <p:bldP spid="7293" grpId="1"/>
      <p:bldP spid="7293" grpId="2"/>
      <p:bldP spid="7295" grpId="0"/>
      <p:bldP spid="7295" grpId="1"/>
      <p:bldP spid="7295" grpId="2"/>
      <p:bldP spid="7297" grpId="0"/>
      <p:bldP spid="7297" grpId="1"/>
      <p:bldP spid="7297" grpId="2"/>
      <p:bldP spid="7299" grpId="0"/>
      <p:bldP spid="7299" grpId="1"/>
      <p:bldP spid="7299" grpId="2"/>
      <p:bldP spid="7301" grpId="0"/>
      <p:bldP spid="7301" grpId="1"/>
      <p:bldP spid="7301" grpId="2"/>
      <p:bldP spid="7303" grpId="0"/>
      <p:bldP spid="7303" grpId="1"/>
      <p:bldP spid="7303" grpId="2"/>
      <p:bldP spid="7305" grpId="0"/>
      <p:bldP spid="7305" grpId="1"/>
      <p:bldP spid="7305" grpId="2"/>
      <p:bldP spid="7307" grpId="0"/>
      <p:bldP spid="7307" grpId="1"/>
      <p:bldP spid="730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ono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2736850" cy="3833812"/>
          </a:xfrm>
          <a:prstGeom prst="rect">
            <a:avLst/>
          </a:prstGeom>
          <a:noFill/>
        </p:spPr>
      </p:pic>
      <p:sp>
        <p:nvSpPr>
          <p:cNvPr id="16277" name="Text Box 2965"/>
          <p:cNvSpPr txBox="1">
            <a:spLocks noChangeArrowheads="1"/>
          </p:cNvSpPr>
          <p:nvPr/>
        </p:nvSpPr>
        <p:spPr bwMode="auto">
          <a:xfrm>
            <a:off x="539750" y="65088"/>
            <a:ext cx="8672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99"/>
                </a:solidFill>
              </a:rPr>
              <a:t>Санаторий </a:t>
            </a:r>
            <a:r>
              <a:rPr lang="ru-RU" sz="4400" b="1" dirty="0">
                <a:solidFill>
                  <a:srgbClr val="FF0066"/>
                </a:solidFill>
              </a:rPr>
              <a:t>«Падежный</a:t>
            </a:r>
            <a:r>
              <a:rPr lang="ru-RU" sz="6000" b="1" dirty="0">
                <a:solidFill>
                  <a:srgbClr val="FF0066"/>
                </a:solidFill>
              </a:rPr>
              <a:t>»</a:t>
            </a:r>
          </a:p>
        </p:txBody>
      </p:sp>
      <p:pic>
        <p:nvPicPr>
          <p:cNvPr id="16278" name="Picture 2966" descr="pronom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981075"/>
            <a:ext cx="2808288" cy="2805113"/>
          </a:xfrm>
          <a:prstGeom prst="rect">
            <a:avLst/>
          </a:prstGeom>
          <a:noFill/>
        </p:spPr>
      </p:pic>
      <p:pic>
        <p:nvPicPr>
          <p:cNvPr id="16279" name="Picture 2967" descr="pronom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365625"/>
            <a:ext cx="3095625" cy="2320925"/>
          </a:xfrm>
          <a:prstGeom prst="rect">
            <a:avLst/>
          </a:prstGeom>
          <a:noFill/>
        </p:spPr>
      </p:pic>
      <p:graphicFrame>
        <p:nvGraphicFramePr>
          <p:cNvPr id="16300" name="Group 2988"/>
          <p:cNvGraphicFramePr>
            <a:graphicFrameLocks noGrp="1"/>
          </p:cNvGraphicFramePr>
          <p:nvPr/>
        </p:nvGraphicFramePr>
        <p:xfrm>
          <a:off x="3276600" y="1125538"/>
          <a:ext cx="1223963" cy="5399090"/>
        </p:xfrm>
        <a:graphic>
          <a:graphicData uri="http://schemas.openxmlformats.org/drawingml/2006/table">
            <a:tbl>
              <a:tblPr/>
              <a:tblGrid>
                <a:gridCol w="1223963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И.п.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Р.п.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Д.п.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В.п.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Т.п.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П.п.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324" name="Group 3012"/>
          <p:cNvGraphicFramePr>
            <a:graphicFrameLocks noGrp="1"/>
          </p:cNvGraphicFramePr>
          <p:nvPr/>
        </p:nvGraphicFramePr>
        <p:xfrm>
          <a:off x="395288" y="3644900"/>
          <a:ext cx="2016125" cy="2736851"/>
        </p:xfrm>
        <a:graphic>
          <a:graphicData uri="http://schemas.openxmlformats.org/drawingml/2006/table">
            <a:tbl>
              <a:tblPr/>
              <a:tblGrid>
                <a:gridCol w="2016125"/>
              </a:tblGrid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стена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песня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340" name="Group 3028"/>
          <p:cNvGraphicFramePr>
            <a:graphicFrameLocks noGrp="1"/>
          </p:cNvGraphicFramePr>
          <p:nvPr/>
        </p:nvGraphicFramePr>
        <p:xfrm>
          <a:off x="7019925" y="981075"/>
          <a:ext cx="1655763" cy="2736851"/>
        </p:xfrm>
        <a:graphic>
          <a:graphicData uri="http://schemas.openxmlformats.org/drawingml/2006/table">
            <a:tbl>
              <a:tblPr/>
              <a:tblGrid>
                <a:gridCol w="1655763"/>
              </a:tblGrid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стол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брат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360" name="Group 3048"/>
          <p:cNvGraphicFramePr>
            <a:graphicFrameLocks noGrp="1"/>
          </p:cNvGraphicFramePr>
          <p:nvPr/>
        </p:nvGraphicFramePr>
        <p:xfrm>
          <a:off x="5003800" y="3933825"/>
          <a:ext cx="1944688" cy="2736851"/>
        </p:xfrm>
        <a:graphic>
          <a:graphicData uri="http://schemas.openxmlformats.org/drawingml/2006/table">
            <a:tbl>
              <a:tblPr/>
              <a:tblGrid>
                <a:gridCol w="1944688"/>
              </a:tblGrid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рожь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степь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дичь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348038" y="1412875"/>
            <a:ext cx="1330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И.п.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348038" y="2349500"/>
            <a:ext cx="1298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Р.п.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348038" y="3284538"/>
            <a:ext cx="1327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Д.п.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348038" y="4149725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В.п.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348038" y="5084763"/>
            <a:ext cx="13366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Т.п.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348038" y="5876925"/>
            <a:ext cx="1330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П.п.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27050" y="0"/>
            <a:ext cx="82280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99"/>
                </a:solidFill>
                <a:latin typeface="Arial" charset="0"/>
              </a:rPr>
              <a:t>Окончания имен существительных</a:t>
            </a:r>
          </a:p>
          <a:p>
            <a:r>
              <a:rPr lang="ru-RU" sz="3600" b="1">
                <a:solidFill>
                  <a:srgbClr val="000099"/>
                </a:solidFill>
                <a:latin typeface="Arial" charset="0"/>
              </a:rPr>
              <a:t>                  1-го склонения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003800" y="1268413"/>
            <a:ext cx="86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-а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372225" y="1268413"/>
            <a:ext cx="882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-я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5003800" y="2276475"/>
            <a:ext cx="1089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-ы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6372225" y="2276475"/>
            <a:ext cx="906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-и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5003800" y="3141663"/>
            <a:ext cx="86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-е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003800" y="4005263"/>
            <a:ext cx="86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-у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6443663" y="4005263"/>
            <a:ext cx="1089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-ю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4859338" y="5013325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-ой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6443663" y="5013325"/>
            <a:ext cx="1330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-ей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5076825" y="5851525"/>
            <a:ext cx="86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  <a:latin typeface="Arial" charset="0"/>
              </a:rPr>
              <a:t>-е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700338" y="1412875"/>
            <a:ext cx="1330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И.п.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700338" y="2349500"/>
            <a:ext cx="1298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Р.п.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627313" y="3284538"/>
            <a:ext cx="1327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Д.п.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55875" y="4149725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В.п.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555875" y="5013325"/>
            <a:ext cx="1336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Т.п.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555875" y="5805488"/>
            <a:ext cx="13303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Arial" charset="0"/>
              </a:rPr>
              <a:t>П.п.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15988" y="0"/>
            <a:ext cx="8228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99"/>
                </a:solidFill>
                <a:latin typeface="Arial" charset="0"/>
              </a:rPr>
              <a:t>Окончания имен существительных</a:t>
            </a:r>
          </a:p>
          <a:p>
            <a:r>
              <a:rPr lang="ru-RU" sz="3600" b="1">
                <a:solidFill>
                  <a:srgbClr val="000099"/>
                </a:solidFill>
                <a:latin typeface="Arial" charset="0"/>
              </a:rPr>
              <a:t>                  2-го склонения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284663" y="1628775"/>
            <a:ext cx="64928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003800" y="1268413"/>
            <a:ext cx="903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-о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372225" y="1268413"/>
            <a:ext cx="86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-е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003800" y="2276475"/>
            <a:ext cx="86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-а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372225" y="2276475"/>
            <a:ext cx="882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-я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5003800" y="3141663"/>
            <a:ext cx="86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-у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6372225" y="3213100"/>
            <a:ext cx="1089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-ю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5003800" y="4005263"/>
            <a:ext cx="86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-а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443663" y="4005263"/>
            <a:ext cx="903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-о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7956550" y="4005263"/>
            <a:ext cx="86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-е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859338" y="5013325"/>
            <a:ext cx="146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-ом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443663" y="5013325"/>
            <a:ext cx="1425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-ем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5076825" y="5851525"/>
            <a:ext cx="86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Arial" charset="0"/>
              </a:rPr>
              <a:t>-е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4140200" y="4365625"/>
            <a:ext cx="6492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Рисунок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|2.1|1.8|1.6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8|0.7|0.7|0.8|0.9|1|0.8|1|0.7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7|0.7|0.5|1.1|0.5|0.5|0.6|0.7|1.1|1|0.5|0.7|0.7|0.7|0.9|0.8|2.1|0.7|0.7|0.9|0.7|0.8|0.9|0.7|0.9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0.9|0.7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9|1|0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9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|1.5|1|0.9|0.7|0.5|0.5|0.7|0.6|0.6|0.7|0.6|0.7|1.3|0.8|0.7|1.2|0.7|0.8|1.2|0.8|0.9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260</TotalTime>
  <Words>418</Words>
  <Application>Microsoft Office PowerPoint</Application>
  <PresentationFormat>Экран (4:3)</PresentationFormat>
  <Paragraphs>185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2010-12-15T16:59:12Z</dcterms:created>
  <dcterms:modified xsi:type="dcterms:W3CDTF">2011-01-24T16:20:37Z</dcterms:modified>
</cp:coreProperties>
</file>