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5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6CAF4"/>
    <a:srgbClr val="F6F49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C728C-73CB-4820-800E-F2699717AC9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4A99E-5B5C-49C1-B698-A75A606118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4A99E-5B5C-49C1-B698-A75A6061189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368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5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068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110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604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803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342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926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407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865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701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10000">
              <a:schemeClr val="tx2">
                <a:lumMod val="40000"/>
                <a:lumOff val="60000"/>
              </a:schemeClr>
            </a:gs>
            <a:gs pos="34000">
              <a:schemeClr val="tx2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3984-F436-49E1-A59C-C7D455401415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311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3624"/>
            <a:ext cx="9144001" cy="68343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24128" y="6093296"/>
            <a:ext cx="3013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Учитель Маркина Т.А.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548680"/>
            <a:ext cx="1901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Город Казань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191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5" name="Группа 1044"/>
          <p:cNvGrpSpPr/>
          <p:nvPr/>
        </p:nvGrpSpPr>
        <p:grpSpPr>
          <a:xfrm>
            <a:off x="3462951" y="3900961"/>
            <a:ext cx="5681049" cy="2564850"/>
            <a:chOff x="3462951" y="3900961"/>
            <a:chExt cx="5681049" cy="2564850"/>
          </a:xfrm>
        </p:grpSpPr>
        <p:grpSp>
          <p:nvGrpSpPr>
            <p:cNvPr id="1044" name="Группа 1043"/>
            <p:cNvGrpSpPr/>
            <p:nvPr/>
          </p:nvGrpSpPr>
          <p:grpSpPr>
            <a:xfrm>
              <a:off x="3830128" y="4123425"/>
              <a:ext cx="5073261" cy="1863307"/>
              <a:chOff x="3830128" y="4123425"/>
              <a:chExt cx="5073261" cy="1863307"/>
            </a:xfrm>
          </p:grpSpPr>
          <p:grpSp>
            <p:nvGrpSpPr>
              <p:cNvPr id="1043" name="Группа 1042"/>
              <p:cNvGrpSpPr/>
              <p:nvPr/>
            </p:nvGrpSpPr>
            <p:grpSpPr>
              <a:xfrm>
                <a:off x="3830128" y="4123425"/>
                <a:ext cx="5073261" cy="1863307"/>
                <a:chOff x="3830128" y="4123425"/>
                <a:chExt cx="5073261" cy="1863307"/>
              </a:xfrm>
            </p:grpSpPr>
            <p:sp>
              <p:nvSpPr>
                <p:cNvPr id="1029" name="Полилиния 1028"/>
                <p:cNvSpPr/>
                <p:nvPr/>
              </p:nvSpPr>
              <p:spPr>
                <a:xfrm>
                  <a:off x="3830128" y="4123426"/>
                  <a:ext cx="5055080" cy="1863306"/>
                </a:xfrm>
                <a:custGeom>
                  <a:avLst/>
                  <a:gdLst>
                    <a:gd name="connsiteX0" fmla="*/ 0 w 5055080"/>
                    <a:gd name="connsiteY0" fmla="*/ 0 h 1863306"/>
                    <a:gd name="connsiteX1" fmla="*/ 5055080 w 5055080"/>
                    <a:gd name="connsiteY1" fmla="*/ 17253 h 1863306"/>
                    <a:gd name="connsiteX2" fmla="*/ 1328468 w 5055080"/>
                    <a:gd name="connsiteY2" fmla="*/ 1863306 h 1863306"/>
                    <a:gd name="connsiteX3" fmla="*/ 0 w 5055080"/>
                    <a:gd name="connsiteY3" fmla="*/ 0 h 18633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055080" h="1863306">
                      <a:moveTo>
                        <a:pt x="0" y="0"/>
                      </a:moveTo>
                      <a:lnTo>
                        <a:pt x="5055080" y="17253"/>
                      </a:lnTo>
                      <a:lnTo>
                        <a:pt x="1328468" y="18633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100000">
                      <a:srgbClr val="FFCCFF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031" name="Прямая соединительная линия 1030"/>
                <p:cNvCxnSpPr>
                  <a:endCxn id="1029" idx="2"/>
                </p:cNvCxnSpPr>
                <p:nvPr/>
              </p:nvCxnSpPr>
              <p:spPr>
                <a:xfrm>
                  <a:off x="3859190" y="4123425"/>
                  <a:ext cx="1299406" cy="18633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8" name="Прямая соединительная линия 1037"/>
                <p:cNvCxnSpPr>
                  <a:endCxn id="1029" idx="1"/>
                </p:cNvCxnSpPr>
                <p:nvPr/>
              </p:nvCxnSpPr>
              <p:spPr>
                <a:xfrm flipV="1">
                  <a:off x="5158596" y="4140679"/>
                  <a:ext cx="3726612" cy="18460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1" name="Прямая соединительная линия 1040"/>
                <p:cNvCxnSpPr/>
                <p:nvPr/>
              </p:nvCxnSpPr>
              <p:spPr>
                <a:xfrm>
                  <a:off x="3859190" y="4123425"/>
                  <a:ext cx="5044199" cy="1725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Прямоугольник 2"/>
              <p:cNvSpPr/>
              <p:nvPr/>
            </p:nvSpPr>
            <p:spPr>
              <a:xfrm rot="19938367">
                <a:off x="5114975" y="5742090"/>
                <a:ext cx="211094" cy="193123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3462951" y="3900961"/>
              <a:ext cx="3817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50757" y="5881036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662778" y="4140679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95536" y="764704"/>
            <a:ext cx="25922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РАВС – пирамида,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Доказать: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- линейный угол  РАСВ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dirty="0"/>
          </a:p>
        </p:txBody>
      </p:sp>
      <p:graphicFrame>
        <p:nvGraphicFramePr>
          <p:cNvPr id="1025" name="Объект 102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84438971"/>
              </p:ext>
            </p:extLst>
          </p:nvPr>
        </p:nvGraphicFramePr>
        <p:xfrm>
          <a:off x="486647" y="1721951"/>
          <a:ext cx="1968804" cy="1063364"/>
        </p:xfrm>
        <a:graphic>
          <a:graphicData uri="http://schemas.openxmlformats.org/presentationml/2006/ole">
            <p:oleObj spid="_x0000_s3094" name="Формула" r:id="rId3" imgW="825500" imgH="457200" progId="Equation.3">
              <p:embed/>
            </p:oleObj>
          </a:graphicData>
        </a:graphic>
      </p:graphicFrame>
      <p:graphicFrame>
        <p:nvGraphicFramePr>
          <p:cNvPr id="1027" name="Объект 102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86535058"/>
              </p:ext>
            </p:extLst>
          </p:nvPr>
        </p:nvGraphicFramePr>
        <p:xfrm>
          <a:off x="395536" y="3724717"/>
          <a:ext cx="1091505" cy="483389"/>
        </p:xfrm>
        <a:graphic>
          <a:graphicData uri="http://schemas.openxmlformats.org/presentationml/2006/ole">
            <p:oleObj spid="_x0000_s3095" name="Формула" r:id="rId4" imgW="457002" imgH="177723" progId="Equation.3">
              <p:embed/>
            </p:oleObj>
          </a:graphicData>
        </a:graphic>
      </p:graphicFrame>
      <mc:AlternateContent xmlns:mc="http://schemas.openxmlformats.org/markup-compatibility/2006">
        <mc:Choice xmlns=""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/>
                        </a:rPr>
                        <m:t>III</m:t>
                      </m:r>
                      <m:r>
                        <a:rPr lang="en-US" sz="2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52" name="Группа 1051"/>
          <p:cNvGrpSpPr/>
          <p:nvPr/>
        </p:nvGrpSpPr>
        <p:grpSpPr>
          <a:xfrm>
            <a:off x="3779912" y="764704"/>
            <a:ext cx="464284" cy="3721032"/>
            <a:chOff x="3779912" y="764704"/>
            <a:chExt cx="464284" cy="3721032"/>
          </a:xfrm>
        </p:grpSpPr>
        <p:sp>
          <p:nvSpPr>
            <p:cNvPr id="16" name="TextBox 15"/>
            <p:cNvSpPr txBox="1"/>
            <p:nvPr/>
          </p:nvSpPr>
          <p:spPr>
            <a:xfrm>
              <a:off x="3779912" y="764704"/>
              <a:ext cx="4347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Р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51" name="Группа 1050"/>
            <p:cNvGrpSpPr/>
            <p:nvPr/>
          </p:nvGrpSpPr>
          <p:grpSpPr>
            <a:xfrm>
              <a:off x="3830128" y="1349479"/>
              <a:ext cx="414068" cy="3136257"/>
              <a:chOff x="3830128" y="1349479"/>
              <a:chExt cx="414068" cy="3136257"/>
            </a:xfrm>
          </p:grpSpPr>
          <p:cxnSp>
            <p:nvCxnSpPr>
              <p:cNvPr id="1047" name="Прямая соединительная линия 1046"/>
              <p:cNvCxnSpPr/>
              <p:nvPr/>
            </p:nvCxnSpPr>
            <p:spPr>
              <a:xfrm>
                <a:off x="3830128" y="1349479"/>
                <a:ext cx="29062" cy="27739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9" name="Полилиния 1048"/>
              <p:cNvSpPr/>
              <p:nvPr/>
            </p:nvSpPr>
            <p:spPr>
              <a:xfrm>
                <a:off x="3864634" y="3709358"/>
                <a:ext cx="379562" cy="414068"/>
              </a:xfrm>
              <a:custGeom>
                <a:avLst/>
                <a:gdLst>
                  <a:gd name="connsiteX0" fmla="*/ 0 w 379562"/>
                  <a:gd name="connsiteY0" fmla="*/ 0 h 414068"/>
                  <a:gd name="connsiteX1" fmla="*/ 362309 w 379562"/>
                  <a:gd name="connsiteY1" fmla="*/ 17253 h 414068"/>
                  <a:gd name="connsiteX2" fmla="*/ 379562 w 379562"/>
                  <a:gd name="connsiteY2" fmla="*/ 414068 h 414068"/>
                  <a:gd name="connsiteX3" fmla="*/ 17253 w 379562"/>
                  <a:gd name="connsiteY3" fmla="*/ 396816 h 414068"/>
                  <a:gd name="connsiteX4" fmla="*/ 0 w 379562"/>
                  <a:gd name="connsiteY4" fmla="*/ 0 h 414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9562" h="414068">
                    <a:moveTo>
                      <a:pt x="0" y="0"/>
                    </a:moveTo>
                    <a:lnTo>
                      <a:pt x="362309" y="17253"/>
                    </a:lnTo>
                    <a:lnTo>
                      <a:pt x="379562" y="414068"/>
                    </a:lnTo>
                    <a:lnTo>
                      <a:pt x="17253" y="39681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50" name="Полилиния 1049"/>
              <p:cNvSpPr/>
              <p:nvPr/>
            </p:nvSpPr>
            <p:spPr>
              <a:xfrm>
                <a:off x="3830128" y="3709358"/>
                <a:ext cx="310551" cy="776378"/>
              </a:xfrm>
              <a:custGeom>
                <a:avLst/>
                <a:gdLst>
                  <a:gd name="connsiteX0" fmla="*/ 0 w 310551"/>
                  <a:gd name="connsiteY0" fmla="*/ 0 h 776378"/>
                  <a:gd name="connsiteX1" fmla="*/ 0 w 310551"/>
                  <a:gd name="connsiteY1" fmla="*/ 0 h 776378"/>
                  <a:gd name="connsiteX2" fmla="*/ 120770 w 310551"/>
                  <a:gd name="connsiteY2" fmla="*/ 86265 h 776378"/>
                  <a:gd name="connsiteX3" fmla="*/ 138023 w 310551"/>
                  <a:gd name="connsiteY3" fmla="*/ 138023 h 776378"/>
                  <a:gd name="connsiteX4" fmla="*/ 207034 w 310551"/>
                  <a:gd name="connsiteY4" fmla="*/ 241540 h 776378"/>
                  <a:gd name="connsiteX5" fmla="*/ 258793 w 310551"/>
                  <a:gd name="connsiteY5" fmla="*/ 310551 h 776378"/>
                  <a:gd name="connsiteX6" fmla="*/ 310551 w 310551"/>
                  <a:gd name="connsiteY6" fmla="*/ 345057 h 776378"/>
                  <a:gd name="connsiteX7" fmla="*/ 293298 w 310551"/>
                  <a:gd name="connsiteY7" fmla="*/ 776378 h 776378"/>
                  <a:gd name="connsiteX8" fmla="*/ 69012 w 310551"/>
                  <a:gd name="connsiteY8" fmla="*/ 431321 h 776378"/>
                  <a:gd name="connsiteX9" fmla="*/ 0 w 310551"/>
                  <a:gd name="connsiteY9" fmla="*/ 0 h 776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10551" h="776378">
                    <a:moveTo>
                      <a:pt x="0" y="0"/>
                    </a:moveTo>
                    <a:lnTo>
                      <a:pt x="0" y="0"/>
                    </a:lnTo>
                    <a:cubicBezTo>
                      <a:pt x="40257" y="28755"/>
                      <a:pt x="85788" y="51283"/>
                      <a:pt x="120770" y="86265"/>
                    </a:cubicBezTo>
                    <a:cubicBezTo>
                      <a:pt x="133629" y="99124"/>
                      <a:pt x="129191" y="122126"/>
                      <a:pt x="138023" y="138023"/>
                    </a:cubicBezTo>
                    <a:cubicBezTo>
                      <a:pt x="158163" y="174275"/>
                      <a:pt x="182151" y="208364"/>
                      <a:pt x="207034" y="241540"/>
                    </a:cubicBezTo>
                    <a:cubicBezTo>
                      <a:pt x="224287" y="264544"/>
                      <a:pt x="238460" y="290218"/>
                      <a:pt x="258793" y="310551"/>
                    </a:cubicBezTo>
                    <a:cubicBezTo>
                      <a:pt x="273455" y="325213"/>
                      <a:pt x="310551" y="345057"/>
                      <a:pt x="310551" y="345057"/>
                    </a:cubicBezTo>
                    <a:lnTo>
                      <a:pt x="293298" y="776378"/>
                    </a:lnTo>
                    <a:lnTo>
                      <a:pt x="69012" y="43132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057" name="Группа 1056"/>
          <p:cNvGrpSpPr/>
          <p:nvPr/>
        </p:nvGrpSpPr>
        <p:grpSpPr>
          <a:xfrm>
            <a:off x="3844659" y="1349479"/>
            <a:ext cx="5058730" cy="4637253"/>
            <a:chOff x="3844659" y="1349479"/>
            <a:chExt cx="5058730" cy="4637253"/>
          </a:xfrm>
        </p:grpSpPr>
        <p:cxnSp>
          <p:nvCxnSpPr>
            <p:cNvPr id="1054" name="Прямая соединительная линия 1053"/>
            <p:cNvCxnSpPr>
              <a:endCxn id="18" idx="0"/>
            </p:cNvCxnSpPr>
            <p:nvPr/>
          </p:nvCxnSpPr>
          <p:spPr>
            <a:xfrm>
              <a:off x="3844659" y="1349479"/>
              <a:ext cx="5058730" cy="2791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6" name="Прямая соединительная линия 1055"/>
            <p:cNvCxnSpPr/>
            <p:nvPr/>
          </p:nvCxnSpPr>
          <p:spPr>
            <a:xfrm>
              <a:off x="3844659" y="1349479"/>
              <a:ext cx="1313937" cy="46372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8" name="Полилиния 1057"/>
          <p:cNvSpPr/>
          <p:nvPr/>
        </p:nvSpPr>
        <p:spPr>
          <a:xfrm>
            <a:off x="3830128" y="1345721"/>
            <a:ext cx="1328468" cy="4641011"/>
          </a:xfrm>
          <a:custGeom>
            <a:avLst/>
            <a:gdLst>
              <a:gd name="connsiteX0" fmla="*/ 0 w 1328468"/>
              <a:gd name="connsiteY0" fmla="*/ 0 h 4641011"/>
              <a:gd name="connsiteX1" fmla="*/ 1328468 w 1328468"/>
              <a:gd name="connsiteY1" fmla="*/ 4641011 h 4641011"/>
              <a:gd name="connsiteX2" fmla="*/ 69012 w 1328468"/>
              <a:gd name="connsiteY2" fmla="*/ 2760453 h 4641011"/>
              <a:gd name="connsiteX3" fmla="*/ 0 w 1328468"/>
              <a:gd name="connsiteY3" fmla="*/ 0 h 4641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8468" h="4641011">
                <a:moveTo>
                  <a:pt x="0" y="0"/>
                </a:moveTo>
                <a:lnTo>
                  <a:pt x="1328468" y="4641011"/>
                </a:lnTo>
                <a:lnTo>
                  <a:pt x="69012" y="276045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  <a:alpha val="0"/>
                </a:schemeClr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55576" y="0"/>
            <a:ext cx="7920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Решение задач(устно по готовым чертежам)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4535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3852552" y="4540540"/>
            <a:ext cx="277982" cy="282222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251520" y="764703"/>
            <a:ext cx="259228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РАВС – пирамида,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Доказать: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- линейный угол  РАСВ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dirty="0"/>
          </a:p>
        </p:txBody>
      </p:sp>
      <p:graphicFrame>
        <p:nvGraphicFramePr>
          <p:cNvPr id="56" name="Объект 5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70495087"/>
              </p:ext>
            </p:extLst>
          </p:nvPr>
        </p:nvGraphicFramePr>
        <p:xfrm>
          <a:off x="395536" y="3910642"/>
          <a:ext cx="1007937" cy="392799"/>
        </p:xfrm>
        <a:graphic>
          <a:graphicData uri="http://schemas.openxmlformats.org/presentationml/2006/ole">
            <p:oleObj spid="_x0000_s4124" name="Формула" r:id="rId3" imgW="457002" imgH="165028" progId="Equation.3">
              <p:embed/>
            </p:oleObj>
          </a:graphicData>
        </a:graphic>
      </p:graphicFrame>
      <p:graphicFrame>
        <p:nvGraphicFramePr>
          <p:cNvPr id="65" name="Объект 6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64475710"/>
              </p:ext>
            </p:extLst>
          </p:nvPr>
        </p:nvGraphicFramePr>
        <p:xfrm>
          <a:off x="395536" y="1563543"/>
          <a:ext cx="2006377" cy="1321178"/>
        </p:xfrm>
        <a:graphic>
          <a:graphicData uri="http://schemas.openxmlformats.org/presentationml/2006/ole">
            <p:oleObj spid="_x0000_s4125" name="Формула" r:id="rId4" imgW="1002865" imgH="660113" progId="Equation.3">
              <p:embed/>
            </p:oleObj>
          </a:graphicData>
        </a:graphic>
      </p:graphicFrame>
      <p:grpSp>
        <p:nvGrpSpPr>
          <p:cNvPr id="59" name="Группа 58"/>
          <p:cNvGrpSpPr/>
          <p:nvPr/>
        </p:nvGrpSpPr>
        <p:grpSpPr>
          <a:xfrm>
            <a:off x="3347512" y="4274424"/>
            <a:ext cx="5385904" cy="2534204"/>
            <a:chOff x="3347512" y="4274424"/>
            <a:chExt cx="5385904" cy="2534204"/>
          </a:xfrm>
        </p:grpSpPr>
        <p:grpSp>
          <p:nvGrpSpPr>
            <p:cNvPr id="40" name="Группа 39"/>
            <p:cNvGrpSpPr/>
            <p:nvPr/>
          </p:nvGrpSpPr>
          <p:grpSpPr>
            <a:xfrm>
              <a:off x="3347512" y="4274424"/>
              <a:ext cx="5385904" cy="2534204"/>
              <a:chOff x="3347864" y="4248153"/>
              <a:chExt cx="5385904" cy="2534204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8252546" y="4393221"/>
                <a:ext cx="48122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347864" y="4248153"/>
                <a:ext cx="4587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950654" y="6197582"/>
                <a:ext cx="4106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/>
                  <a:t>С</a:t>
                </a:r>
                <a:endParaRPr lang="ru-RU" sz="3200" b="1" dirty="0"/>
              </a:p>
            </p:txBody>
          </p:sp>
          <p:grpSp>
            <p:nvGrpSpPr>
              <p:cNvPr id="39" name="Группа 38"/>
              <p:cNvGrpSpPr/>
              <p:nvPr/>
            </p:nvGrpSpPr>
            <p:grpSpPr>
              <a:xfrm>
                <a:off x="3830128" y="4688912"/>
                <a:ext cx="4397906" cy="1625624"/>
                <a:chOff x="3830128" y="4688912"/>
                <a:chExt cx="4397906" cy="1625624"/>
              </a:xfrm>
            </p:grpSpPr>
            <p:sp>
              <p:nvSpPr>
                <p:cNvPr id="9" name="Полилиния 8"/>
                <p:cNvSpPr/>
                <p:nvPr/>
              </p:nvSpPr>
              <p:spPr>
                <a:xfrm>
                  <a:off x="3830128" y="4848045"/>
                  <a:ext cx="4364966" cy="1466491"/>
                </a:xfrm>
                <a:custGeom>
                  <a:avLst/>
                  <a:gdLst>
                    <a:gd name="connsiteX0" fmla="*/ 0 w 4364966"/>
                    <a:gd name="connsiteY0" fmla="*/ 0 h 1466491"/>
                    <a:gd name="connsiteX1" fmla="*/ 4364966 w 4364966"/>
                    <a:gd name="connsiteY1" fmla="*/ 0 h 1466491"/>
                    <a:gd name="connsiteX2" fmla="*/ 1466491 w 4364966"/>
                    <a:gd name="connsiteY2" fmla="*/ 1466491 h 1466491"/>
                    <a:gd name="connsiteX3" fmla="*/ 0 w 4364966"/>
                    <a:gd name="connsiteY3" fmla="*/ 0 h 14664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64966" h="1466491">
                      <a:moveTo>
                        <a:pt x="0" y="0"/>
                      </a:moveTo>
                      <a:lnTo>
                        <a:pt x="4364966" y="0"/>
                      </a:lnTo>
                      <a:lnTo>
                        <a:pt x="1466491" y="14664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41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7" name="Прямая соединительная линия 6"/>
                <p:cNvCxnSpPr/>
                <p:nvPr/>
              </p:nvCxnSpPr>
              <p:spPr>
                <a:xfrm>
                  <a:off x="5771113" y="4688912"/>
                  <a:ext cx="360040" cy="288032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>
                  <a:off x="4542373" y="5386416"/>
                  <a:ext cx="0" cy="425824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единительная линия 11"/>
                <p:cNvCxnSpPr>
                  <a:stCxn id="9" idx="0"/>
                </p:cNvCxnSpPr>
                <p:nvPr/>
              </p:nvCxnSpPr>
              <p:spPr>
                <a:xfrm>
                  <a:off x="3830128" y="4848045"/>
                  <a:ext cx="4364966" cy="0"/>
                </a:xfrm>
                <a:prstGeom prst="line">
                  <a:avLst/>
                </a:prstGeom>
                <a:ln w="2857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5285928" y="4814135"/>
                  <a:ext cx="2942106" cy="1466491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830128" y="4832928"/>
              <a:ext cx="1422860" cy="14816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3408891" y="978542"/>
            <a:ext cx="842473" cy="4128296"/>
            <a:chOff x="3408891" y="978542"/>
            <a:chExt cx="842473" cy="4128296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3859632" y="1491907"/>
              <a:ext cx="0" cy="335613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408891" y="978542"/>
              <a:ext cx="84247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3864634" y="4554747"/>
              <a:ext cx="241540" cy="552091"/>
            </a:xfrm>
            <a:custGeom>
              <a:avLst/>
              <a:gdLst>
                <a:gd name="connsiteX0" fmla="*/ 0 w 241540"/>
                <a:gd name="connsiteY0" fmla="*/ 0 h 552091"/>
                <a:gd name="connsiteX1" fmla="*/ 241540 w 241540"/>
                <a:gd name="connsiteY1" fmla="*/ 310551 h 552091"/>
                <a:gd name="connsiteX2" fmla="*/ 224287 w 241540"/>
                <a:gd name="connsiteY2" fmla="*/ 552091 h 552091"/>
                <a:gd name="connsiteX3" fmla="*/ 0 w 241540"/>
                <a:gd name="connsiteY3" fmla="*/ 310551 h 552091"/>
                <a:gd name="connsiteX4" fmla="*/ 0 w 241540"/>
                <a:gd name="connsiteY4" fmla="*/ 0 h 552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540" h="552091">
                  <a:moveTo>
                    <a:pt x="0" y="0"/>
                  </a:moveTo>
                  <a:lnTo>
                    <a:pt x="241540" y="310551"/>
                  </a:lnTo>
                  <a:lnTo>
                    <a:pt x="224287" y="55209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5879125" y="5026829"/>
            <a:ext cx="1527081" cy="1354797"/>
            <a:chOff x="5879125" y="5026829"/>
            <a:chExt cx="1527081" cy="1354797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7262190" y="5026829"/>
              <a:ext cx="144016" cy="432048"/>
              <a:chOff x="6876256" y="4581128"/>
              <a:chExt cx="144016" cy="432048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6876256" y="4725144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7020272" y="4581128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 flipH="1">
              <a:off x="6815147" y="5242853"/>
              <a:ext cx="418316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                                      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dirty="0" smtClean="0"/>
                <a:t>                                            </a:t>
              </a:r>
              <a:endParaRPr lang="ru-RU" dirty="0"/>
            </a:p>
          </p:txBody>
        </p:sp>
        <p:grpSp>
          <p:nvGrpSpPr>
            <p:cNvPr id="32" name="Группа 31"/>
            <p:cNvGrpSpPr/>
            <p:nvPr/>
          </p:nvGrpSpPr>
          <p:grpSpPr>
            <a:xfrm>
              <a:off x="5879125" y="5696291"/>
              <a:ext cx="144016" cy="432048"/>
              <a:chOff x="6876256" y="4581128"/>
              <a:chExt cx="144016" cy="432048"/>
            </a:xfrm>
          </p:grpSpPr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6876256" y="4725144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7020272" y="4581128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6" name="Овал 15"/>
            <p:cNvSpPr/>
            <p:nvPr/>
          </p:nvSpPr>
          <p:spPr>
            <a:xfrm>
              <a:off x="6652033" y="5509282"/>
              <a:ext cx="144016" cy="144016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3901421" y="1440637"/>
            <a:ext cx="4272259" cy="4900170"/>
            <a:chOff x="3901421" y="1440637"/>
            <a:chExt cx="4272259" cy="4900170"/>
          </a:xfrm>
        </p:grpSpPr>
        <p:cxnSp>
          <p:nvCxnSpPr>
            <p:cNvPr id="47" name="Прямая соединительная линия 46"/>
            <p:cNvCxnSpPr>
              <a:endCxn id="9" idx="2"/>
            </p:cNvCxnSpPr>
            <p:nvPr/>
          </p:nvCxnSpPr>
          <p:spPr>
            <a:xfrm>
              <a:off x="3918636" y="1440637"/>
              <a:ext cx="1377631" cy="490017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3901421" y="1467106"/>
              <a:ext cx="4272259" cy="340721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>
            <a:endCxn id="16" idx="3"/>
          </p:cNvCxnSpPr>
          <p:nvPr/>
        </p:nvCxnSpPr>
        <p:spPr>
          <a:xfrm>
            <a:off x="3852552" y="4828059"/>
            <a:ext cx="2820572" cy="804148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16" idx="3"/>
          </p:cNvCxnSpPr>
          <p:nvPr/>
        </p:nvCxnSpPr>
        <p:spPr>
          <a:xfrm>
            <a:off x="3830128" y="1491907"/>
            <a:ext cx="2842996" cy="41403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олилиния 57"/>
          <p:cNvSpPr/>
          <p:nvPr/>
        </p:nvSpPr>
        <p:spPr>
          <a:xfrm>
            <a:off x="3864634" y="1466491"/>
            <a:ext cx="2794958" cy="4175184"/>
          </a:xfrm>
          <a:custGeom>
            <a:avLst/>
            <a:gdLst>
              <a:gd name="connsiteX0" fmla="*/ 0 w 2794958"/>
              <a:gd name="connsiteY0" fmla="*/ 0 h 4175184"/>
              <a:gd name="connsiteX1" fmla="*/ 2794958 w 2794958"/>
              <a:gd name="connsiteY1" fmla="*/ 4175184 h 4175184"/>
              <a:gd name="connsiteX2" fmla="*/ 0 w 2794958"/>
              <a:gd name="connsiteY2" fmla="*/ 3416060 h 4175184"/>
              <a:gd name="connsiteX3" fmla="*/ 0 w 2794958"/>
              <a:gd name="connsiteY3" fmla="*/ 0 h 4175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94958" h="4175184">
                <a:moveTo>
                  <a:pt x="0" y="0"/>
                </a:moveTo>
                <a:lnTo>
                  <a:pt x="2794958" y="4175184"/>
                </a:lnTo>
                <a:lnTo>
                  <a:pt x="0" y="341606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5000">
                <a:schemeClr val="accent4">
                  <a:lumMod val="60000"/>
                  <a:lumOff val="40000"/>
                  <a:alpha val="60000"/>
                </a:schemeClr>
              </a:gs>
              <a:gs pos="100000">
                <a:schemeClr val="tx2">
                  <a:lumMod val="20000"/>
                  <a:lumOff val="80000"/>
                  <a:alpha val="0"/>
                </a:schemeClr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835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араллелограмм 34"/>
          <p:cNvSpPr/>
          <p:nvPr/>
        </p:nvSpPr>
        <p:spPr>
          <a:xfrm rot="8799131">
            <a:off x="5781294" y="3280788"/>
            <a:ext cx="432048" cy="360040"/>
          </a:xfrm>
          <a:prstGeom prst="parallelogram">
            <a:avLst>
              <a:gd name="adj" fmla="val 6543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араллелограмм 33"/>
          <p:cNvSpPr/>
          <p:nvPr/>
        </p:nvSpPr>
        <p:spPr>
          <a:xfrm rot="5642683">
            <a:off x="6006913" y="3337792"/>
            <a:ext cx="501952" cy="224287"/>
          </a:xfrm>
          <a:prstGeom prst="parallelogram">
            <a:avLst>
              <a:gd name="adj" fmla="val 32166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Трапеция 1"/>
          <p:cNvSpPr/>
          <p:nvPr/>
        </p:nvSpPr>
        <p:spPr>
          <a:xfrm rot="19463468">
            <a:off x="4716017" y="3814184"/>
            <a:ext cx="2736304" cy="1728192"/>
          </a:xfrm>
          <a:prstGeom prst="trapezoid">
            <a:avLst>
              <a:gd name="adj" fmla="val 4061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5025814" y="3574364"/>
            <a:ext cx="1139870" cy="759160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091565" y="3578497"/>
            <a:ext cx="1531896" cy="936104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4048" y="4346318"/>
            <a:ext cx="468052" cy="1831087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472100" y="4581128"/>
            <a:ext cx="2227511" cy="1596277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22244" y="432993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96369" y="3703021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64046" y="449361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90002" y="628591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025376" y="634004"/>
            <a:ext cx="102947" cy="2952328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665818" y="191059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997256" y="663356"/>
            <a:ext cx="1028120" cy="368296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014954" y="637927"/>
            <a:ext cx="1684657" cy="3943201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5472100" y="663356"/>
            <a:ext cx="525218" cy="5514049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6128322" y="3586332"/>
            <a:ext cx="1179982" cy="1276614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452320" y="4862946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6025376" y="692696"/>
            <a:ext cx="1282928" cy="417025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4" name="Полилиния 63"/>
          <p:cNvSpPr/>
          <p:nvPr/>
        </p:nvSpPr>
        <p:spPr>
          <a:xfrm>
            <a:off x="5997318" y="618194"/>
            <a:ext cx="1293541" cy="4248614"/>
          </a:xfrm>
          <a:custGeom>
            <a:avLst/>
            <a:gdLst>
              <a:gd name="connsiteX0" fmla="*/ 0 w 1293541"/>
              <a:gd name="connsiteY0" fmla="*/ 0 h 4248614"/>
              <a:gd name="connsiteX1" fmla="*/ 122663 w 1293541"/>
              <a:gd name="connsiteY1" fmla="*/ 2966224 h 4248614"/>
              <a:gd name="connsiteX2" fmla="*/ 1293541 w 1293541"/>
              <a:gd name="connsiteY2" fmla="*/ 4248614 h 4248614"/>
              <a:gd name="connsiteX3" fmla="*/ 0 w 1293541"/>
              <a:gd name="connsiteY3" fmla="*/ 0 h 424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541" h="4248614">
                <a:moveTo>
                  <a:pt x="0" y="0"/>
                </a:moveTo>
                <a:lnTo>
                  <a:pt x="122663" y="2966224"/>
                </a:lnTo>
                <a:lnTo>
                  <a:pt x="1293541" y="42486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6000"/>
            </a:schemeClr>
          </a:solidFill>
          <a:ln w="381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395536" y="764704"/>
            <a:ext cx="259228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РАВС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пирамида,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Доказать: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- линейный угол  Р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СВ</a:t>
            </a:r>
          </a:p>
          <a:p>
            <a:r>
              <a:rPr lang="ru-RU" dirty="0" smtClean="0"/>
              <a:t>      </a:t>
            </a:r>
          </a:p>
          <a:p>
            <a:endParaRPr lang="ru-RU" dirty="0"/>
          </a:p>
        </p:txBody>
      </p:sp>
      <p:graphicFrame>
        <p:nvGraphicFramePr>
          <p:cNvPr id="66" name="Объект 6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9932734"/>
              </p:ext>
            </p:extLst>
          </p:nvPr>
        </p:nvGraphicFramePr>
        <p:xfrm>
          <a:off x="388080" y="2045644"/>
          <a:ext cx="2568824" cy="1802228"/>
        </p:xfrm>
        <a:graphic>
          <a:graphicData uri="http://schemas.openxmlformats.org/presentationml/2006/ole">
            <p:oleObj spid="_x0000_s5138" name="Формула" r:id="rId3" imgW="825500" imgH="647700" progId="Equation.3">
              <p:embed/>
            </p:oleObj>
          </a:graphicData>
        </a:graphic>
      </p:graphicFrame>
      <p:graphicFrame>
        <p:nvGraphicFramePr>
          <p:cNvPr id="67" name="Объект 6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49841758"/>
              </p:ext>
            </p:extLst>
          </p:nvPr>
        </p:nvGraphicFramePr>
        <p:xfrm>
          <a:off x="467544" y="4708218"/>
          <a:ext cx="1721932" cy="671047"/>
        </p:xfrm>
        <a:graphic>
          <a:graphicData uri="http://schemas.openxmlformats.org/presentationml/2006/ole">
            <p:oleObj spid="_x0000_s5139" name="Формула" r:id="rId4" imgW="457002" imgH="165028" progId="Equation.3">
              <p:embed/>
            </p:oleObj>
          </a:graphicData>
        </a:graphic>
      </p:graphicFrame>
      <p:sp>
        <p:nvSpPr>
          <p:cNvPr id="68" name="Прямоугольник 67"/>
          <p:cNvSpPr/>
          <p:nvPr/>
        </p:nvSpPr>
        <p:spPr>
          <a:xfrm rot="3093751">
            <a:off x="7037360" y="4784875"/>
            <a:ext cx="180020" cy="183238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15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2" grpId="0" animBg="1"/>
      <p:bldP spid="23" grpId="0"/>
      <p:bldP spid="24" grpId="0"/>
      <p:bldP spid="25" grpId="0"/>
      <p:bldP spid="26" grpId="0"/>
      <p:bldP spid="36" grpId="0"/>
      <p:bldP spid="59" grpId="0"/>
      <p:bldP spid="64" grpId="0" animBg="1"/>
      <p:bldP spid="64" grpId="1" animBg="1"/>
      <p:bldP spid="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4572000" y="4848045"/>
            <a:ext cx="3623094" cy="1449238"/>
            <a:chOff x="4572000" y="4848045"/>
            <a:chExt cx="3623094" cy="1449238"/>
          </a:xfrm>
        </p:grpSpPr>
        <p:sp>
          <p:nvSpPr>
            <p:cNvPr id="5" name="Полилиния 4"/>
            <p:cNvSpPr/>
            <p:nvPr/>
          </p:nvSpPr>
          <p:spPr>
            <a:xfrm>
              <a:off x="4572000" y="4848045"/>
              <a:ext cx="3623094" cy="1449238"/>
            </a:xfrm>
            <a:custGeom>
              <a:avLst/>
              <a:gdLst>
                <a:gd name="connsiteX0" fmla="*/ 0 w 3623094"/>
                <a:gd name="connsiteY0" fmla="*/ 0 h 1449238"/>
                <a:gd name="connsiteX1" fmla="*/ 3623094 w 3623094"/>
                <a:gd name="connsiteY1" fmla="*/ 17253 h 1449238"/>
                <a:gd name="connsiteX2" fmla="*/ 1431985 w 3623094"/>
                <a:gd name="connsiteY2" fmla="*/ 1449238 h 1449238"/>
                <a:gd name="connsiteX3" fmla="*/ 0 w 3623094"/>
                <a:gd name="connsiteY3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3094" h="1449238">
                  <a:moveTo>
                    <a:pt x="0" y="0"/>
                  </a:moveTo>
                  <a:lnTo>
                    <a:pt x="3623094" y="17253"/>
                  </a:lnTo>
                  <a:lnTo>
                    <a:pt x="1431985" y="14492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единительная линия 31"/>
            <p:cNvCxnSpPr>
              <a:stCxn id="5" idx="0"/>
              <a:endCxn id="30" idx="2"/>
            </p:cNvCxnSpPr>
            <p:nvPr/>
          </p:nvCxnSpPr>
          <p:spPr>
            <a:xfrm>
              <a:off x="4572000" y="4848045"/>
              <a:ext cx="3623094" cy="4592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/>
                        </a:rPr>
                        <m:t>I</m:t>
                      </m:r>
                      <m:r>
                        <a:rPr lang="en-US" sz="2400" b="0" i="1" smtClean="0">
                          <a:latin typeface="Cambria Math"/>
                        </a:rPr>
                        <m:t>𝑉</m:t>
                      </m:r>
                      <m:r>
                        <a:rPr lang="en-US" sz="2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79512" y="1124744"/>
            <a:ext cx="88804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Построить линейный угол двугранного угла с ребром АС, если  в</a:t>
            </a:r>
          </a:p>
          <a:p>
            <a:r>
              <a:rPr lang="ru-RU" sz="2400" dirty="0" smtClean="0"/>
              <a:t> пирамиде РАВС грань АВС правильный треугольник, О – точка </a:t>
            </a:r>
          </a:p>
          <a:p>
            <a:r>
              <a:rPr lang="ru-RU" sz="2400" dirty="0" smtClean="0"/>
              <a:t>пересечения медиан, прямая РО перпендикулярна плоскости АВС.</a:t>
            </a:r>
            <a:endParaRPr lang="ru-RU" sz="2400" dirty="0"/>
          </a:p>
        </p:txBody>
      </p:sp>
      <p:cxnSp>
        <p:nvCxnSpPr>
          <p:cNvPr id="7" name="Прямая соединительная линия 6"/>
          <p:cNvCxnSpPr>
            <a:stCxn id="5" idx="0"/>
          </p:cNvCxnSpPr>
          <p:nvPr/>
        </p:nvCxnSpPr>
        <p:spPr>
          <a:xfrm>
            <a:off x="4572000" y="4848045"/>
            <a:ext cx="2520280" cy="81320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5" idx="1"/>
          </p:cNvCxnSpPr>
          <p:nvPr/>
        </p:nvCxnSpPr>
        <p:spPr>
          <a:xfrm flipH="1">
            <a:off x="5364088" y="4865298"/>
            <a:ext cx="2831006" cy="707366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209611" y="2636912"/>
            <a:ext cx="0" cy="271236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9561" y="4478713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95094" y="4402679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808308" y="6297283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895752" y="5538158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К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955002" y="5500835"/>
            <a:ext cx="409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013083" y="5352914"/>
            <a:ext cx="421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211019" y="240268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Р</a:t>
            </a:r>
            <a:endParaRPr lang="ru-RU" sz="28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209611" y="2636912"/>
            <a:ext cx="1985483" cy="222838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5" idx="2"/>
          </p:cNvCxnSpPr>
          <p:nvPr/>
        </p:nvCxnSpPr>
        <p:spPr>
          <a:xfrm flipH="1">
            <a:off x="6003985" y="2636912"/>
            <a:ext cx="205626" cy="366037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5" idx="0"/>
          </p:cNvCxnSpPr>
          <p:nvPr/>
        </p:nvCxnSpPr>
        <p:spPr>
          <a:xfrm flipH="1">
            <a:off x="4572000" y="2636912"/>
            <a:ext cx="1637611" cy="221113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Полилиния 28"/>
          <p:cNvSpPr/>
          <p:nvPr/>
        </p:nvSpPr>
        <p:spPr>
          <a:xfrm>
            <a:off x="5296619" y="5538158"/>
            <a:ext cx="465826" cy="224287"/>
          </a:xfrm>
          <a:custGeom>
            <a:avLst/>
            <a:gdLst>
              <a:gd name="connsiteX0" fmla="*/ 0 w 465826"/>
              <a:gd name="connsiteY0" fmla="*/ 51759 h 224287"/>
              <a:gd name="connsiteX1" fmla="*/ 310551 w 465826"/>
              <a:gd name="connsiteY1" fmla="*/ 0 h 224287"/>
              <a:gd name="connsiteX2" fmla="*/ 465826 w 465826"/>
              <a:gd name="connsiteY2" fmla="*/ 172529 h 224287"/>
              <a:gd name="connsiteX3" fmla="*/ 207034 w 465826"/>
              <a:gd name="connsiteY3" fmla="*/ 224287 h 224287"/>
              <a:gd name="connsiteX4" fmla="*/ 0 w 465826"/>
              <a:gd name="connsiteY4" fmla="*/ 51759 h 224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5826" h="224287">
                <a:moveTo>
                  <a:pt x="0" y="51759"/>
                </a:moveTo>
                <a:lnTo>
                  <a:pt x="310551" y="0"/>
                </a:lnTo>
                <a:lnTo>
                  <a:pt x="465826" y="172529"/>
                </a:lnTo>
                <a:lnTo>
                  <a:pt x="207034" y="224287"/>
                </a:lnTo>
                <a:lnTo>
                  <a:pt x="0" y="51759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>
            <a:stCxn id="5" idx="0"/>
            <a:endCxn id="5" idx="2"/>
          </p:cNvCxnSpPr>
          <p:nvPr/>
        </p:nvCxnSpPr>
        <p:spPr>
          <a:xfrm>
            <a:off x="4572000" y="4848045"/>
            <a:ext cx="1431985" cy="1449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5296619" y="2627022"/>
            <a:ext cx="2898475" cy="2950234"/>
            <a:chOff x="5296619" y="2664290"/>
            <a:chExt cx="2898475" cy="2950234"/>
          </a:xfrm>
        </p:grpSpPr>
        <p:sp>
          <p:nvSpPr>
            <p:cNvPr id="30" name="Полилиния 29"/>
            <p:cNvSpPr/>
            <p:nvPr/>
          </p:nvSpPr>
          <p:spPr>
            <a:xfrm>
              <a:off x="5296619" y="2664290"/>
              <a:ext cx="2898475" cy="2950234"/>
            </a:xfrm>
            <a:custGeom>
              <a:avLst/>
              <a:gdLst>
                <a:gd name="connsiteX0" fmla="*/ 914400 w 2898475"/>
                <a:gd name="connsiteY0" fmla="*/ 0 h 2950234"/>
                <a:gd name="connsiteX1" fmla="*/ 0 w 2898475"/>
                <a:gd name="connsiteY1" fmla="*/ 2950234 h 2950234"/>
                <a:gd name="connsiteX2" fmla="*/ 2898475 w 2898475"/>
                <a:gd name="connsiteY2" fmla="*/ 2225615 h 2950234"/>
                <a:gd name="connsiteX3" fmla="*/ 897147 w 2898475"/>
                <a:gd name="connsiteY3" fmla="*/ 51759 h 2950234"/>
                <a:gd name="connsiteX4" fmla="*/ 914400 w 2898475"/>
                <a:gd name="connsiteY4" fmla="*/ 0 h 2950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475" h="2950234">
                  <a:moveTo>
                    <a:pt x="914400" y="0"/>
                  </a:moveTo>
                  <a:lnTo>
                    <a:pt x="0" y="2950234"/>
                  </a:lnTo>
                  <a:lnTo>
                    <a:pt x="2898475" y="2225615"/>
                  </a:lnTo>
                  <a:lnTo>
                    <a:pt x="897147" y="51759"/>
                  </a:lnTo>
                  <a:lnTo>
                    <a:pt x="914400" y="0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tint val="50000"/>
                    <a:satMod val="300000"/>
                    <a:alpha val="95000"/>
                  </a:schemeClr>
                </a:gs>
                <a:gs pos="33000">
                  <a:schemeClr val="accent4">
                    <a:tint val="37000"/>
                    <a:satMod val="300000"/>
                    <a:alpha val="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</a:gradFill>
            <a:ln w="28575">
              <a:prstDash val="dash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единительная линия 36"/>
            <p:cNvCxnSpPr>
              <a:stCxn id="30" idx="0"/>
              <a:endCxn id="30" idx="1"/>
            </p:cNvCxnSpPr>
            <p:nvPr/>
          </p:nvCxnSpPr>
          <p:spPr>
            <a:xfrm flipH="1">
              <a:off x="5296619" y="2664290"/>
              <a:ext cx="914400" cy="295023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6008914" y="5058888"/>
            <a:ext cx="415637" cy="308759"/>
            <a:chOff x="6008914" y="5058888"/>
            <a:chExt cx="415637" cy="308759"/>
          </a:xfrm>
        </p:grpSpPr>
        <p:sp>
          <p:nvSpPr>
            <p:cNvPr id="40" name="Полилиния 39"/>
            <p:cNvSpPr/>
            <p:nvPr/>
          </p:nvSpPr>
          <p:spPr>
            <a:xfrm>
              <a:off x="6210795" y="5070764"/>
              <a:ext cx="213756" cy="285007"/>
            </a:xfrm>
            <a:custGeom>
              <a:avLst/>
              <a:gdLst>
                <a:gd name="connsiteX0" fmla="*/ 0 w 213756"/>
                <a:gd name="connsiteY0" fmla="*/ 285007 h 285007"/>
                <a:gd name="connsiteX1" fmla="*/ 0 w 213756"/>
                <a:gd name="connsiteY1" fmla="*/ 47501 h 285007"/>
                <a:gd name="connsiteX2" fmla="*/ 201880 w 213756"/>
                <a:gd name="connsiteY2" fmla="*/ 0 h 285007"/>
                <a:gd name="connsiteX3" fmla="*/ 213756 w 213756"/>
                <a:gd name="connsiteY3" fmla="*/ 225631 h 285007"/>
                <a:gd name="connsiteX4" fmla="*/ 0 w 213756"/>
                <a:gd name="connsiteY4" fmla="*/ 285007 h 285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56" h="285007">
                  <a:moveTo>
                    <a:pt x="0" y="285007"/>
                  </a:moveTo>
                  <a:lnTo>
                    <a:pt x="0" y="47501"/>
                  </a:lnTo>
                  <a:lnTo>
                    <a:pt x="201880" y="0"/>
                  </a:lnTo>
                  <a:lnTo>
                    <a:pt x="213756" y="225631"/>
                  </a:lnTo>
                  <a:lnTo>
                    <a:pt x="0" y="285007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6008914" y="5058888"/>
              <a:ext cx="201881" cy="308759"/>
            </a:xfrm>
            <a:custGeom>
              <a:avLst/>
              <a:gdLst>
                <a:gd name="connsiteX0" fmla="*/ 190005 w 201881"/>
                <a:gd name="connsiteY0" fmla="*/ 308759 h 308759"/>
                <a:gd name="connsiteX1" fmla="*/ 0 w 201881"/>
                <a:gd name="connsiteY1" fmla="*/ 237507 h 308759"/>
                <a:gd name="connsiteX2" fmla="*/ 0 w 201881"/>
                <a:gd name="connsiteY2" fmla="*/ 0 h 308759"/>
                <a:gd name="connsiteX3" fmla="*/ 201881 w 201881"/>
                <a:gd name="connsiteY3" fmla="*/ 47502 h 308759"/>
                <a:gd name="connsiteX4" fmla="*/ 190005 w 201881"/>
                <a:gd name="connsiteY4" fmla="*/ 308759 h 308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81" h="308759">
                  <a:moveTo>
                    <a:pt x="190005" y="308759"/>
                  </a:moveTo>
                  <a:lnTo>
                    <a:pt x="0" y="237507"/>
                  </a:lnTo>
                  <a:lnTo>
                    <a:pt x="0" y="0"/>
                  </a:lnTo>
                  <a:lnTo>
                    <a:pt x="201881" y="47502"/>
                  </a:lnTo>
                  <a:lnTo>
                    <a:pt x="190005" y="308759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27584" y="0"/>
            <a:ext cx="7663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Задачи на построение линейного угла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20242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8413"/>
            <a:ext cx="83960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Дан ромб АВС</a:t>
            </a:r>
            <a:r>
              <a:rPr lang="en-US" sz="2400" dirty="0" smtClean="0"/>
              <a:t>D.</a:t>
            </a:r>
            <a:r>
              <a:rPr lang="ru-RU" sz="2400" dirty="0" smtClean="0"/>
              <a:t>Прямая РС перпендикулярна плоскости АВС</a:t>
            </a:r>
            <a:r>
              <a:rPr lang="en-US" sz="2400" dirty="0" smtClean="0"/>
              <a:t>D.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Построить линейный угол двугранного угла с ребром В</a:t>
            </a:r>
            <a:r>
              <a:rPr lang="en-US" sz="2400" dirty="0" smtClean="0"/>
              <a:t>D</a:t>
            </a:r>
            <a:r>
              <a:rPr lang="ru-RU" sz="2400" dirty="0" smtClean="0"/>
              <a:t> и </a:t>
            </a:r>
          </a:p>
          <a:p>
            <a:r>
              <a:rPr lang="ru-RU" sz="2400" dirty="0" smtClean="0"/>
              <a:t>линейный угол двугранного угла с ребром А</a:t>
            </a:r>
            <a:r>
              <a:rPr lang="en-US" sz="2400" dirty="0" smtClean="0"/>
              <a:t>D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3960532" y="3627574"/>
            <a:ext cx="4515995" cy="2381699"/>
            <a:chOff x="2635216" y="3640512"/>
            <a:chExt cx="5948723" cy="2381699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3111335" y="4120738"/>
              <a:ext cx="5070764" cy="1484415"/>
              <a:chOff x="3111335" y="4120738"/>
              <a:chExt cx="5070764" cy="1484415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3111335" y="4120738"/>
                <a:ext cx="5070764" cy="1484415"/>
              </a:xfrm>
              <a:custGeom>
                <a:avLst/>
                <a:gdLst>
                  <a:gd name="connsiteX0" fmla="*/ 0 w 5070764"/>
                  <a:gd name="connsiteY0" fmla="*/ 1460665 h 1484415"/>
                  <a:gd name="connsiteX1" fmla="*/ 2185060 w 5070764"/>
                  <a:gd name="connsiteY1" fmla="*/ 0 h 1484415"/>
                  <a:gd name="connsiteX2" fmla="*/ 5070764 w 5070764"/>
                  <a:gd name="connsiteY2" fmla="*/ 23750 h 1484415"/>
                  <a:gd name="connsiteX3" fmla="*/ 2885704 w 5070764"/>
                  <a:gd name="connsiteY3" fmla="*/ 1484415 h 1484415"/>
                  <a:gd name="connsiteX4" fmla="*/ 0 w 5070764"/>
                  <a:gd name="connsiteY4" fmla="*/ 1460665 h 1484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70764" h="1484415">
                    <a:moveTo>
                      <a:pt x="0" y="1460665"/>
                    </a:moveTo>
                    <a:lnTo>
                      <a:pt x="2185060" y="0"/>
                    </a:lnTo>
                    <a:lnTo>
                      <a:pt x="5070764" y="23750"/>
                    </a:lnTo>
                    <a:lnTo>
                      <a:pt x="2885704" y="1484415"/>
                    </a:lnTo>
                    <a:lnTo>
                      <a:pt x="0" y="1460665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accent4">
                      <a:tint val="50000"/>
                      <a:satMod val="300000"/>
                    </a:schemeClr>
                  </a:gs>
                  <a:gs pos="100000">
                    <a:schemeClr val="accent4">
                      <a:tint val="37000"/>
                      <a:satMod val="300000"/>
                      <a:alpha val="0"/>
                    </a:schemeClr>
                  </a:gs>
                  <a:gs pos="92000">
                    <a:schemeClr val="accent4">
                      <a:tint val="15000"/>
                      <a:satMod val="35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5266707" y="4120740"/>
                <a:ext cx="2885704" cy="23750"/>
              </a:xfrm>
              <a:prstGeom prst="line">
                <a:avLst/>
              </a:prstGeom>
              <a:ln w="381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>
                <a:stCxn id="3" idx="1"/>
                <a:endCxn id="3" idx="0"/>
              </p:cNvCxnSpPr>
              <p:nvPr/>
            </p:nvCxnSpPr>
            <p:spPr>
              <a:xfrm flipH="1">
                <a:off x="3111335" y="4120738"/>
                <a:ext cx="2185060" cy="1460665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2635216" y="5281987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/>
                <a:t>А</a:t>
              </a:r>
              <a:endParaRPr lang="ru-RU" sz="3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90588" y="3645024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/>
                <a:t>В</a:t>
              </a:r>
              <a:endParaRPr lang="ru-RU" sz="3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52411" y="3640512"/>
              <a:ext cx="4315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/>
                <a:t>С</a:t>
              </a:r>
              <a:endParaRPr lang="ru-RU" sz="3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12160" y="5375880"/>
              <a:ext cx="4683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D</a:t>
              </a:r>
              <a:endParaRPr lang="ru-RU" sz="36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8152411" y="945593"/>
            <a:ext cx="423514" cy="3198897"/>
            <a:chOff x="8152411" y="945593"/>
            <a:chExt cx="423514" cy="3198897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8152411" y="1268760"/>
              <a:ext cx="29688" cy="287573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8152411" y="945593"/>
              <a:ext cx="4235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P</a:t>
              </a:r>
              <a:endParaRPr lang="ru-RU" sz="3600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7861465" y="3883231"/>
            <a:ext cx="320634" cy="486888"/>
            <a:chOff x="7861465" y="3883231"/>
            <a:chExt cx="320634" cy="486888"/>
          </a:xfrm>
        </p:grpSpPr>
        <p:sp>
          <p:nvSpPr>
            <p:cNvPr id="25" name="Полилиния 24"/>
            <p:cNvSpPr/>
            <p:nvPr/>
          </p:nvSpPr>
          <p:spPr>
            <a:xfrm>
              <a:off x="7908966" y="3895106"/>
              <a:ext cx="273133" cy="249382"/>
            </a:xfrm>
            <a:custGeom>
              <a:avLst/>
              <a:gdLst>
                <a:gd name="connsiteX0" fmla="*/ 273133 w 273133"/>
                <a:gd name="connsiteY0" fmla="*/ 237507 h 249382"/>
                <a:gd name="connsiteX1" fmla="*/ 0 w 273133"/>
                <a:gd name="connsiteY1" fmla="*/ 249382 h 249382"/>
                <a:gd name="connsiteX2" fmla="*/ 23751 w 273133"/>
                <a:gd name="connsiteY2" fmla="*/ 0 h 249382"/>
                <a:gd name="connsiteX3" fmla="*/ 249382 w 273133"/>
                <a:gd name="connsiteY3" fmla="*/ 0 h 249382"/>
                <a:gd name="connsiteX4" fmla="*/ 273133 w 273133"/>
                <a:gd name="connsiteY4" fmla="*/ 237507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133" h="249382">
                  <a:moveTo>
                    <a:pt x="273133" y="237507"/>
                  </a:moveTo>
                  <a:lnTo>
                    <a:pt x="0" y="249382"/>
                  </a:lnTo>
                  <a:lnTo>
                    <a:pt x="23751" y="0"/>
                  </a:lnTo>
                  <a:lnTo>
                    <a:pt x="249382" y="0"/>
                  </a:lnTo>
                  <a:lnTo>
                    <a:pt x="273133" y="237507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7861465" y="3883231"/>
              <a:ext cx="320634" cy="486888"/>
            </a:xfrm>
            <a:custGeom>
              <a:avLst/>
              <a:gdLst>
                <a:gd name="connsiteX0" fmla="*/ 320634 w 320634"/>
                <a:gd name="connsiteY0" fmla="*/ 0 h 486888"/>
                <a:gd name="connsiteX1" fmla="*/ 0 w 320634"/>
                <a:gd name="connsiteY1" fmla="*/ 296883 h 486888"/>
                <a:gd name="connsiteX2" fmla="*/ 11875 w 320634"/>
                <a:gd name="connsiteY2" fmla="*/ 486888 h 486888"/>
                <a:gd name="connsiteX3" fmla="*/ 308758 w 320634"/>
                <a:gd name="connsiteY3" fmla="*/ 237507 h 486888"/>
                <a:gd name="connsiteX4" fmla="*/ 320634 w 320634"/>
                <a:gd name="connsiteY4" fmla="*/ 0 h 486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634" h="486888">
                  <a:moveTo>
                    <a:pt x="320634" y="0"/>
                  </a:moveTo>
                  <a:lnTo>
                    <a:pt x="0" y="296883"/>
                  </a:lnTo>
                  <a:lnTo>
                    <a:pt x="11875" y="486888"/>
                  </a:lnTo>
                  <a:lnTo>
                    <a:pt x="308758" y="237507"/>
                  </a:lnTo>
                  <a:lnTo>
                    <a:pt x="320634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4321979" y="4107800"/>
            <a:ext cx="3848244" cy="1460665"/>
            <a:chOff x="4321979" y="4107800"/>
            <a:chExt cx="3848244" cy="1460665"/>
          </a:xfrm>
        </p:grpSpPr>
        <p:cxnSp>
          <p:nvCxnSpPr>
            <p:cNvPr id="29" name="Прямая соединительная линия 28"/>
            <p:cNvCxnSpPr>
              <a:stCxn id="3" idx="1"/>
            </p:cNvCxnSpPr>
            <p:nvPr/>
          </p:nvCxnSpPr>
          <p:spPr>
            <a:xfrm>
              <a:off x="5980775" y="4107800"/>
              <a:ext cx="543376" cy="146066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3" idx="0"/>
              <a:endCxn id="26" idx="3"/>
            </p:cNvCxnSpPr>
            <p:nvPr/>
          </p:nvCxnSpPr>
          <p:spPr>
            <a:xfrm flipV="1">
              <a:off x="4321979" y="4120738"/>
              <a:ext cx="3848244" cy="144772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Полилиния 32"/>
            <p:cNvSpPr/>
            <p:nvPr/>
          </p:nvSpPr>
          <p:spPr>
            <a:xfrm>
              <a:off x="6103917" y="4845132"/>
              <a:ext cx="225631" cy="213756"/>
            </a:xfrm>
            <a:custGeom>
              <a:avLst/>
              <a:gdLst>
                <a:gd name="connsiteX0" fmla="*/ 142504 w 225631"/>
                <a:gd name="connsiteY0" fmla="*/ 0 h 213756"/>
                <a:gd name="connsiteX1" fmla="*/ 225631 w 225631"/>
                <a:gd name="connsiteY1" fmla="*/ 166255 h 213756"/>
                <a:gd name="connsiteX2" fmla="*/ 47501 w 225631"/>
                <a:gd name="connsiteY2" fmla="*/ 213756 h 213756"/>
                <a:gd name="connsiteX3" fmla="*/ 0 w 225631"/>
                <a:gd name="connsiteY3" fmla="*/ 71252 h 213756"/>
                <a:gd name="connsiteX4" fmla="*/ 142504 w 225631"/>
                <a:gd name="connsiteY4" fmla="*/ 0 h 213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631" h="213756">
                  <a:moveTo>
                    <a:pt x="142504" y="0"/>
                  </a:moveTo>
                  <a:lnTo>
                    <a:pt x="225631" y="166255"/>
                  </a:lnTo>
                  <a:lnTo>
                    <a:pt x="47501" y="213756"/>
                  </a:lnTo>
                  <a:lnTo>
                    <a:pt x="0" y="71252"/>
                  </a:lnTo>
                  <a:lnTo>
                    <a:pt x="142504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8" name="Полилиния 37"/>
          <p:cNvSpPr/>
          <p:nvPr/>
        </p:nvSpPr>
        <p:spPr>
          <a:xfrm>
            <a:off x="6246421" y="1258784"/>
            <a:ext cx="1935678" cy="3598224"/>
          </a:xfrm>
          <a:custGeom>
            <a:avLst/>
            <a:gdLst>
              <a:gd name="connsiteX0" fmla="*/ 1923802 w 1935678"/>
              <a:gd name="connsiteY0" fmla="*/ 0 h 3598224"/>
              <a:gd name="connsiteX1" fmla="*/ 0 w 1935678"/>
              <a:gd name="connsiteY1" fmla="*/ 3598224 h 3598224"/>
              <a:gd name="connsiteX2" fmla="*/ 1935678 w 1935678"/>
              <a:gd name="connsiteY2" fmla="*/ 2861954 h 3598224"/>
              <a:gd name="connsiteX3" fmla="*/ 1923802 w 1935678"/>
              <a:gd name="connsiteY3" fmla="*/ 0 h 359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3598224">
                <a:moveTo>
                  <a:pt x="1923802" y="0"/>
                </a:moveTo>
                <a:lnTo>
                  <a:pt x="0" y="3598224"/>
                </a:lnTo>
                <a:lnTo>
                  <a:pt x="1935678" y="2861954"/>
                </a:lnTo>
                <a:cubicBezTo>
                  <a:pt x="1931719" y="1907969"/>
                  <a:pt x="1927761" y="953985"/>
                  <a:pt x="1923802" y="0"/>
                </a:cubicBezTo>
                <a:close/>
              </a:path>
            </a:pathLst>
          </a:cu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4321980" y="5555527"/>
            <a:ext cx="42539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452320" y="4131552"/>
            <a:ext cx="729779" cy="14239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олилиния 44"/>
          <p:cNvSpPr/>
          <p:nvPr/>
        </p:nvSpPr>
        <p:spPr>
          <a:xfrm>
            <a:off x="7457704" y="5343896"/>
            <a:ext cx="356260" cy="213756"/>
          </a:xfrm>
          <a:custGeom>
            <a:avLst/>
            <a:gdLst>
              <a:gd name="connsiteX0" fmla="*/ 0 w 356260"/>
              <a:gd name="connsiteY0" fmla="*/ 201881 h 213756"/>
              <a:gd name="connsiteX1" fmla="*/ 261257 w 356260"/>
              <a:gd name="connsiteY1" fmla="*/ 213756 h 213756"/>
              <a:gd name="connsiteX2" fmla="*/ 356260 w 356260"/>
              <a:gd name="connsiteY2" fmla="*/ 0 h 213756"/>
              <a:gd name="connsiteX3" fmla="*/ 106878 w 356260"/>
              <a:gd name="connsiteY3" fmla="*/ 11875 h 213756"/>
              <a:gd name="connsiteX4" fmla="*/ 0 w 356260"/>
              <a:gd name="connsiteY4" fmla="*/ 201881 h 21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260" h="213756">
                <a:moveTo>
                  <a:pt x="0" y="201881"/>
                </a:moveTo>
                <a:lnTo>
                  <a:pt x="261257" y="213756"/>
                </a:lnTo>
                <a:lnTo>
                  <a:pt x="356260" y="0"/>
                </a:lnTo>
                <a:lnTo>
                  <a:pt x="106878" y="11875"/>
                </a:lnTo>
                <a:lnTo>
                  <a:pt x="0" y="20188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7293906" y="5450774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</a:t>
            </a:r>
            <a:endParaRPr lang="ru-RU" sz="3600" dirty="0"/>
          </a:p>
        </p:txBody>
      </p:sp>
      <p:grpSp>
        <p:nvGrpSpPr>
          <p:cNvPr id="53" name="Группа 52"/>
          <p:cNvGrpSpPr/>
          <p:nvPr/>
        </p:nvGrpSpPr>
        <p:grpSpPr>
          <a:xfrm>
            <a:off x="7406723" y="1218909"/>
            <a:ext cx="775376" cy="4336618"/>
            <a:chOff x="7430475" y="1221034"/>
            <a:chExt cx="775376" cy="4336618"/>
          </a:xfrm>
        </p:grpSpPr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7430475" y="1258784"/>
              <a:ext cx="712519" cy="42988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Полилиния 51"/>
            <p:cNvSpPr/>
            <p:nvPr/>
          </p:nvSpPr>
          <p:spPr>
            <a:xfrm>
              <a:off x="7457706" y="1221034"/>
              <a:ext cx="748145" cy="4334493"/>
            </a:xfrm>
            <a:custGeom>
              <a:avLst/>
              <a:gdLst>
                <a:gd name="connsiteX0" fmla="*/ 700644 w 748145"/>
                <a:gd name="connsiteY0" fmla="*/ 0 h 4334493"/>
                <a:gd name="connsiteX1" fmla="*/ 0 w 748145"/>
                <a:gd name="connsiteY1" fmla="*/ 4334493 h 4334493"/>
                <a:gd name="connsiteX2" fmla="*/ 748145 w 748145"/>
                <a:gd name="connsiteY2" fmla="*/ 2897579 h 4334493"/>
                <a:gd name="connsiteX3" fmla="*/ 700644 w 748145"/>
                <a:gd name="connsiteY3" fmla="*/ 0 h 4334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8145" h="4334493">
                  <a:moveTo>
                    <a:pt x="700644" y="0"/>
                  </a:moveTo>
                  <a:lnTo>
                    <a:pt x="0" y="4334493"/>
                  </a:lnTo>
                  <a:lnTo>
                    <a:pt x="748145" y="2897579"/>
                  </a:lnTo>
                  <a:lnTo>
                    <a:pt x="700644" y="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2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5722436" y="4369056"/>
            <a:ext cx="49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O</a:t>
            </a:r>
            <a:endParaRPr lang="ru-RU" sz="36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6550123" y="4075932"/>
            <a:ext cx="1658796" cy="146066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94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">
              <a:schemeClr val="tx2">
                <a:lumMod val="40000"/>
                <a:lumOff val="60000"/>
              </a:schemeClr>
            </a:gs>
            <a:gs pos="34000">
              <a:schemeClr val="tx2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48"/>
          <p:cNvGrpSpPr/>
          <p:nvPr/>
        </p:nvGrpSpPr>
        <p:grpSpPr>
          <a:xfrm>
            <a:off x="4211960" y="2348880"/>
            <a:ext cx="5010462" cy="2025689"/>
            <a:chOff x="4211960" y="2348880"/>
            <a:chExt cx="5010462" cy="2025689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5880664" y="2735702"/>
              <a:ext cx="2952825" cy="0"/>
            </a:xfrm>
            <a:prstGeom prst="line">
              <a:avLst/>
            </a:prstGeom>
            <a:noFill/>
            <a:ln w="381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Группа 18"/>
            <p:cNvGrpSpPr/>
            <p:nvPr/>
          </p:nvGrpSpPr>
          <p:grpSpPr>
            <a:xfrm>
              <a:off x="4211960" y="2348880"/>
              <a:ext cx="5010462" cy="2025689"/>
              <a:chOff x="4195401" y="2348880"/>
              <a:chExt cx="5010462" cy="2025689"/>
            </a:xfrm>
            <a:noFill/>
          </p:grpSpPr>
          <p:sp>
            <p:nvSpPr>
              <p:cNvPr id="7" name="Полилиния 6"/>
              <p:cNvSpPr/>
              <p:nvPr/>
            </p:nvSpPr>
            <p:spPr>
              <a:xfrm>
                <a:off x="4195401" y="2547907"/>
                <a:ext cx="4305782" cy="1446836"/>
              </a:xfrm>
              <a:custGeom>
                <a:avLst/>
                <a:gdLst>
                  <a:gd name="connsiteX0" fmla="*/ 1400536 w 4305782"/>
                  <a:gd name="connsiteY0" fmla="*/ 11575 h 1446836"/>
                  <a:gd name="connsiteX1" fmla="*/ 0 w 4305782"/>
                  <a:gd name="connsiteY1" fmla="*/ 1412112 h 1446836"/>
                  <a:gd name="connsiteX2" fmla="*/ 2870521 w 4305782"/>
                  <a:gd name="connsiteY2" fmla="*/ 1446836 h 1446836"/>
                  <a:gd name="connsiteX3" fmla="*/ 4305782 w 4305782"/>
                  <a:gd name="connsiteY3" fmla="*/ 0 h 1446836"/>
                  <a:gd name="connsiteX4" fmla="*/ 1400536 w 4305782"/>
                  <a:gd name="connsiteY4" fmla="*/ 11575 h 1446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5782" h="1446836">
                    <a:moveTo>
                      <a:pt x="1400536" y="11575"/>
                    </a:moveTo>
                    <a:lnTo>
                      <a:pt x="0" y="1412112"/>
                    </a:lnTo>
                    <a:lnTo>
                      <a:pt x="2870521" y="1446836"/>
                    </a:lnTo>
                    <a:lnTo>
                      <a:pt x="4305782" y="0"/>
                    </a:lnTo>
                    <a:lnTo>
                      <a:pt x="1400536" y="11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4535996" y="2696901"/>
                <a:ext cx="1400536" cy="1435261"/>
              </a:xfrm>
              <a:prstGeom prst="line">
                <a:avLst/>
              </a:prstGeom>
              <a:grpFill/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4256979" y="3912904"/>
                <a:ext cx="36260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А</a:t>
                </a:r>
                <a:endParaRPr lang="ru-RU" sz="24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573932" y="2348880"/>
                <a:ext cx="36260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В</a:t>
                </a:r>
                <a:endParaRPr lang="ru-RU" sz="24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8857691" y="2579712"/>
                <a:ext cx="348172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С</a:t>
                </a:r>
                <a:endParaRPr lang="ru-RU" sz="24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425302" y="3912904"/>
                <a:ext cx="37382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D</a:t>
                </a:r>
                <a:endParaRPr lang="ru-RU" sz="2400" dirty="0"/>
              </a:p>
            </p:txBody>
          </p:sp>
        </p:grpSp>
        <p:sp>
          <p:nvSpPr>
            <p:cNvPr id="44" name="Полилиния 43"/>
            <p:cNvSpPr/>
            <p:nvPr/>
          </p:nvSpPr>
          <p:spPr>
            <a:xfrm>
              <a:off x="4543735" y="2731297"/>
              <a:ext cx="4345858" cy="1435510"/>
            </a:xfrm>
            <a:custGeom>
              <a:avLst/>
              <a:gdLst>
                <a:gd name="connsiteX0" fmla="*/ 0 w 4345858"/>
                <a:gd name="connsiteY0" fmla="*/ 1435510 h 1435510"/>
                <a:gd name="connsiteX1" fmla="*/ 1386348 w 4345858"/>
                <a:gd name="connsiteY1" fmla="*/ 0 h 1435510"/>
                <a:gd name="connsiteX2" fmla="*/ 4345858 w 4345858"/>
                <a:gd name="connsiteY2" fmla="*/ 19665 h 1435510"/>
                <a:gd name="connsiteX3" fmla="*/ 2910348 w 4345858"/>
                <a:gd name="connsiteY3" fmla="*/ 1415845 h 1435510"/>
                <a:gd name="connsiteX4" fmla="*/ 0 w 4345858"/>
                <a:gd name="connsiteY4" fmla="*/ 1435510 h 1435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5858" h="1435510">
                  <a:moveTo>
                    <a:pt x="0" y="1435510"/>
                  </a:moveTo>
                  <a:lnTo>
                    <a:pt x="1386348" y="0"/>
                  </a:lnTo>
                  <a:lnTo>
                    <a:pt x="4345858" y="19665"/>
                  </a:lnTo>
                  <a:lnTo>
                    <a:pt x="2910348" y="1415845"/>
                  </a:lnTo>
                  <a:lnTo>
                    <a:pt x="0" y="143551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4190" y="332656"/>
            <a:ext cx="8568952" cy="404191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sz="2400" dirty="0" smtClean="0"/>
              <a:t>В параллелограмме АВС</a:t>
            </a:r>
            <a:r>
              <a:rPr lang="en-US" sz="2400" dirty="0" smtClean="0"/>
              <a:t>D</a:t>
            </a:r>
            <a:r>
              <a:rPr lang="ru-RU" sz="2400" dirty="0" smtClean="0"/>
              <a:t>  угол А</a:t>
            </a:r>
            <a:r>
              <a:rPr lang="en-US" sz="2400" dirty="0" smtClean="0"/>
              <a:t>D</a:t>
            </a:r>
            <a:r>
              <a:rPr lang="ru-RU" sz="2400" dirty="0" smtClean="0"/>
              <a:t>С  равен           , А</a:t>
            </a:r>
            <a:r>
              <a:rPr lang="en-US" sz="2400" dirty="0" smtClean="0"/>
              <a:t>D </a:t>
            </a:r>
            <a:r>
              <a:rPr lang="ru-RU" sz="2400" dirty="0" smtClean="0"/>
              <a:t>= 8 см,</a:t>
            </a:r>
          </a:p>
          <a:p>
            <a:r>
              <a:rPr lang="en-US" sz="2400" dirty="0" smtClean="0"/>
              <a:t>D</a:t>
            </a:r>
            <a:r>
              <a:rPr lang="ru-RU" sz="2400" dirty="0" smtClean="0"/>
              <a:t>С= 6 см , прямая РС перпендикулярна плоскости АВС, РС= 9 см.</a:t>
            </a:r>
          </a:p>
          <a:p>
            <a:r>
              <a:rPr lang="ru-RU" sz="2400" dirty="0" smtClean="0"/>
              <a:t>Найти величину двугранного угла с ребром А</a:t>
            </a:r>
            <a:r>
              <a:rPr lang="en-US" sz="2400" dirty="0" smtClean="0"/>
              <a:t>D</a:t>
            </a:r>
            <a:r>
              <a:rPr lang="ru-RU" sz="2400" dirty="0" smtClean="0"/>
              <a:t> и площадь </a:t>
            </a:r>
          </a:p>
          <a:p>
            <a:r>
              <a:rPr lang="ru-RU" sz="2400" dirty="0" smtClean="0"/>
              <a:t>параллелограмма.</a:t>
            </a:r>
          </a:p>
          <a:p>
            <a:r>
              <a:rPr lang="ru-RU" sz="2400" dirty="0" smtClean="0"/>
              <a:t>Дано: </a:t>
            </a:r>
          </a:p>
          <a:p>
            <a:r>
              <a:rPr lang="ru-RU" sz="2400" dirty="0" smtClean="0"/>
              <a:t> АВС</a:t>
            </a:r>
            <a:r>
              <a:rPr lang="en-US" sz="2400" dirty="0" smtClean="0"/>
              <a:t>D</a:t>
            </a:r>
            <a:r>
              <a:rPr lang="ru-RU" sz="2400" dirty="0" smtClean="0"/>
              <a:t> – </a:t>
            </a:r>
            <a:r>
              <a:rPr lang="ru-RU" sz="2400" dirty="0" err="1" smtClean="0"/>
              <a:t>парал</a:t>
            </a:r>
            <a:r>
              <a:rPr lang="ru-RU" sz="2400" dirty="0" smtClean="0"/>
              <a:t>-м,</a:t>
            </a:r>
          </a:p>
          <a:p>
            <a:r>
              <a:rPr lang="ru-RU" sz="2400" dirty="0" smtClean="0"/>
              <a:t>                       ,</a:t>
            </a:r>
          </a:p>
          <a:p>
            <a:r>
              <a:rPr lang="ru-RU" sz="2400" dirty="0" smtClean="0"/>
              <a:t>А</a:t>
            </a:r>
            <a:r>
              <a:rPr lang="en-US" sz="2400" dirty="0" smtClean="0"/>
              <a:t>D </a:t>
            </a:r>
            <a:r>
              <a:rPr lang="ru-RU" sz="2400" dirty="0" smtClean="0"/>
              <a:t>= 8 см,</a:t>
            </a:r>
            <a:r>
              <a:rPr lang="en-US" sz="2400" dirty="0" smtClean="0"/>
              <a:t> D</a:t>
            </a:r>
            <a:r>
              <a:rPr lang="ru-RU" sz="2400" dirty="0" smtClean="0"/>
              <a:t>С= 6 см,</a:t>
            </a:r>
          </a:p>
          <a:p>
            <a:r>
              <a:rPr lang="ru-RU" sz="2400" dirty="0" smtClean="0"/>
              <a:t>РС= 9 см,                         </a:t>
            </a:r>
          </a:p>
          <a:p>
            <a:r>
              <a:rPr lang="ru-RU" sz="2400" dirty="0" smtClean="0"/>
              <a:t>Найти:</a:t>
            </a:r>
          </a:p>
          <a:p>
            <a:r>
              <a:rPr lang="ru-RU" sz="2400" dirty="0" smtClean="0"/>
              <a:t>Решение: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                                </a:t>
            </a:r>
            <a:endParaRPr lang="ru-RU" sz="24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0983252"/>
              </p:ext>
            </p:extLst>
          </p:nvPr>
        </p:nvGraphicFramePr>
        <p:xfrm>
          <a:off x="6084168" y="332656"/>
          <a:ext cx="648072" cy="432048"/>
        </p:xfrm>
        <a:graphic>
          <a:graphicData uri="http://schemas.openxmlformats.org/presentationml/2006/ole">
            <p:oleObj spid="_x0000_s6214" name="Формула" r:id="rId3" imgW="317225" imgH="203024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66112307"/>
              </p:ext>
            </p:extLst>
          </p:nvPr>
        </p:nvGraphicFramePr>
        <p:xfrm>
          <a:off x="251520" y="2564904"/>
          <a:ext cx="1710190" cy="360040"/>
        </p:xfrm>
        <a:graphic>
          <a:graphicData uri="http://schemas.openxmlformats.org/presentationml/2006/ole">
            <p:oleObj spid="_x0000_s6215" name="Формула" r:id="rId4" imgW="965200" imgH="2032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02926965"/>
              </p:ext>
            </p:extLst>
          </p:nvPr>
        </p:nvGraphicFramePr>
        <p:xfrm>
          <a:off x="1547664" y="3284984"/>
          <a:ext cx="1512168" cy="409136"/>
        </p:xfrm>
        <a:graphic>
          <a:graphicData uri="http://schemas.openxmlformats.org/presentationml/2006/ole">
            <p:oleObj spid="_x0000_s6216" name="Формула" r:id="rId5" imgW="837836" imgH="215806" progId="Equation.3">
              <p:embed/>
            </p:oleObj>
          </a:graphicData>
        </a:graphic>
      </p:graphicFrame>
      <p:grpSp>
        <p:nvGrpSpPr>
          <p:cNvPr id="47" name="Группа 46"/>
          <p:cNvGrpSpPr/>
          <p:nvPr/>
        </p:nvGrpSpPr>
        <p:grpSpPr>
          <a:xfrm>
            <a:off x="8869768" y="1196752"/>
            <a:ext cx="372617" cy="1597787"/>
            <a:chOff x="8795828" y="1290078"/>
            <a:chExt cx="372617" cy="1483901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8795828" y="1520911"/>
              <a:ext cx="0" cy="125306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8825081" y="1290078"/>
              <a:ext cx="343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P</a:t>
              </a:r>
              <a:endParaRPr lang="ru-RU" sz="2400" dirty="0"/>
            </a:p>
          </p:txBody>
        </p:sp>
      </p:grpSp>
      <p:sp>
        <p:nvSpPr>
          <p:cNvPr id="28" name="Полилиния 27"/>
          <p:cNvSpPr/>
          <p:nvPr/>
        </p:nvSpPr>
        <p:spPr>
          <a:xfrm>
            <a:off x="7020959" y="3822678"/>
            <a:ext cx="619432" cy="344129"/>
          </a:xfrm>
          <a:custGeom>
            <a:avLst/>
            <a:gdLst>
              <a:gd name="connsiteX0" fmla="*/ 0 w 619432"/>
              <a:gd name="connsiteY0" fmla="*/ 344129 h 344129"/>
              <a:gd name="connsiteX1" fmla="*/ 9832 w 619432"/>
              <a:gd name="connsiteY1" fmla="*/ 245806 h 344129"/>
              <a:gd name="connsiteX2" fmla="*/ 19664 w 619432"/>
              <a:gd name="connsiteY2" fmla="*/ 216310 h 344129"/>
              <a:gd name="connsiteX3" fmla="*/ 29496 w 619432"/>
              <a:gd name="connsiteY3" fmla="*/ 176981 h 344129"/>
              <a:gd name="connsiteX4" fmla="*/ 39329 w 619432"/>
              <a:gd name="connsiteY4" fmla="*/ 147484 h 344129"/>
              <a:gd name="connsiteX5" fmla="*/ 68825 w 619432"/>
              <a:gd name="connsiteY5" fmla="*/ 137651 h 344129"/>
              <a:gd name="connsiteX6" fmla="*/ 157316 w 619432"/>
              <a:gd name="connsiteY6" fmla="*/ 68826 h 344129"/>
              <a:gd name="connsiteX7" fmla="*/ 186812 w 619432"/>
              <a:gd name="connsiteY7" fmla="*/ 58993 h 344129"/>
              <a:gd name="connsiteX8" fmla="*/ 216309 w 619432"/>
              <a:gd name="connsiteY8" fmla="*/ 29497 h 344129"/>
              <a:gd name="connsiteX9" fmla="*/ 314632 w 619432"/>
              <a:gd name="connsiteY9" fmla="*/ 0 h 344129"/>
              <a:gd name="connsiteX10" fmla="*/ 540774 w 619432"/>
              <a:gd name="connsiteY10" fmla="*/ 9832 h 344129"/>
              <a:gd name="connsiteX11" fmla="*/ 599767 w 619432"/>
              <a:gd name="connsiteY11" fmla="*/ 49161 h 344129"/>
              <a:gd name="connsiteX12" fmla="*/ 619432 w 619432"/>
              <a:gd name="connsiteY12" fmla="*/ 98322 h 344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432" h="344129">
                <a:moveTo>
                  <a:pt x="0" y="344129"/>
                </a:moveTo>
                <a:cubicBezTo>
                  <a:pt x="3277" y="311355"/>
                  <a:pt x="4824" y="278361"/>
                  <a:pt x="9832" y="245806"/>
                </a:cubicBezTo>
                <a:cubicBezTo>
                  <a:pt x="11408" y="235563"/>
                  <a:pt x="16817" y="226275"/>
                  <a:pt x="19664" y="216310"/>
                </a:cubicBezTo>
                <a:cubicBezTo>
                  <a:pt x="23376" y="203317"/>
                  <a:pt x="25784" y="189974"/>
                  <a:pt x="29496" y="176981"/>
                </a:cubicBezTo>
                <a:cubicBezTo>
                  <a:pt x="32343" y="167016"/>
                  <a:pt x="32000" y="154813"/>
                  <a:pt x="39329" y="147484"/>
                </a:cubicBezTo>
                <a:cubicBezTo>
                  <a:pt x="46657" y="140155"/>
                  <a:pt x="58993" y="140929"/>
                  <a:pt x="68825" y="137651"/>
                </a:cubicBezTo>
                <a:cubicBezTo>
                  <a:pt x="94277" y="112200"/>
                  <a:pt x="122034" y="80588"/>
                  <a:pt x="157316" y="68826"/>
                </a:cubicBezTo>
                <a:lnTo>
                  <a:pt x="186812" y="58993"/>
                </a:lnTo>
                <a:cubicBezTo>
                  <a:pt x="196644" y="49161"/>
                  <a:pt x="204154" y="36250"/>
                  <a:pt x="216309" y="29497"/>
                </a:cubicBezTo>
                <a:cubicBezTo>
                  <a:pt x="235897" y="18615"/>
                  <a:pt x="289240" y="6348"/>
                  <a:pt x="314632" y="0"/>
                </a:cubicBezTo>
                <a:cubicBezTo>
                  <a:pt x="390013" y="3277"/>
                  <a:pt x="466419" y="-2988"/>
                  <a:pt x="540774" y="9832"/>
                </a:cubicBezTo>
                <a:cubicBezTo>
                  <a:pt x="564064" y="13848"/>
                  <a:pt x="599767" y="49161"/>
                  <a:pt x="599767" y="49161"/>
                </a:cubicBezTo>
                <a:cubicBezTo>
                  <a:pt x="611918" y="85610"/>
                  <a:pt x="604965" y="69388"/>
                  <a:pt x="619432" y="98322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8" name="Группа 47"/>
          <p:cNvGrpSpPr/>
          <p:nvPr/>
        </p:nvGrpSpPr>
        <p:grpSpPr>
          <a:xfrm>
            <a:off x="4529571" y="1466510"/>
            <a:ext cx="4333501" cy="2707564"/>
            <a:chOff x="4452544" y="1511157"/>
            <a:chExt cx="4333501" cy="2707564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5833220" y="1520910"/>
              <a:ext cx="2952825" cy="125306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4452544" y="1511157"/>
              <a:ext cx="4333501" cy="270756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7330675" y="1511157"/>
              <a:ext cx="1455370" cy="268023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Полилиния 34"/>
          <p:cNvSpPr/>
          <p:nvPr/>
        </p:nvSpPr>
        <p:spPr>
          <a:xfrm>
            <a:off x="8656594" y="2547907"/>
            <a:ext cx="206478" cy="177416"/>
          </a:xfrm>
          <a:custGeom>
            <a:avLst/>
            <a:gdLst>
              <a:gd name="connsiteX0" fmla="*/ 206478 w 206478"/>
              <a:gd name="connsiteY0" fmla="*/ 167149 h 177416"/>
              <a:gd name="connsiteX1" fmla="*/ 206478 w 206478"/>
              <a:gd name="connsiteY1" fmla="*/ 167149 h 177416"/>
              <a:gd name="connsiteX2" fmla="*/ 0 w 206478"/>
              <a:gd name="connsiteY2" fmla="*/ 176981 h 177416"/>
              <a:gd name="connsiteX3" fmla="*/ 0 w 206478"/>
              <a:gd name="connsiteY3" fmla="*/ 0 h 177416"/>
              <a:gd name="connsiteX4" fmla="*/ 196645 w 206478"/>
              <a:gd name="connsiteY4" fmla="*/ 9833 h 177416"/>
              <a:gd name="connsiteX5" fmla="*/ 206478 w 206478"/>
              <a:gd name="connsiteY5" fmla="*/ 167149 h 17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6478" h="177416">
                <a:moveTo>
                  <a:pt x="206478" y="167149"/>
                </a:moveTo>
                <a:lnTo>
                  <a:pt x="206478" y="167149"/>
                </a:lnTo>
                <a:cubicBezTo>
                  <a:pt x="72282" y="180568"/>
                  <a:pt x="141093" y="176981"/>
                  <a:pt x="0" y="176981"/>
                </a:cubicBezTo>
                <a:lnTo>
                  <a:pt x="0" y="0"/>
                </a:lnTo>
                <a:lnTo>
                  <a:pt x="196645" y="9833"/>
                </a:lnTo>
                <a:lnTo>
                  <a:pt x="206478" y="1671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8590073" y="2604067"/>
            <a:ext cx="265471" cy="412955"/>
          </a:xfrm>
          <a:custGeom>
            <a:avLst/>
            <a:gdLst>
              <a:gd name="connsiteX0" fmla="*/ 235974 w 265471"/>
              <a:gd name="connsiteY0" fmla="*/ 0 h 412955"/>
              <a:gd name="connsiteX1" fmla="*/ 0 w 265471"/>
              <a:gd name="connsiteY1" fmla="*/ 216310 h 412955"/>
              <a:gd name="connsiteX2" fmla="*/ 19664 w 265471"/>
              <a:gd name="connsiteY2" fmla="*/ 412955 h 412955"/>
              <a:gd name="connsiteX3" fmla="*/ 265471 w 265471"/>
              <a:gd name="connsiteY3" fmla="*/ 206478 h 412955"/>
              <a:gd name="connsiteX4" fmla="*/ 235974 w 265471"/>
              <a:gd name="connsiteY4" fmla="*/ 0 h 41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5471" h="412955">
                <a:moveTo>
                  <a:pt x="235974" y="0"/>
                </a:moveTo>
                <a:lnTo>
                  <a:pt x="0" y="216310"/>
                </a:lnTo>
                <a:lnTo>
                  <a:pt x="19664" y="412955"/>
                </a:lnTo>
                <a:lnTo>
                  <a:pt x="265471" y="206478"/>
                </a:lnTo>
                <a:lnTo>
                  <a:pt x="23597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V="1">
            <a:off x="4552555" y="4132162"/>
            <a:ext cx="4518148" cy="145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stCxn id="44" idx="2"/>
          </p:cNvCxnSpPr>
          <p:nvPr/>
        </p:nvCxnSpPr>
        <p:spPr>
          <a:xfrm flipH="1">
            <a:off x="8244408" y="2750962"/>
            <a:ext cx="645185" cy="139277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Полилиния 53"/>
          <p:cNvSpPr/>
          <p:nvPr/>
        </p:nvSpPr>
        <p:spPr>
          <a:xfrm>
            <a:off x="8253351" y="3954483"/>
            <a:ext cx="296883" cy="178130"/>
          </a:xfrm>
          <a:custGeom>
            <a:avLst/>
            <a:gdLst>
              <a:gd name="connsiteX0" fmla="*/ 0 w 296883"/>
              <a:gd name="connsiteY0" fmla="*/ 178130 h 178130"/>
              <a:gd name="connsiteX1" fmla="*/ 95002 w 296883"/>
              <a:gd name="connsiteY1" fmla="*/ 0 h 178130"/>
              <a:gd name="connsiteX2" fmla="*/ 296883 w 296883"/>
              <a:gd name="connsiteY2" fmla="*/ 0 h 178130"/>
              <a:gd name="connsiteX3" fmla="*/ 225631 w 296883"/>
              <a:gd name="connsiteY3" fmla="*/ 166255 h 178130"/>
              <a:gd name="connsiteX4" fmla="*/ 0 w 296883"/>
              <a:gd name="connsiteY4" fmla="*/ 178130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83" h="178130">
                <a:moveTo>
                  <a:pt x="0" y="178130"/>
                </a:moveTo>
                <a:lnTo>
                  <a:pt x="95002" y="0"/>
                </a:lnTo>
                <a:lnTo>
                  <a:pt x="296883" y="0"/>
                </a:lnTo>
                <a:lnTo>
                  <a:pt x="225631" y="166255"/>
                </a:lnTo>
                <a:lnTo>
                  <a:pt x="0" y="17813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8066329" y="4042796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</a:t>
            </a:r>
            <a:endParaRPr lang="ru-RU" sz="2400" dirty="0"/>
          </a:p>
        </p:txBody>
      </p:sp>
      <p:sp>
        <p:nvSpPr>
          <p:cNvPr id="56" name="Полилиния 55"/>
          <p:cNvSpPr/>
          <p:nvPr/>
        </p:nvSpPr>
        <p:spPr>
          <a:xfrm>
            <a:off x="8241475" y="1448790"/>
            <a:ext cx="641268" cy="2695698"/>
          </a:xfrm>
          <a:custGeom>
            <a:avLst/>
            <a:gdLst>
              <a:gd name="connsiteX0" fmla="*/ 629393 w 641268"/>
              <a:gd name="connsiteY0" fmla="*/ 0 h 2695698"/>
              <a:gd name="connsiteX1" fmla="*/ 0 w 641268"/>
              <a:gd name="connsiteY1" fmla="*/ 2695698 h 2695698"/>
              <a:gd name="connsiteX2" fmla="*/ 641268 w 641268"/>
              <a:gd name="connsiteY2" fmla="*/ 1318161 h 2695698"/>
              <a:gd name="connsiteX3" fmla="*/ 629393 w 641268"/>
              <a:gd name="connsiteY3" fmla="*/ 0 h 2695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1268" h="2695698">
                <a:moveTo>
                  <a:pt x="629393" y="0"/>
                </a:moveTo>
                <a:lnTo>
                  <a:pt x="0" y="2695698"/>
                </a:lnTo>
                <a:lnTo>
                  <a:pt x="641268" y="1318161"/>
                </a:lnTo>
                <a:lnTo>
                  <a:pt x="62939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10219280"/>
              </p:ext>
            </p:extLst>
          </p:nvPr>
        </p:nvGraphicFramePr>
        <p:xfrm>
          <a:off x="5436096" y="4365104"/>
          <a:ext cx="2083001" cy="374472"/>
        </p:xfrm>
        <a:graphic>
          <a:graphicData uri="http://schemas.openxmlformats.org/presentationml/2006/ole">
            <p:oleObj spid="_x0000_s6221" name="Формула" r:id="rId6" imgW="1129810" imgH="203112" progId="Equation.3">
              <p:embed/>
            </p:oleObj>
          </a:graphicData>
        </a:graphic>
      </p:graphicFrame>
      <p:graphicFrame>
        <p:nvGraphicFramePr>
          <p:cNvPr id="64" name="Объект 6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40312670"/>
              </p:ext>
            </p:extLst>
          </p:nvPr>
        </p:nvGraphicFramePr>
        <p:xfrm>
          <a:off x="1259632" y="3602223"/>
          <a:ext cx="1958975" cy="441325"/>
        </p:xfrm>
        <a:graphic>
          <a:graphicData uri="http://schemas.openxmlformats.org/presentationml/2006/ole">
            <p:oleObj spid="_x0000_s6222" name="Формула" r:id="rId7" imgW="1016000" imgH="228600" progId="Equation.3">
              <p:embed/>
            </p:oleObj>
          </a:graphicData>
        </a:graphic>
      </p:graphicFrame>
      <p:graphicFrame>
        <p:nvGraphicFramePr>
          <p:cNvPr id="6223" name="Object 79"/>
          <p:cNvGraphicFramePr>
            <a:graphicFrameLocks noChangeAspect="1"/>
          </p:cNvGraphicFramePr>
          <p:nvPr/>
        </p:nvGraphicFramePr>
        <p:xfrm>
          <a:off x="133350" y="4365625"/>
          <a:ext cx="5106988" cy="409575"/>
        </p:xfrm>
        <a:graphic>
          <a:graphicData uri="http://schemas.openxmlformats.org/presentationml/2006/ole">
            <p:oleObj spid="_x0000_s6223" name="Формула" r:id="rId8" imgW="2831760" imgH="215640" progId="Equation.3">
              <p:embed/>
            </p:oleObj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123825" y="4797425"/>
          <a:ext cx="5049838" cy="2060575"/>
        </p:xfrm>
        <a:graphic>
          <a:graphicData uri="http://schemas.openxmlformats.org/presentationml/2006/ole">
            <p:oleObj spid="_x0000_s6224" name="Формула" r:id="rId9" imgW="2768400" imgH="1130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2999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5" grpId="0" animBg="1"/>
      <p:bldP spid="36" grpId="0" animBg="1"/>
      <p:bldP spid="54" grpId="0" animBg="1"/>
      <p:bldP spid="55" grpId="0"/>
      <p:bldP spid="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6401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Домашнее задание: п.22 №</a:t>
            </a:r>
            <a:r>
              <a:rPr lang="ru-RU" sz="3200" dirty="0" smtClean="0"/>
              <a:t>168,171</a:t>
            </a:r>
            <a:endParaRPr lang="ru-RU" sz="3200" dirty="0"/>
          </a:p>
        </p:txBody>
      </p:sp>
      <p:pic>
        <p:nvPicPr>
          <p:cNvPr id="6" name="Рисунок 5" descr="56709258_so_smayliko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556792"/>
            <a:ext cx="6300700" cy="3024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73681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Использованная литература:</a:t>
            </a:r>
          </a:p>
          <a:p>
            <a:r>
              <a:rPr lang="ru-RU" sz="2800" dirty="0" smtClean="0"/>
              <a:t>1.Геометрия10-11  </a:t>
            </a:r>
            <a:r>
              <a:rPr lang="ru-RU" sz="2800" dirty="0" err="1" smtClean="0"/>
              <a:t>Л.С.Атанасян</a:t>
            </a:r>
            <a:endParaRPr lang="ru-RU" sz="2800" dirty="0" smtClean="0"/>
          </a:p>
          <a:p>
            <a:r>
              <a:rPr lang="ru-RU" sz="2800" dirty="0" smtClean="0"/>
              <a:t>2.Система задач по теме: «Двугранные углы»,</a:t>
            </a:r>
          </a:p>
          <a:p>
            <a:r>
              <a:rPr lang="ru-RU" sz="2800" dirty="0" err="1" smtClean="0"/>
              <a:t>М.В.Севостьянов</a:t>
            </a:r>
            <a:r>
              <a:rPr lang="ru-RU" sz="2800" dirty="0" smtClean="0"/>
              <a:t>, журнал Математика в школе,198…год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9512" y="116632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</a:rPr>
                      <m:t>𝑰</m:t>
                    </m:r>
                  </m:oMath>
                </a14:m>
                <a:r>
                  <a:rPr lang="ru-RU" sz="24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.</a:t>
                </a:r>
                <a:endParaRPr lang="ru-RU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576064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105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94900" y="116632"/>
            <a:ext cx="4150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ПОВТОРЕНИЕ ( устная работа)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103" y="578297"/>
            <a:ext cx="4647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1) 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Что называется углом на плоскости?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3796" y="2276872"/>
            <a:ext cx="84109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2) 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Какой угол называется углом между прямыми в пространстве?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4653136"/>
            <a:ext cx="82223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3) 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Какой угол называется углом между прямой и плоскостью? </a:t>
            </a:r>
            <a:endParaRPr lang="ru-RU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cxnSp>
        <p:nvCxnSpPr>
          <p:cNvPr id="13" name="Прямая соединительная линия 12"/>
          <p:cNvCxnSpPr>
            <a:stCxn id="11" idx="0"/>
          </p:cNvCxnSpPr>
          <p:nvPr/>
        </p:nvCxnSpPr>
        <p:spPr>
          <a:xfrm flipV="1">
            <a:off x="346461" y="1191423"/>
            <a:ext cx="1367908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298537" y="1505415"/>
            <a:ext cx="1775872" cy="694120"/>
            <a:chOff x="298537" y="1505415"/>
            <a:chExt cx="1775872" cy="694120"/>
          </a:xfrm>
        </p:grpSpPr>
        <p:sp>
          <p:nvSpPr>
            <p:cNvPr id="11" name="Овал 10"/>
            <p:cNvSpPr/>
            <p:nvPr/>
          </p:nvSpPr>
          <p:spPr>
            <a:xfrm>
              <a:off x="298537" y="1623471"/>
              <a:ext cx="9584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Прямая соединительная линия 14"/>
            <p:cNvCxnSpPr>
              <a:stCxn id="11" idx="0"/>
            </p:cNvCxnSpPr>
            <p:nvPr/>
          </p:nvCxnSpPr>
          <p:spPr>
            <a:xfrm>
              <a:off x="346461" y="1623471"/>
              <a:ext cx="1727948" cy="5760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Полилиния 15"/>
            <p:cNvSpPr/>
            <p:nvPr/>
          </p:nvSpPr>
          <p:spPr>
            <a:xfrm>
              <a:off x="758283" y="1505415"/>
              <a:ext cx="55756" cy="278780"/>
            </a:xfrm>
            <a:custGeom>
              <a:avLst/>
              <a:gdLst>
                <a:gd name="connsiteX0" fmla="*/ 0 w 55756"/>
                <a:gd name="connsiteY0" fmla="*/ 0 h 278780"/>
                <a:gd name="connsiteX1" fmla="*/ 55756 w 55756"/>
                <a:gd name="connsiteY1" fmla="*/ 89209 h 278780"/>
                <a:gd name="connsiteX2" fmla="*/ 44605 w 55756"/>
                <a:gd name="connsiteY2" fmla="*/ 144965 h 278780"/>
                <a:gd name="connsiteX3" fmla="*/ 22302 w 55756"/>
                <a:gd name="connsiteY3" fmla="*/ 234175 h 278780"/>
                <a:gd name="connsiteX4" fmla="*/ 11151 w 55756"/>
                <a:gd name="connsiteY4" fmla="*/ 278780 h 27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56" h="278780">
                  <a:moveTo>
                    <a:pt x="0" y="0"/>
                  </a:moveTo>
                  <a:cubicBezTo>
                    <a:pt x="14128" y="17660"/>
                    <a:pt x="55756" y="56523"/>
                    <a:pt x="55756" y="89209"/>
                  </a:cubicBezTo>
                  <a:cubicBezTo>
                    <a:pt x="55756" y="108162"/>
                    <a:pt x="48867" y="126497"/>
                    <a:pt x="44605" y="144965"/>
                  </a:cubicBezTo>
                  <a:cubicBezTo>
                    <a:pt x="37713" y="174832"/>
                    <a:pt x="31995" y="205096"/>
                    <a:pt x="22302" y="234175"/>
                  </a:cubicBezTo>
                  <a:cubicBezTo>
                    <a:pt x="9976" y="271155"/>
                    <a:pt x="11151" y="255874"/>
                    <a:pt x="11151" y="27878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Полилиния 21"/>
          <p:cNvSpPr/>
          <p:nvPr/>
        </p:nvSpPr>
        <p:spPr>
          <a:xfrm>
            <a:off x="3021980" y="1717288"/>
            <a:ext cx="914400" cy="345688"/>
          </a:xfrm>
          <a:custGeom>
            <a:avLst/>
            <a:gdLst>
              <a:gd name="connsiteX0" fmla="*/ 0 w 914400"/>
              <a:gd name="connsiteY0" fmla="*/ 11151 h 345688"/>
              <a:gd name="connsiteX1" fmla="*/ 100361 w 914400"/>
              <a:gd name="connsiteY1" fmla="*/ 0 h 345688"/>
              <a:gd name="connsiteX2" fmla="*/ 301083 w 914400"/>
              <a:gd name="connsiteY2" fmla="*/ 22302 h 345688"/>
              <a:gd name="connsiteX3" fmla="*/ 379142 w 914400"/>
              <a:gd name="connsiteY3" fmla="*/ 33453 h 345688"/>
              <a:gd name="connsiteX4" fmla="*/ 412596 w 914400"/>
              <a:gd name="connsiteY4" fmla="*/ 44605 h 345688"/>
              <a:gd name="connsiteX5" fmla="*/ 512957 w 914400"/>
              <a:gd name="connsiteY5" fmla="*/ 66907 h 345688"/>
              <a:gd name="connsiteX6" fmla="*/ 579864 w 914400"/>
              <a:gd name="connsiteY6" fmla="*/ 89210 h 345688"/>
              <a:gd name="connsiteX7" fmla="*/ 646771 w 914400"/>
              <a:gd name="connsiteY7" fmla="*/ 133814 h 345688"/>
              <a:gd name="connsiteX8" fmla="*/ 713679 w 914400"/>
              <a:gd name="connsiteY8" fmla="*/ 156117 h 345688"/>
              <a:gd name="connsiteX9" fmla="*/ 747132 w 914400"/>
              <a:gd name="connsiteY9" fmla="*/ 178419 h 345688"/>
              <a:gd name="connsiteX10" fmla="*/ 791737 w 914400"/>
              <a:gd name="connsiteY10" fmla="*/ 223024 h 345688"/>
              <a:gd name="connsiteX11" fmla="*/ 814040 w 914400"/>
              <a:gd name="connsiteY11" fmla="*/ 245327 h 345688"/>
              <a:gd name="connsiteX12" fmla="*/ 869796 w 914400"/>
              <a:gd name="connsiteY12" fmla="*/ 289932 h 345688"/>
              <a:gd name="connsiteX13" fmla="*/ 892098 w 914400"/>
              <a:gd name="connsiteY13" fmla="*/ 323385 h 345688"/>
              <a:gd name="connsiteX14" fmla="*/ 914400 w 914400"/>
              <a:gd name="connsiteY14" fmla="*/ 345688 h 34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" h="345688">
                <a:moveTo>
                  <a:pt x="0" y="11151"/>
                </a:moveTo>
                <a:cubicBezTo>
                  <a:pt x="33454" y="7434"/>
                  <a:pt x="66701" y="0"/>
                  <a:pt x="100361" y="0"/>
                </a:cubicBezTo>
                <a:cubicBezTo>
                  <a:pt x="190343" y="0"/>
                  <a:pt x="223549" y="10374"/>
                  <a:pt x="301083" y="22302"/>
                </a:cubicBezTo>
                <a:cubicBezTo>
                  <a:pt x="327061" y="26299"/>
                  <a:pt x="353122" y="29736"/>
                  <a:pt x="379142" y="33453"/>
                </a:cubicBezTo>
                <a:cubicBezTo>
                  <a:pt x="390293" y="37170"/>
                  <a:pt x="401192" y="41754"/>
                  <a:pt x="412596" y="44605"/>
                </a:cubicBezTo>
                <a:cubicBezTo>
                  <a:pt x="476261" y="60522"/>
                  <a:pt x="455721" y="49736"/>
                  <a:pt x="512957" y="66907"/>
                </a:cubicBezTo>
                <a:cubicBezTo>
                  <a:pt x="535474" y="73662"/>
                  <a:pt x="560303" y="76170"/>
                  <a:pt x="579864" y="89210"/>
                </a:cubicBezTo>
                <a:cubicBezTo>
                  <a:pt x="602166" y="104078"/>
                  <a:pt x="621343" y="125338"/>
                  <a:pt x="646771" y="133814"/>
                </a:cubicBezTo>
                <a:lnTo>
                  <a:pt x="713679" y="156117"/>
                </a:lnTo>
                <a:cubicBezTo>
                  <a:pt x="724830" y="163551"/>
                  <a:pt x="738760" y="167954"/>
                  <a:pt x="747132" y="178419"/>
                </a:cubicBezTo>
                <a:cubicBezTo>
                  <a:pt x="790384" y="232486"/>
                  <a:pt x="718747" y="198695"/>
                  <a:pt x="791737" y="223024"/>
                </a:cubicBezTo>
                <a:cubicBezTo>
                  <a:pt x="799171" y="230458"/>
                  <a:pt x="805830" y="238759"/>
                  <a:pt x="814040" y="245327"/>
                </a:cubicBezTo>
                <a:cubicBezTo>
                  <a:pt x="846240" y="271087"/>
                  <a:pt x="845862" y="260014"/>
                  <a:pt x="869796" y="289932"/>
                </a:cubicBezTo>
                <a:cubicBezTo>
                  <a:pt x="878168" y="300397"/>
                  <a:pt x="883726" y="312920"/>
                  <a:pt x="892098" y="323385"/>
                </a:cubicBezTo>
                <a:cubicBezTo>
                  <a:pt x="898666" y="331595"/>
                  <a:pt x="914400" y="345688"/>
                  <a:pt x="914400" y="345688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2411760" y="1191423"/>
            <a:ext cx="2473834" cy="946013"/>
            <a:chOff x="2411760" y="1191423"/>
            <a:chExt cx="2473834" cy="946013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2411760" y="1191423"/>
              <a:ext cx="1008112" cy="8694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3419872" y="2060848"/>
              <a:ext cx="146572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Овал 22"/>
            <p:cNvSpPr/>
            <p:nvPr/>
          </p:nvSpPr>
          <p:spPr>
            <a:xfrm>
              <a:off x="3358716" y="1988515"/>
              <a:ext cx="122312" cy="1489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6" name="Прямая соединительная линия 25"/>
          <p:cNvCxnSpPr/>
          <p:nvPr/>
        </p:nvCxnSpPr>
        <p:spPr>
          <a:xfrm>
            <a:off x="5292080" y="978407"/>
            <a:ext cx="0" cy="11590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Группа 29"/>
          <p:cNvGrpSpPr/>
          <p:nvPr/>
        </p:nvGrpSpPr>
        <p:grpSpPr>
          <a:xfrm>
            <a:off x="5292080" y="1988515"/>
            <a:ext cx="1296144" cy="148921"/>
            <a:chOff x="5292080" y="1988515"/>
            <a:chExt cx="1296144" cy="148921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5292080" y="2137436"/>
              <a:ext cx="12961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Прямоугольник 28"/>
            <p:cNvSpPr/>
            <p:nvPr/>
          </p:nvSpPr>
          <p:spPr>
            <a:xfrm>
              <a:off x="5292080" y="1988515"/>
              <a:ext cx="144016" cy="14892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171" name="Группа 7170"/>
          <p:cNvGrpSpPr/>
          <p:nvPr/>
        </p:nvGrpSpPr>
        <p:grpSpPr>
          <a:xfrm>
            <a:off x="6911824" y="1268760"/>
            <a:ext cx="1604475" cy="868676"/>
            <a:chOff x="6911824" y="1268760"/>
            <a:chExt cx="1604475" cy="868676"/>
          </a:xfrm>
        </p:grpSpPr>
        <p:cxnSp>
          <p:nvCxnSpPr>
            <p:cNvPr id="7168" name="Прямая соединительная линия 7167"/>
            <p:cNvCxnSpPr/>
            <p:nvPr/>
          </p:nvCxnSpPr>
          <p:spPr>
            <a:xfrm>
              <a:off x="6911824" y="1268760"/>
              <a:ext cx="1604475" cy="8686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69" name="Овал 7168"/>
            <p:cNvSpPr/>
            <p:nvPr/>
          </p:nvSpPr>
          <p:spPr>
            <a:xfrm flipH="1" flipV="1">
              <a:off x="7668343" y="1659475"/>
              <a:ext cx="45719" cy="5781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253218" y="2677723"/>
            <a:ext cx="3376247" cy="1936480"/>
            <a:chOff x="253218" y="2677723"/>
            <a:chExt cx="3376247" cy="1936480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>
              <a:off x="755576" y="3068960"/>
              <a:ext cx="2376264" cy="12241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755576" y="3068960"/>
              <a:ext cx="2376264" cy="12241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Полилиния 34"/>
            <p:cNvSpPr/>
            <p:nvPr/>
          </p:nvSpPr>
          <p:spPr>
            <a:xfrm>
              <a:off x="2411760" y="3429000"/>
              <a:ext cx="168812" cy="436099"/>
            </a:xfrm>
            <a:custGeom>
              <a:avLst/>
              <a:gdLst>
                <a:gd name="connsiteX0" fmla="*/ 56271 w 168812"/>
                <a:gd name="connsiteY0" fmla="*/ 0 h 436099"/>
                <a:gd name="connsiteX1" fmla="*/ 154745 w 168812"/>
                <a:gd name="connsiteY1" fmla="*/ 140677 h 436099"/>
                <a:gd name="connsiteX2" fmla="*/ 154745 w 168812"/>
                <a:gd name="connsiteY2" fmla="*/ 239151 h 436099"/>
                <a:gd name="connsiteX3" fmla="*/ 98474 w 168812"/>
                <a:gd name="connsiteY3" fmla="*/ 323557 h 436099"/>
                <a:gd name="connsiteX4" fmla="*/ 14068 w 168812"/>
                <a:gd name="connsiteY4" fmla="*/ 407963 h 436099"/>
                <a:gd name="connsiteX5" fmla="*/ 0 w 168812"/>
                <a:gd name="connsiteY5" fmla="*/ 436099 h 436099"/>
                <a:gd name="connsiteX6" fmla="*/ 112541 w 168812"/>
                <a:gd name="connsiteY6" fmla="*/ 323557 h 436099"/>
                <a:gd name="connsiteX7" fmla="*/ 168812 w 168812"/>
                <a:gd name="connsiteY7" fmla="*/ 239151 h 436099"/>
                <a:gd name="connsiteX8" fmla="*/ 168812 w 168812"/>
                <a:gd name="connsiteY8" fmla="*/ 126610 h 436099"/>
                <a:gd name="connsiteX9" fmla="*/ 56271 w 168812"/>
                <a:gd name="connsiteY9" fmla="*/ 0 h 436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8812" h="436099">
                  <a:moveTo>
                    <a:pt x="56271" y="0"/>
                  </a:moveTo>
                  <a:lnTo>
                    <a:pt x="154745" y="140677"/>
                  </a:lnTo>
                  <a:lnTo>
                    <a:pt x="154745" y="239151"/>
                  </a:lnTo>
                  <a:cubicBezTo>
                    <a:pt x="96147" y="341696"/>
                    <a:pt x="98474" y="375431"/>
                    <a:pt x="98474" y="323557"/>
                  </a:cubicBezTo>
                  <a:lnTo>
                    <a:pt x="14068" y="407963"/>
                  </a:lnTo>
                  <a:lnTo>
                    <a:pt x="0" y="436099"/>
                  </a:lnTo>
                  <a:lnTo>
                    <a:pt x="112541" y="323557"/>
                  </a:lnTo>
                  <a:lnTo>
                    <a:pt x="168812" y="239151"/>
                  </a:lnTo>
                  <a:lnTo>
                    <a:pt x="168812" y="126610"/>
                  </a:lnTo>
                  <a:lnTo>
                    <a:pt x="56271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253218" y="2677723"/>
              <a:ext cx="3376247" cy="1936480"/>
            </a:xfrm>
            <a:custGeom>
              <a:avLst/>
              <a:gdLst>
                <a:gd name="connsiteX0" fmla="*/ 168813 w 3376247"/>
                <a:gd name="connsiteY0" fmla="*/ 853268 h 1936480"/>
                <a:gd name="connsiteX1" fmla="*/ 239151 w 3376247"/>
                <a:gd name="connsiteY1" fmla="*/ 768862 h 1936480"/>
                <a:gd name="connsiteX2" fmla="*/ 323557 w 3376247"/>
                <a:gd name="connsiteY2" fmla="*/ 656320 h 1936480"/>
                <a:gd name="connsiteX3" fmla="*/ 365760 w 3376247"/>
                <a:gd name="connsiteY3" fmla="*/ 529711 h 1936480"/>
                <a:gd name="connsiteX4" fmla="*/ 379828 w 3376247"/>
                <a:gd name="connsiteY4" fmla="*/ 487508 h 1936480"/>
                <a:gd name="connsiteX5" fmla="*/ 407964 w 3376247"/>
                <a:gd name="connsiteY5" fmla="*/ 459372 h 1936480"/>
                <a:gd name="connsiteX6" fmla="*/ 422031 w 3376247"/>
                <a:gd name="connsiteY6" fmla="*/ 403102 h 1936480"/>
                <a:gd name="connsiteX7" fmla="*/ 450167 w 3376247"/>
                <a:gd name="connsiteY7" fmla="*/ 346831 h 1936480"/>
                <a:gd name="connsiteX8" fmla="*/ 562708 w 3376247"/>
                <a:gd name="connsiteY8" fmla="*/ 262425 h 1936480"/>
                <a:gd name="connsiteX9" fmla="*/ 647114 w 3376247"/>
                <a:gd name="connsiteY9" fmla="*/ 234289 h 1936480"/>
                <a:gd name="connsiteX10" fmla="*/ 689317 w 3376247"/>
                <a:gd name="connsiteY10" fmla="*/ 220222 h 1936480"/>
                <a:gd name="connsiteX11" fmla="*/ 1083213 w 3376247"/>
                <a:gd name="connsiteY11" fmla="*/ 248357 h 1936480"/>
                <a:gd name="connsiteX12" fmla="*/ 1125416 w 3376247"/>
                <a:gd name="connsiteY12" fmla="*/ 262425 h 1936480"/>
                <a:gd name="connsiteX13" fmla="*/ 1195754 w 3376247"/>
                <a:gd name="connsiteY13" fmla="*/ 276492 h 1936480"/>
                <a:gd name="connsiteX14" fmla="*/ 1280160 w 3376247"/>
                <a:gd name="connsiteY14" fmla="*/ 304628 h 1936480"/>
                <a:gd name="connsiteX15" fmla="*/ 1477108 w 3376247"/>
                <a:gd name="connsiteY15" fmla="*/ 276492 h 1936480"/>
                <a:gd name="connsiteX16" fmla="*/ 1533379 w 3376247"/>
                <a:gd name="connsiteY16" fmla="*/ 262425 h 1936480"/>
                <a:gd name="connsiteX17" fmla="*/ 1617785 w 3376247"/>
                <a:gd name="connsiteY17" fmla="*/ 234289 h 1936480"/>
                <a:gd name="connsiteX18" fmla="*/ 1758462 w 3376247"/>
                <a:gd name="connsiteY18" fmla="*/ 206154 h 1936480"/>
                <a:gd name="connsiteX19" fmla="*/ 1814733 w 3376247"/>
                <a:gd name="connsiteY19" fmla="*/ 192086 h 1936480"/>
                <a:gd name="connsiteX20" fmla="*/ 1885071 w 3376247"/>
                <a:gd name="connsiteY20" fmla="*/ 178019 h 1936480"/>
                <a:gd name="connsiteX21" fmla="*/ 2011680 w 3376247"/>
                <a:gd name="connsiteY21" fmla="*/ 149883 h 1936480"/>
                <a:gd name="connsiteX22" fmla="*/ 2180493 w 3376247"/>
                <a:gd name="connsiteY22" fmla="*/ 135815 h 1936480"/>
                <a:gd name="connsiteX23" fmla="*/ 3066757 w 3376247"/>
                <a:gd name="connsiteY23" fmla="*/ 163951 h 1936480"/>
                <a:gd name="connsiteX24" fmla="*/ 3108960 w 3376247"/>
                <a:gd name="connsiteY24" fmla="*/ 192086 h 1936480"/>
                <a:gd name="connsiteX25" fmla="*/ 3179299 w 3376247"/>
                <a:gd name="connsiteY25" fmla="*/ 262425 h 1936480"/>
                <a:gd name="connsiteX26" fmla="*/ 3221502 w 3376247"/>
                <a:gd name="connsiteY26" fmla="*/ 389034 h 1936480"/>
                <a:gd name="connsiteX27" fmla="*/ 3235570 w 3376247"/>
                <a:gd name="connsiteY27" fmla="*/ 431237 h 1936480"/>
                <a:gd name="connsiteX28" fmla="*/ 3249637 w 3376247"/>
                <a:gd name="connsiteY28" fmla="*/ 501575 h 1936480"/>
                <a:gd name="connsiteX29" fmla="*/ 3249637 w 3376247"/>
                <a:gd name="connsiteY29" fmla="*/ 895471 h 1936480"/>
                <a:gd name="connsiteX30" fmla="*/ 3277773 w 3376247"/>
                <a:gd name="connsiteY30" fmla="*/ 937674 h 1936480"/>
                <a:gd name="connsiteX31" fmla="*/ 3305908 w 3376247"/>
                <a:gd name="connsiteY31" fmla="*/ 1050215 h 1936480"/>
                <a:gd name="connsiteX32" fmla="*/ 3319976 w 3376247"/>
                <a:gd name="connsiteY32" fmla="*/ 1092419 h 1936480"/>
                <a:gd name="connsiteX33" fmla="*/ 3334044 w 3376247"/>
                <a:gd name="connsiteY33" fmla="*/ 1162757 h 1936480"/>
                <a:gd name="connsiteX34" fmla="*/ 3376247 w 3376247"/>
                <a:gd name="connsiteY34" fmla="*/ 1317502 h 1936480"/>
                <a:gd name="connsiteX35" fmla="*/ 3348111 w 3376247"/>
                <a:gd name="connsiteY35" fmla="*/ 1486314 h 1936480"/>
                <a:gd name="connsiteX36" fmla="*/ 3249637 w 3376247"/>
                <a:gd name="connsiteY36" fmla="*/ 1598855 h 1936480"/>
                <a:gd name="connsiteX37" fmla="*/ 3221502 w 3376247"/>
                <a:gd name="connsiteY37" fmla="*/ 1641059 h 1936480"/>
                <a:gd name="connsiteX38" fmla="*/ 3165231 w 3376247"/>
                <a:gd name="connsiteY38" fmla="*/ 1697329 h 1936480"/>
                <a:gd name="connsiteX39" fmla="*/ 3024554 w 3376247"/>
                <a:gd name="connsiteY39" fmla="*/ 1781735 h 1936480"/>
                <a:gd name="connsiteX40" fmla="*/ 2926080 w 3376247"/>
                <a:gd name="connsiteY40" fmla="*/ 1809871 h 1936480"/>
                <a:gd name="connsiteX41" fmla="*/ 2532185 w 3376247"/>
                <a:gd name="connsiteY41" fmla="*/ 1795803 h 1936480"/>
                <a:gd name="connsiteX42" fmla="*/ 2447779 w 3376247"/>
                <a:gd name="connsiteY42" fmla="*/ 1781735 h 1936480"/>
                <a:gd name="connsiteX43" fmla="*/ 1899139 w 3376247"/>
                <a:gd name="connsiteY43" fmla="*/ 1795803 h 1936480"/>
                <a:gd name="connsiteX44" fmla="*/ 1786597 w 3376247"/>
                <a:gd name="connsiteY44" fmla="*/ 1809871 h 1936480"/>
                <a:gd name="connsiteX45" fmla="*/ 1730327 w 3376247"/>
                <a:gd name="connsiteY45" fmla="*/ 1823939 h 1936480"/>
                <a:gd name="connsiteX46" fmla="*/ 1645920 w 3376247"/>
                <a:gd name="connsiteY46" fmla="*/ 1838006 h 1936480"/>
                <a:gd name="connsiteX47" fmla="*/ 1547447 w 3376247"/>
                <a:gd name="connsiteY47" fmla="*/ 1866142 h 1936480"/>
                <a:gd name="connsiteX48" fmla="*/ 1491176 w 3376247"/>
                <a:gd name="connsiteY48" fmla="*/ 1880209 h 1936480"/>
                <a:gd name="connsiteX49" fmla="*/ 1448973 w 3376247"/>
                <a:gd name="connsiteY49" fmla="*/ 1894277 h 1936480"/>
                <a:gd name="connsiteX50" fmla="*/ 1392702 w 3376247"/>
                <a:gd name="connsiteY50" fmla="*/ 1908345 h 1936480"/>
                <a:gd name="connsiteX51" fmla="*/ 1322364 w 3376247"/>
                <a:gd name="connsiteY51" fmla="*/ 1936480 h 1936480"/>
                <a:gd name="connsiteX52" fmla="*/ 689317 w 3376247"/>
                <a:gd name="connsiteY52" fmla="*/ 1922412 h 1936480"/>
                <a:gd name="connsiteX53" fmla="*/ 633047 w 3376247"/>
                <a:gd name="connsiteY53" fmla="*/ 1908345 h 1936480"/>
                <a:gd name="connsiteX54" fmla="*/ 548640 w 3376247"/>
                <a:gd name="connsiteY54" fmla="*/ 1894277 h 1936480"/>
                <a:gd name="connsiteX55" fmla="*/ 506437 w 3376247"/>
                <a:gd name="connsiteY55" fmla="*/ 1880209 h 1936480"/>
                <a:gd name="connsiteX56" fmla="*/ 182880 w 3376247"/>
                <a:gd name="connsiteY56" fmla="*/ 1852074 h 1936480"/>
                <a:gd name="connsiteX57" fmla="*/ 70339 w 3376247"/>
                <a:gd name="connsiteY57" fmla="*/ 1753600 h 1936480"/>
                <a:gd name="connsiteX58" fmla="*/ 28136 w 3376247"/>
                <a:gd name="connsiteY58" fmla="*/ 1697329 h 1936480"/>
                <a:gd name="connsiteX59" fmla="*/ 14068 w 3376247"/>
                <a:gd name="connsiteY59" fmla="*/ 1641059 h 1936480"/>
                <a:gd name="connsiteX60" fmla="*/ 0 w 3376247"/>
                <a:gd name="connsiteY60" fmla="*/ 1598855 h 1936480"/>
                <a:gd name="connsiteX61" fmla="*/ 14068 w 3376247"/>
                <a:gd name="connsiteY61" fmla="*/ 1233095 h 1936480"/>
                <a:gd name="connsiteX62" fmla="*/ 42204 w 3376247"/>
                <a:gd name="connsiteY62" fmla="*/ 1148689 h 1936480"/>
                <a:gd name="connsiteX63" fmla="*/ 84407 w 3376247"/>
                <a:gd name="connsiteY63" fmla="*/ 1106486 h 1936480"/>
                <a:gd name="connsiteX64" fmla="*/ 112542 w 3376247"/>
                <a:gd name="connsiteY64" fmla="*/ 1022080 h 1936480"/>
                <a:gd name="connsiteX65" fmla="*/ 126610 w 3376247"/>
                <a:gd name="connsiteY65" fmla="*/ 979877 h 1936480"/>
                <a:gd name="connsiteX66" fmla="*/ 182880 w 3376247"/>
                <a:gd name="connsiteY66" fmla="*/ 895471 h 1936480"/>
                <a:gd name="connsiteX67" fmla="*/ 211016 w 3376247"/>
                <a:gd name="connsiteY67" fmla="*/ 853268 h 1936480"/>
                <a:gd name="connsiteX68" fmla="*/ 225084 w 3376247"/>
                <a:gd name="connsiteY68" fmla="*/ 811065 h 1936480"/>
                <a:gd name="connsiteX69" fmla="*/ 182880 w 3376247"/>
                <a:gd name="connsiteY69" fmla="*/ 754794 h 193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3376247" h="1936480">
                  <a:moveTo>
                    <a:pt x="168813" y="853268"/>
                  </a:moveTo>
                  <a:cubicBezTo>
                    <a:pt x="269065" y="753016"/>
                    <a:pt x="160809" y="866790"/>
                    <a:pt x="239151" y="768862"/>
                  </a:cubicBezTo>
                  <a:cubicBezTo>
                    <a:pt x="277241" y="721249"/>
                    <a:pt x="295510" y="740460"/>
                    <a:pt x="323557" y="656320"/>
                  </a:cubicBezTo>
                  <a:lnTo>
                    <a:pt x="365760" y="529711"/>
                  </a:lnTo>
                  <a:cubicBezTo>
                    <a:pt x="370449" y="515643"/>
                    <a:pt x="369343" y="497993"/>
                    <a:pt x="379828" y="487508"/>
                  </a:cubicBezTo>
                  <a:lnTo>
                    <a:pt x="407964" y="459372"/>
                  </a:lnTo>
                  <a:cubicBezTo>
                    <a:pt x="412653" y="440615"/>
                    <a:pt x="415242" y="421205"/>
                    <a:pt x="422031" y="403102"/>
                  </a:cubicBezTo>
                  <a:cubicBezTo>
                    <a:pt x="429394" y="383466"/>
                    <a:pt x="438534" y="364280"/>
                    <a:pt x="450167" y="346831"/>
                  </a:cubicBezTo>
                  <a:cubicBezTo>
                    <a:pt x="469213" y="318262"/>
                    <a:pt x="551397" y="266195"/>
                    <a:pt x="562708" y="262425"/>
                  </a:cubicBezTo>
                  <a:lnTo>
                    <a:pt x="647114" y="234289"/>
                  </a:lnTo>
                  <a:lnTo>
                    <a:pt x="689317" y="220222"/>
                  </a:lnTo>
                  <a:cubicBezTo>
                    <a:pt x="905119" y="229213"/>
                    <a:pt x="941892" y="207979"/>
                    <a:pt x="1083213" y="248357"/>
                  </a:cubicBezTo>
                  <a:cubicBezTo>
                    <a:pt x="1097471" y="252431"/>
                    <a:pt x="1111030" y="258829"/>
                    <a:pt x="1125416" y="262425"/>
                  </a:cubicBezTo>
                  <a:cubicBezTo>
                    <a:pt x="1148612" y="268224"/>
                    <a:pt x="1172686" y="270201"/>
                    <a:pt x="1195754" y="276492"/>
                  </a:cubicBezTo>
                  <a:cubicBezTo>
                    <a:pt x="1224366" y="284295"/>
                    <a:pt x="1280160" y="304628"/>
                    <a:pt x="1280160" y="304628"/>
                  </a:cubicBezTo>
                  <a:cubicBezTo>
                    <a:pt x="1390775" y="292337"/>
                    <a:pt x="1387519" y="296400"/>
                    <a:pt x="1477108" y="276492"/>
                  </a:cubicBezTo>
                  <a:cubicBezTo>
                    <a:pt x="1495982" y="272298"/>
                    <a:pt x="1514860" y="267981"/>
                    <a:pt x="1533379" y="262425"/>
                  </a:cubicBezTo>
                  <a:cubicBezTo>
                    <a:pt x="1561786" y="253903"/>
                    <a:pt x="1588704" y="240105"/>
                    <a:pt x="1617785" y="234289"/>
                  </a:cubicBezTo>
                  <a:cubicBezTo>
                    <a:pt x="1664677" y="224911"/>
                    <a:pt x="1712069" y="217752"/>
                    <a:pt x="1758462" y="206154"/>
                  </a:cubicBezTo>
                  <a:cubicBezTo>
                    <a:pt x="1777219" y="201465"/>
                    <a:pt x="1795859" y="196280"/>
                    <a:pt x="1814733" y="192086"/>
                  </a:cubicBezTo>
                  <a:cubicBezTo>
                    <a:pt x="1838074" y="186899"/>
                    <a:pt x="1861730" y="183206"/>
                    <a:pt x="1885071" y="178019"/>
                  </a:cubicBezTo>
                  <a:cubicBezTo>
                    <a:pt x="1928785" y="168305"/>
                    <a:pt x="1966598" y="155187"/>
                    <a:pt x="2011680" y="149883"/>
                  </a:cubicBezTo>
                  <a:cubicBezTo>
                    <a:pt x="2067759" y="143285"/>
                    <a:pt x="2124222" y="140504"/>
                    <a:pt x="2180493" y="135815"/>
                  </a:cubicBezTo>
                  <a:cubicBezTo>
                    <a:pt x="2475914" y="145194"/>
                    <a:pt x="2820827" y="0"/>
                    <a:pt x="3066757" y="163951"/>
                  </a:cubicBezTo>
                  <a:cubicBezTo>
                    <a:pt x="3080825" y="173329"/>
                    <a:pt x="3096236" y="180953"/>
                    <a:pt x="3108960" y="192086"/>
                  </a:cubicBezTo>
                  <a:cubicBezTo>
                    <a:pt x="3133914" y="213921"/>
                    <a:pt x="3179299" y="262425"/>
                    <a:pt x="3179299" y="262425"/>
                  </a:cubicBezTo>
                  <a:lnTo>
                    <a:pt x="3221502" y="389034"/>
                  </a:lnTo>
                  <a:cubicBezTo>
                    <a:pt x="3226191" y="403102"/>
                    <a:pt x="3232662" y="416696"/>
                    <a:pt x="3235570" y="431237"/>
                  </a:cubicBezTo>
                  <a:lnTo>
                    <a:pt x="3249637" y="501575"/>
                  </a:lnTo>
                  <a:cubicBezTo>
                    <a:pt x="3246542" y="566576"/>
                    <a:pt x="3217408" y="788041"/>
                    <a:pt x="3249637" y="895471"/>
                  </a:cubicBezTo>
                  <a:cubicBezTo>
                    <a:pt x="3254495" y="911665"/>
                    <a:pt x="3268394" y="923606"/>
                    <a:pt x="3277773" y="937674"/>
                  </a:cubicBezTo>
                  <a:cubicBezTo>
                    <a:pt x="3287151" y="975188"/>
                    <a:pt x="3293680" y="1013531"/>
                    <a:pt x="3305908" y="1050215"/>
                  </a:cubicBezTo>
                  <a:cubicBezTo>
                    <a:pt x="3310597" y="1064283"/>
                    <a:pt x="3316379" y="1078033"/>
                    <a:pt x="3319976" y="1092419"/>
                  </a:cubicBezTo>
                  <a:cubicBezTo>
                    <a:pt x="3325775" y="1115615"/>
                    <a:pt x="3328668" y="1139459"/>
                    <a:pt x="3334044" y="1162757"/>
                  </a:cubicBezTo>
                  <a:cubicBezTo>
                    <a:pt x="3357845" y="1265893"/>
                    <a:pt x="3352992" y="1247739"/>
                    <a:pt x="3376247" y="1317502"/>
                  </a:cubicBezTo>
                  <a:cubicBezTo>
                    <a:pt x="3371789" y="1357622"/>
                    <a:pt x="3371679" y="1439177"/>
                    <a:pt x="3348111" y="1486314"/>
                  </a:cubicBezTo>
                  <a:cubicBezTo>
                    <a:pt x="3306142" y="1570251"/>
                    <a:pt x="3322990" y="1488821"/>
                    <a:pt x="3249637" y="1598855"/>
                  </a:cubicBezTo>
                  <a:cubicBezTo>
                    <a:pt x="3240259" y="1612923"/>
                    <a:pt x="3232505" y="1628222"/>
                    <a:pt x="3221502" y="1641059"/>
                  </a:cubicBezTo>
                  <a:cubicBezTo>
                    <a:pt x="3204239" y="1661199"/>
                    <a:pt x="3185945" y="1680758"/>
                    <a:pt x="3165231" y="1697329"/>
                  </a:cubicBezTo>
                  <a:cubicBezTo>
                    <a:pt x="3126762" y="1728104"/>
                    <a:pt x="3071759" y="1761504"/>
                    <a:pt x="3024554" y="1781735"/>
                  </a:cubicBezTo>
                  <a:cubicBezTo>
                    <a:pt x="2996298" y="1793845"/>
                    <a:pt x="2954638" y="1802731"/>
                    <a:pt x="2926080" y="1809871"/>
                  </a:cubicBezTo>
                  <a:cubicBezTo>
                    <a:pt x="2794782" y="1805182"/>
                    <a:pt x="2663340" y="1803518"/>
                    <a:pt x="2532185" y="1795803"/>
                  </a:cubicBezTo>
                  <a:cubicBezTo>
                    <a:pt x="2503711" y="1794128"/>
                    <a:pt x="2476302" y="1781735"/>
                    <a:pt x="2447779" y="1781735"/>
                  </a:cubicBezTo>
                  <a:cubicBezTo>
                    <a:pt x="2264839" y="1781735"/>
                    <a:pt x="2082019" y="1791114"/>
                    <a:pt x="1899139" y="1795803"/>
                  </a:cubicBezTo>
                  <a:cubicBezTo>
                    <a:pt x="1861625" y="1800492"/>
                    <a:pt x="1823889" y="1803656"/>
                    <a:pt x="1786597" y="1809871"/>
                  </a:cubicBezTo>
                  <a:cubicBezTo>
                    <a:pt x="1767526" y="1813050"/>
                    <a:pt x="1749286" y="1820147"/>
                    <a:pt x="1730327" y="1823939"/>
                  </a:cubicBezTo>
                  <a:cubicBezTo>
                    <a:pt x="1702357" y="1829533"/>
                    <a:pt x="1673890" y="1832412"/>
                    <a:pt x="1645920" y="1838006"/>
                  </a:cubicBezTo>
                  <a:cubicBezTo>
                    <a:pt x="1572623" y="1852665"/>
                    <a:pt x="1610017" y="1848265"/>
                    <a:pt x="1547447" y="1866142"/>
                  </a:cubicBezTo>
                  <a:cubicBezTo>
                    <a:pt x="1528857" y="1871453"/>
                    <a:pt x="1509766" y="1874898"/>
                    <a:pt x="1491176" y="1880209"/>
                  </a:cubicBezTo>
                  <a:cubicBezTo>
                    <a:pt x="1476918" y="1884283"/>
                    <a:pt x="1463231" y="1890203"/>
                    <a:pt x="1448973" y="1894277"/>
                  </a:cubicBezTo>
                  <a:cubicBezTo>
                    <a:pt x="1430383" y="1899589"/>
                    <a:pt x="1411044" y="1902231"/>
                    <a:pt x="1392702" y="1908345"/>
                  </a:cubicBezTo>
                  <a:cubicBezTo>
                    <a:pt x="1368746" y="1916330"/>
                    <a:pt x="1345810" y="1927102"/>
                    <a:pt x="1322364" y="1936480"/>
                  </a:cubicBezTo>
                  <a:lnTo>
                    <a:pt x="689317" y="1922412"/>
                  </a:lnTo>
                  <a:cubicBezTo>
                    <a:pt x="669999" y="1921624"/>
                    <a:pt x="652005" y="1912137"/>
                    <a:pt x="633047" y="1908345"/>
                  </a:cubicBezTo>
                  <a:cubicBezTo>
                    <a:pt x="605077" y="1902751"/>
                    <a:pt x="576776" y="1898966"/>
                    <a:pt x="548640" y="1894277"/>
                  </a:cubicBezTo>
                  <a:cubicBezTo>
                    <a:pt x="534572" y="1889588"/>
                    <a:pt x="520823" y="1883805"/>
                    <a:pt x="506437" y="1880209"/>
                  </a:cubicBezTo>
                  <a:cubicBezTo>
                    <a:pt x="392612" y="1851753"/>
                    <a:pt x="320641" y="1859728"/>
                    <a:pt x="182880" y="1852074"/>
                  </a:cubicBezTo>
                  <a:cubicBezTo>
                    <a:pt x="100587" y="1769780"/>
                    <a:pt x="140131" y="1800128"/>
                    <a:pt x="70339" y="1753600"/>
                  </a:cubicBezTo>
                  <a:cubicBezTo>
                    <a:pt x="56271" y="1734843"/>
                    <a:pt x="38622" y="1718300"/>
                    <a:pt x="28136" y="1697329"/>
                  </a:cubicBezTo>
                  <a:cubicBezTo>
                    <a:pt x="19490" y="1680036"/>
                    <a:pt x="19380" y="1659649"/>
                    <a:pt x="14068" y="1641059"/>
                  </a:cubicBezTo>
                  <a:cubicBezTo>
                    <a:pt x="9994" y="1626801"/>
                    <a:pt x="4689" y="1612923"/>
                    <a:pt x="0" y="1598855"/>
                  </a:cubicBezTo>
                  <a:cubicBezTo>
                    <a:pt x="4689" y="1476935"/>
                    <a:pt x="2679" y="1354572"/>
                    <a:pt x="14068" y="1233095"/>
                  </a:cubicBezTo>
                  <a:cubicBezTo>
                    <a:pt x="16836" y="1203567"/>
                    <a:pt x="21233" y="1169660"/>
                    <a:pt x="42204" y="1148689"/>
                  </a:cubicBezTo>
                  <a:lnTo>
                    <a:pt x="84407" y="1106486"/>
                  </a:lnTo>
                  <a:lnTo>
                    <a:pt x="112542" y="1022080"/>
                  </a:lnTo>
                  <a:cubicBezTo>
                    <a:pt x="117231" y="1008012"/>
                    <a:pt x="118385" y="992215"/>
                    <a:pt x="126610" y="979877"/>
                  </a:cubicBezTo>
                  <a:lnTo>
                    <a:pt x="182880" y="895471"/>
                  </a:lnTo>
                  <a:cubicBezTo>
                    <a:pt x="192259" y="881403"/>
                    <a:pt x="205669" y="869308"/>
                    <a:pt x="211016" y="853268"/>
                  </a:cubicBezTo>
                  <a:lnTo>
                    <a:pt x="225084" y="811065"/>
                  </a:lnTo>
                  <a:cubicBezTo>
                    <a:pt x="207700" y="758914"/>
                    <a:pt x="224279" y="775494"/>
                    <a:pt x="182880" y="754794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4979963" y="2708920"/>
            <a:ext cx="3193366" cy="2017825"/>
            <a:chOff x="4979963" y="2708920"/>
            <a:chExt cx="3193366" cy="201782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5508104" y="3789040"/>
              <a:ext cx="2232248" cy="72008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5436096" y="2708920"/>
              <a:ext cx="2232248" cy="7200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652120" y="3933056"/>
              <a:ext cx="2232248" cy="5760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Полилиния 41"/>
            <p:cNvSpPr/>
            <p:nvPr/>
          </p:nvSpPr>
          <p:spPr>
            <a:xfrm>
              <a:off x="4979963" y="3542159"/>
              <a:ext cx="3193366" cy="1184586"/>
            </a:xfrm>
            <a:custGeom>
              <a:avLst/>
              <a:gdLst>
                <a:gd name="connsiteX0" fmla="*/ 42203 w 3193366"/>
                <a:gd name="connsiteY0" fmla="*/ 861029 h 1184586"/>
                <a:gd name="connsiteX1" fmla="*/ 70339 w 3193366"/>
                <a:gd name="connsiteY1" fmla="*/ 776623 h 1184586"/>
                <a:gd name="connsiteX2" fmla="*/ 98474 w 3193366"/>
                <a:gd name="connsiteY2" fmla="*/ 734419 h 1184586"/>
                <a:gd name="connsiteX3" fmla="*/ 154745 w 3193366"/>
                <a:gd name="connsiteY3" fmla="*/ 692216 h 1184586"/>
                <a:gd name="connsiteX4" fmla="*/ 281354 w 3193366"/>
                <a:gd name="connsiteY4" fmla="*/ 621878 h 1184586"/>
                <a:gd name="connsiteX5" fmla="*/ 337625 w 3193366"/>
                <a:gd name="connsiteY5" fmla="*/ 579675 h 1184586"/>
                <a:gd name="connsiteX6" fmla="*/ 379828 w 3193366"/>
                <a:gd name="connsiteY6" fmla="*/ 537472 h 1184586"/>
                <a:gd name="connsiteX7" fmla="*/ 436099 w 3193366"/>
                <a:gd name="connsiteY7" fmla="*/ 523404 h 1184586"/>
                <a:gd name="connsiteX8" fmla="*/ 478302 w 3193366"/>
                <a:gd name="connsiteY8" fmla="*/ 481201 h 1184586"/>
                <a:gd name="connsiteX9" fmla="*/ 604911 w 3193366"/>
                <a:gd name="connsiteY9" fmla="*/ 410863 h 1184586"/>
                <a:gd name="connsiteX10" fmla="*/ 689317 w 3193366"/>
                <a:gd name="connsiteY10" fmla="*/ 326456 h 1184586"/>
                <a:gd name="connsiteX11" fmla="*/ 773723 w 3193366"/>
                <a:gd name="connsiteY11" fmla="*/ 256118 h 1184586"/>
                <a:gd name="connsiteX12" fmla="*/ 815926 w 3193366"/>
                <a:gd name="connsiteY12" fmla="*/ 242050 h 1184586"/>
                <a:gd name="connsiteX13" fmla="*/ 858129 w 3193366"/>
                <a:gd name="connsiteY13" fmla="*/ 213915 h 1184586"/>
                <a:gd name="connsiteX14" fmla="*/ 1575582 w 3193366"/>
                <a:gd name="connsiteY14" fmla="*/ 185779 h 1184586"/>
                <a:gd name="connsiteX15" fmla="*/ 1744394 w 3193366"/>
                <a:gd name="connsiteY15" fmla="*/ 171712 h 1184586"/>
                <a:gd name="connsiteX16" fmla="*/ 1842868 w 3193366"/>
                <a:gd name="connsiteY16" fmla="*/ 143576 h 1184586"/>
                <a:gd name="connsiteX17" fmla="*/ 1927274 w 3193366"/>
                <a:gd name="connsiteY17" fmla="*/ 129509 h 1184586"/>
                <a:gd name="connsiteX18" fmla="*/ 2096086 w 3193366"/>
                <a:gd name="connsiteY18" fmla="*/ 101373 h 1184586"/>
                <a:gd name="connsiteX19" fmla="*/ 2152357 w 3193366"/>
                <a:gd name="connsiteY19" fmla="*/ 73238 h 1184586"/>
                <a:gd name="connsiteX20" fmla="*/ 2208628 w 3193366"/>
                <a:gd name="connsiteY20" fmla="*/ 59170 h 1184586"/>
                <a:gd name="connsiteX21" fmla="*/ 2349305 w 3193366"/>
                <a:gd name="connsiteY21" fmla="*/ 31035 h 1184586"/>
                <a:gd name="connsiteX22" fmla="*/ 2391508 w 3193366"/>
                <a:gd name="connsiteY22" fmla="*/ 16967 h 1184586"/>
                <a:gd name="connsiteX23" fmla="*/ 2968283 w 3193366"/>
                <a:gd name="connsiteY23" fmla="*/ 45103 h 1184586"/>
                <a:gd name="connsiteX24" fmla="*/ 3010486 w 3193366"/>
                <a:gd name="connsiteY24" fmla="*/ 73238 h 1184586"/>
                <a:gd name="connsiteX25" fmla="*/ 3080825 w 3193366"/>
                <a:gd name="connsiteY25" fmla="*/ 143576 h 1184586"/>
                <a:gd name="connsiteX26" fmla="*/ 3094892 w 3193366"/>
                <a:gd name="connsiteY26" fmla="*/ 185779 h 1184586"/>
                <a:gd name="connsiteX27" fmla="*/ 3151163 w 3193366"/>
                <a:gd name="connsiteY27" fmla="*/ 284253 h 1184586"/>
                <a:gd name="connsiteX28" fmla="*/ 3165231 w 3193366"/>
                <a:gd name="connsiteY28" fmla="*/ 340524 h 1184586"/>
                <a:gd name="connsiteX29" fmla="*/ 3193366 w 3193366"/>
                <a:gd name="connsiteY29" fmla="*/ 424930 h 1184586"/>
                <a:gd name="connsiteX30" fmla="*/ 3179299 w 3193366"/>
                <a:gd name="connsiteY30" fmla="*/ 903232 h 1184586"/>
                <a:gd name="connsiteX31" fmla="*/ 3108960 w 3193366"/>
                <a:gd name="connsiteY31" fmla="*/ 1029841 h 1184586"/>
                <a:gd name="connsiteX32" fmla="*/ 3066757 w 3193366"/>
                <a:gd name="connsiteY32" fmla="*/ 1057976 h 1184586"/>
                <a:gd name="connsiteX33" fmla="*/ 3038622 w 3193366"/>
                <a:gd name="connsiteY33" fmla="*/ 1086112 h 1184586"/>
                <a:gd name="connsiteX34" fmla="*/ 2940148 w 3193366"/>
                <a:gd name="connsiteY34" fmla="*/ 1114247 h 1184586"/>
                <a:gd name="connsiteX35" fmla="*/ 2869809 w 3193366"/>
                <a:gd name="connsiteY35" fmla="*/ 1128315 h 1184586"/>
                <a:gd name="connsiteX36" fmla="*/ 1871003 w 3193366"/>
                <a:gd name="connsiteY36" fmla="*/ 1142383 h 1184586"/>
                <a:gd name="connsiteX37" fmla="*/ 1702191 w 3193366"/>
                <a:gd name="connsiteY37" fmla="*/ 1170518 h 1184586"/>
                <a:gd name="connsiteX38" fmla="*/ 1631852 w 3193366"/>
                <a:gd name="connsiteY38" fmla="*/ 1184586 h 1184586"/>
                <a:gd name="connsiteX39" fmla="*/ 1209822 w 3193366"/>
                <a:gd name="connsiteY39" fmla="*/ 1170518 h 1184586"/>
                <a:gd name="connsiteX40" fmla="*/ 1097280 w 3193366"/>
                <a:gd name="connsiteY40" fmla="*/ 1156450 h 1184586"/>
                <a:gd name="connsiteX41" fmla="*/ 844062 w 3193366"/>
                <a:gd name="connsiteY41" fmla="*/ 1142383 h 1184586"/>
                <a:gd name="connsiteX42" fmla="*/ 703385 w 3193366"/>
                <a:gd name="connsiteY42" fmla="*/ 1128315 h 1184586"/>
                <a:gd name="connsiteX43" fmla="*/ 295422 w 3193366"/>
                <a:gd name="connsiteY43" fmla="*/ 1114247 h 1184586"/>
                <a:gd name="connsiteX44" fmla="*/ 112542 w 3193366"/>
                <a:gd name="connsiteY44" fmla="*/ 1100179 h 1184586"/>
                <a:gd name="connsiteX45" fmla="*/ 56271 w 3193366"/>
                <a:gd name="connsiteY45" fmla="*/ 1086112 h 1184586"/>
                <a:gd name="connsiteX46" fmla="*/ 28135 w 3193366"/>
                <a:gd name="connsiteY46" fmla="*/ 1057976 h 1184586"/>
                <a:gd name="connsiteX47" fmla="*/ 14068 w 3193366"/>
                <a:gd name="connsiteY47" fmla="*/ 1001706 h 1184586"/>
                <a:gd name="connsiteX48" fmla="*/ 0 w 3193366"/>
                <a:gd name="connsiteY48" fmla="*/ 959503 h 1184586"/>
                <a:gd name="connsiteX49" fmla="*/ 14068 w 3193366"/>
                <a:gd name="connsiteY49" fmla="*/ 846961 h 1184586"/>
                <a:gd name="connsiteX50" fmla="*/ 42203 w 3193366"/>
                <a:gd name="connsiteY50" fmla="*/ 804758 h 118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3193366" h="1184586">
                  <a:moveTo>
                    <a:pt x="42203" y="861029"/>
                  </a:moveTo>
                  <a:cubicBezTo>
                    <a:pt x="51582" y="832894"/>
                    <a:pt x="53888" y="801300"/>
                    <a:pt x="70339" y="776623"/>
                  </a:cubicBezTo>
                  <a:cubicBezTo>
                    <a:pt x="79717" y="762555"/>
                    <a:pt x="86519" y="746374"/>
                    <a:pt x="98474" y="734419"/>
                  </a:cubicBezTo>
                  <a:cubicBezTo>
                    <a:pt x="115053" y="717840"/>
                    <a:pt x="135537" y="705661"/>
                    <a:pt x="154745" y="692216"/>
                  </a:cubicBezTo>
                  <a:cubicBezTo>
                    <a:pt x="242694" y="630653"/>
                    <a:pt x="210929" y="645354"/>
                    <a:pt x="281354" y="621878"/>
                  </a:cubicBezTo>
                  <a:cubicBezTo>
                    <a:pt x="300111" y="607810"/>
                    <a:pt x="319823" y="594934"/>
                    <a:pt x="337625" y="579675"/>
                  </a:cubicBezTo>
                  <a:cubicBezTo>
                    <a:pt x="352730" y="566728"/>
                    <a:pt x="362555" y="547343"/>
                    <a:pt x="379828" y="537472"/>
                  </a:cubicBezTo>
                  <a:cubicBezTo>
                    <a:pt x="396615" y="527879"/>
                    <a:pt x="417342" y="528093"/>
                    <a:pt x="436099" y="523404"/>
                  </a:cubicBezTo>
                  <a:cubicBezTo>
                    <a:pt x="450167" y="509336"/>
                    <a:pt x="461749" y="492237"/>
                    <a:pt x="478302" y="481201"/>
                  </a:cubicBezTo>
                  <a:cubicBezTo>
                    <a:pt x="584439" y="410442"/>
                    <a:pt x="435526" y="580248"/>
                    <a:pt x="604911" y="410863"/>
                  </a:cubicBezTo>
                  <a:lnTo>
                    <a:pt x="689317" y="326456"/>
                  </a:lnTo>
                  <a:cubicBezTo>
                    <a:pt x="720429" y="295343"/>
                    <a:pt x="734552" y="275704"/>
                    <a:pt x="773723" y="256118"/>
                  </a:cubicBezTo>
                  <a:cubicBezTo>
                    <a:pt x="786986" y="249486"/>
                    <a:pt x="802663" y="248682"/>
                    <a:pt x="815926" y="242050"/>
                  </a:cubicBezTo>
                  <a:cubicBezTo>
                    <a:pt x="831048" y="234489"/>
                    <a:pt x="841268" y="215164"/>
                    <a:pt x="858129" y="213915"/>
                  </a:cubicBezTo>
                  <a:cubicBezTo>
                    <a:pt x="1096810" y="196235"/>
                    <a:pt x="1336431" y="195158"/>
                    <a:pt x="1575582" y="185779"/>
                  </a:cubicBezTo>
                  <a:cubicBezTo>
                    <a:pt x="1631853" y="181090"/>
                    <a:pt x="1688364" y="178716"/>
                    <a:pt x="1744394" y="171712"/>
                  </a:cubicBezTo>
                  <a:cubicBezTo>
                    <a:pt x="1814429" y="162958"/>
                    <a:pt x="1782800" y="156924"/>
                    <a:pt x="1842868" y="143576"/>
                  </a:cubicBezTo>
                  <a:cubicBezTo>
                    <a:pt x="1870712" y="137388"/>
                    <a:pt x="1899211" y="134611"/>
                    <a:pt x="1927274" y="129509"/>
                  </a:cubicBezTo>
                  <a:cubicBezTo>
                    <a:pt x="2078149" y="102077"/>
                    <a:pt x="1907346" y="128336"/>
                    <a:pt x="2096086" y="101373"/>
                  </a:cubicBezTo>
                  <a:cubicBezTo>
                    <a:pt x="2114843" y="91995"/>
                    <a:pt x="2132721" y="80601"/>
                    <a:pt x="2152357" y="73238"/>
                  </a:cubicBezTo>
                  <a:cubicBezTo>
                    <a:pt x="2170460" y="66449"/>
                    <a:pt x="2190038" y="64481"/>
                    <a:pt x="2208628" y="59170"/>
                  </a:cubicBezTo>
                  <a:cubicBezTo>
                    <a:pt x="2306836" y="31111"/>
                    <a:pt x="2181259" y="55042"/>
                    <a:pt x="2349305" y="31035"/>
                  </a:cubicBezTo>
                  <a:cubicBezTo>
                    <a:pt x="2363373" y="26346"/>
                    <a:pt x="2376679" y="16967"/>
                    <a:pt x="2391508" y="16967"/>
                  </a:cubicBezTo>
                  <a:cubicBezTo>
                    <a:pt x="2848189" y="16967"/>
                    <a:pt x="2742776" y="0"/>
                    <a:pt x="2968283" y="45103"/>
                  </a:cubicBezTo>
                  <a:cubicBezTo>
                    <a:pt x="2982351" y="54481"/>
                    <a:pt x="2998531" y="61283"/>
                    <a:pt x="3010486" y="73238"/>
                  </a:cubicBezTo>
                  <a:cubicBezTo>
                    <a:pt x="3104271" y="167022"/>
                    <a:pt x="2968284" y="68550"/>
                    <a:pt x="3080825" y="143576"/>
                  </a:cubicBezTo>
                  <a:cubicBezTo>
                    <a:pt x="3085514" y="157644"/>
                    <a:pt x="3089051" y="172149"/>
                    <a:pt x="3094892" y="185779"/>
                  </a:cubicBezTo>
                  <a:cubicBezTo>
                    <a:pt x="3116308" y="235751"/>
                    <a:pt x="3122909" y="241871"/>
                    <a:pt x="3151163" y="284253"/>
                  </a:cubicBezTo>
                  <a:cubicBezTo>
                    <a:pt x="3155852" y="303010"/>
                    <a:pt x="3159675" y="322005"/>
                    <a:pt x="3165231" y="340524"/>
                  </a:cubicBezTo>
                  <a:cubicBezTo>
                    <a:pt x="3173753" y="368930"/>
                    <a:pt x="3193366" y="424930"/>
                    <a:pt x="3193366" y="424930"/>
                  </a:cubicBezTo>
                  <a:cubicBezTo>
                    <a:pt x="3188677" y="584364"/>
                    <a:pt x="3187908" y="743962"/>
                    <a:pt x="3179299" y="903232"/>
                  </a:cubicBezTo>
                  <a:cubicBezTo>
                    <a:pt x="3177381" y="938716"/>
                    <a:pt x="3121366" y="1021571"/>
                    <a:pt x="3108960" y="1029841"/>
                  </a:cubicBezTo>
                  <a:cubicBezTo>
                    <a:pt x="3094892" y="1039219"/>
                    <a:pt x="3079959" y="1047414"/>
                    <a:pt x="3066757" y="1057976"/>
                  </a:cubicBezTo>
                  <a:cubicBezTo>
                    <a:pt x="3056400" y="1066262"/>
                    <a:pt x="3049995" y="1079288"/>
                    <a:pt x="3038622" y="1086112"/>
                  </a:cubicBezTo>
                  <a:cubicBezTo>
                    <a:pt x="3024802" y="1094404"/>
                    <a:pt x="2949881" y="1112084"/>
                    <a:pt x="2940148" y="1114247"/>
                  </a:cubicBezTo>
                  <a:cubicBezTo>
                    <a:pt x="2916807" y="1119434"/>
                    <a:pt x="2893711" y="1127686"/>
                    <a:pt x="2869809" y="1128315"/>
                  </a:cubicBezTo>
                  <a:cubicBezTo>
                    <a:pt x="2536956" y="1137074"/>
                    <a:pt x="2203938" y="1137694"/>
                    <a:pt x="1871003" y="1142383"/>
                  </a:cubicBezTo>
                  <a:cubicBezTo>
                    <a:pt x="1705216" y="1175539"/>
                    <a:pt x="1911611" y="1135614"/>
                    <a:pt x="1702191" y="1170518"/>
                  </a:cubicBezTo>
                  <a:cubicBezTo>
                    <a:pt x="1678606" y="1174449"/>
                    <a:pt x="1655298" y="1179897"/>
                    <a:pt x="1631852" y="1184586"/>
                  </a:cubicBezTo>
                  <a:lnTo>
                    <a:pt x="1209822" y="1170518"/>
                  </a:lnTo>
                  <a:cubicBezTo>
                    <a:pt x="1172068" y="1168531"/>
                    <a:pt x="1134975" y="1159350"/>
                    <a:pt x="1097280" y="1156450"/>
                  </a:cubicBezTo>
                  <a:cubicBezTo>
                    <a:pt x="1012993" y="1149966"/>
                    <a:pt x="928383" y="1148406"/>
                    <a:pt x="844062" y="1142383"/>
                  </a:cubicBezTo>
                  <a:cubicBezTo>
                    <a:pt x="797056" y="1139025"/>
                    <a:pt x="750449" y="1130729"/>
                    <a:pt x="703385" y="1128315"/>
                  </a:cubicBezTo>
                  <a:cubicBezTo>
                    <a:pt x="567495" y="1121346"/>
                    <a:pt x="431410" y="1118936"/>
                    <a:pt x="295422" y="1114247"/>
                  </a:cubicBezTo>
                  <a:cubicBezTo>
                    <a:pt x="234462" y="1109558"/>
                    <a:pt x="173263" y="1107323"/>
                    <a:pt x="112542" y="1100179"/>
                  </a:cubicBezTo>
                  <a:cubicBezTo>
                    <a:pt x="93340" y="1097920"/>
                    <a:pt x="73564" y="1094758"/>
                    <a:pt x="56271" y="1086112"/>
                  </a:cubicBezTo>
                  <a:cubicBezTo>
                    <a:pt x="44408" y="1080180"/>
                    <a:pt x="37514" y="1067355"/>
                    <a:pt x="28135" y="1057976"/>
                  </a:cubicBezTo>
                  <a:cubicBezTo>
                    <a:pt x="23446" y="1039219"/>
                    <a:pt x="19379" y="1020296"/>
                    <a:pt x="14068" y="1001706"/>
                  </a:cubicBezTo>
                  <a:cubicBezTo>
                    <a:pt x="9994" y="987448"/>
                    <a:pt x="0" y="974332"/>
                    <a:pt x="0" y="959503"/>
                  </a:cubicBezTo>
                  <a:cubicBezTo>
                    <a:pt x="0" y="921697"/>
                    <a:pt x="7305" y="884157"/>
                    <a:pt x="14068" y="846961"/>
                  </a:cubicBezTo>
                  <a:cubicBezTo>
                    <a:pt x="22550" y="800309"/>
                    <a:pt x="15542" y="804758"/>
                    <a:pt x="42203" y="804758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7216726" y="3981157"/>
              <a:ext cx="84406" cy="407963"/>
            </a:xfrm>
            <a:custGeom>
              <a:avLst/>
              <a:gdLst>
                <a:gd name="connsiteX0" fmla="*/ 0 w 84406"/>
                <a:gd name="connsiteY0" fmla="*/ 0 h 407963"/>
                <a:gd name="connsiteX1" fmla="*/ 56271 w 84406"/>
                <a:gd name="connsiteY1" fmla="*/ 84406 h 407963"/>
                <a:gd name="connsiteX2" fmla="*/ 84406 w 84406"/>
                <a:gd name="connsiteY2" fmla="*/ 211015 h 407963"/>
                <a:gd name="connsiteX3" fmla="*/ 70339 w 84406"/>
                <a:gd name="connsiteY3" fmla="*/ 337625 h 407963"/>
                <a:gd name="connsiteX4" fmla="*/ 42203 w 84406"/>
                <a:gd name="connsiteY4" fmla="*/ 407963 h 40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406" h="407963">
                  <a:moveTo>
                    <a:pt x="0" y="0"/>
                  </a:moveTo>
                  <a:cubicBezTo>
                    <a:pt x="18757" y="28135"/>
                    <a:pt x="48070" y="51601"/>
                    <a:pt x="56271" y="84406"/>
                  </a:cubicBezTo>
                  <a:cubicBezTo>
                    <a:pt x="76138" y="163873"/>
                    <a:pt x="66547" y="121718"/>
                    <a:pt x="84406" y="211015"/>
                  </a:cubicBezTo>
                  <a:cubicBezTo>
                    <a:pt x="79717" y="253218"/>
                    <a:pt x="77320" y="295740"/>
                    <a:pt x="70339" y="337625"/>
                  </a:cubicBezTo>
                  <a:cubicBezTo>
                    <a:pt x="65993" y="363700"/>
                    <a:pt x="53684" y="385003"/>
                    <a:pt x="42203" y="407963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70" name="Прямая соединительная линия 69"/>
          <p:cNvCxnSpPr>
            <a:stCxn id="49" idx="2"/>
          </p:cNvCxnSpPr>
          <p:nvPr/>
        </p:nvCxnSpPr>
        <p:spPr>
          <a:xfrm>
            <a:off x="7020272" y="616530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Группа 78"/>
          <p:cNvGrpSpPr/>
          <p:nvPr/>
        </p:nvGrpSpPr>
        <p:grpSpPr>
          <a:xfrm>
            <a:off x="5615608" y="4149080"/>
            <a:ext cx="3528392" cy="2708920"/>
            <a:chOff x="5615608" y="4149080"/>
            <a:chExt cx="3528392" cy="2708920"/>
          </a:xfrm>
        </p:grpSpPr>
        <p:sp>
          <p:nvSpPr>
            <p:cNvPr id="61" name="Овал 60"/>
            <p:cNvSpPr/>
            <p:nvPr/>
          </p:nvSpPr>
          <p:spPr>
            <a:xfrm>
              <a:off x="5615608" y="5057800"/>
              <a:ext cx="3528392" cy="1800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олилиния 48"/>
            <p:cNvSpPr/>
            <p:nvPr/>
          </p:nvSpPr>
          <p:spPr>
            <a:xfrm>
              <a:off x="7020272" y="4149080"/>
              <a:ext cx="1249644" cy="2016224"/>
            </a:xfrm>
            <a:custGeom>
              <a:avLst/>
              <a:gdLst>
                <a:gd name="connsiteX0" fmla="*/ 745588 w 745588"/>
                <a:gd name="connsiteY0" fmla="*/ 0 h 1252025"/>
                <a:gd name="connsiteX1" fmla="*/ 745588 w 745588"/>
                <a:gd name="connsiteY1" fmla="*/ 1252025 h 1252025"/>
                <a:gd name="connsiteX2" fmla="*/ 0 w 745588"/>
                <a:gd name="connsiteY2" fmla="*/ 1252025 h 1252025"/>
                <a:gd name="connsiteX3" fmla="*/ 745588 w 745588"/>
                <a:gd name="connsiteY3" fmla="*/ 0 h 125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588" h="1252025">
                  <a:moveTo>
                    <a:pt x="745588" y="0"/>
                  </a:moveTo>
                  <a:lnTo>
                    <a:pt x="745588" y="1252025"/>
                  </a:lnTo>
                  <a:lnTo>
                    <a:pt x="0" y="1252025"/>
                  </a:lnTo>
                  <a:lnTo>
                    <a:pt x="745588" y="0"/>
                  </a:lnTo>
                  <a:close/>
                </a:path>
              </a:pathLst>
            </a:custGeom>
            <a:solidFill>
              <a:srgbClr val="F6C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3" name="Прямая соединительная линия 62"/>
            <p:cNvCxnSpPr>
              <a:stCxn id="49" idx="0"/>
              <a:endCxn id="49" idx="2"/>
            </p:cNvCxnSpPr>
            <p:nvPr/>
          </p:nvCxnSpPr>
          <p:spPr>
            <a:xfrm flipH="1">
              <a:off x="7020272" y="4149080"/>
              <a:ext cx="1249644" cy="20162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49" idx="0"/>
              <a:endCxn id="49" idx="1"/>
            </p:cNvCxnSpPr>
            <p:nvPr/>
          </p:nvCxnSpPr>
          <p:spPr>
            <a:xfrm>
              <a:off x="8269916" y="4149080"/>
              <a:ext cx="1588" cy="20162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rot="5400000">
              <a:off x="6462210" y="6299938"/>
              <a:ext cx="684076" cy="432048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>
              <a:stCxn id="49" idx="2"/>
              <a:endCxn id="49" idx="1"/>
            </p:cNvCxnSpPr>
            <p:nvPr/>
          </p:nvCxnSpPr>
          <p:spPr>
            <a:xfrm>
              <a:off x="7020272" y="6165304"/>
              <a:ext cx="1249644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Прямоугольник 76"/>
            <p:cNvSpPr/>
            <p:nvPr/>
          </p:nvSpPr>
          <p:spPr>
            <a:xfrm>
              <a:off x="8028384" y="5877272"/>
              <a:ext cx="216024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272997" y="5795889"/>
              <a:ext cx="179192" cy="351693"/>
            </a:xfrm>
            <a:custGeom>
              <a:avLst/>
              <a:gdLst>
                <a:gd name="connsiteX0" fmla="*/ 0 w 179192"/>
                <a:gd name="connsiteY0" fmla="*/ 0 h 351693"/>
                <a:gd name="connsiteX1" fmla="*/ 42203 w 179192"/>
                <a:gd name="connsiteY1" fmla="*/ 28136 h 351693"/>
                <a:gd name="connsiteX2" fmla="*/ 70338 w 179192"/>
                <a:gd name="connsiteY2" fmla="*/ 70339 h 351693"/>
                <a:gd name="connsiteX3" fmla="*/ 98474 w 179192"/>
                <a:gd name="connsiteY3" fmla="*/ 98474 h 351693"/>
                <a:gd name="connsiteX4" fmla="*/ 112541 w 179192"/>
                <a:gd name="connsiteY4" fmla="*/ 140677 h 351693"/>
                <a:gd name="connsiteX5" fmla="*/ 140677 w 179192"/>
                <a:gd name="connsiteY5" fmla="*/ 168813 h 351693"/>
                <a:gd name="connsiteX6" fmla="*/ 168812 w 179192"/>
                <a:gd name="connsiteY6" fmla="*/ 351693 h 35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192" h="351693">
                  <a:moveTo>
                    <a:pt x="0" y="0"/>
                  </a:moveTo>
                  <a:cubicBezTo>
                    <a:pt x="14068" y="9379"/>
                    <a:pt x="30248" y="16181"/>
                    <a:pt x="42203" y="28136"/>
                  </a:cubicBezTo>
                  <a:cubicBezTo>
                    <a:pt x="54158" y="40091"/>
                    <a:pt x="59776" y="57137"/>
                    <a:pt x="70338" y="70339"/>
                  </a:cubicBezTo>
                  <a:cubicBezTo>
                    <a:pt x="78624" y="80696"/>
                    <a:pt x="89095" y="89096"/>
                    <a:pt x="98474" y="98474"/>
                  </a:cubicBezTo>
                  <a:cubicBezTo>
                    <a:pt x="103163" y="112542"/>
                    <a:pt x="104912" y="127962"/>
                    <a:pt x="112541" y="140677"/>
                  </a:cubicBezTo>
                  <a:cubicBezTo>
                    <a:pt x="119365" y="152050"/>
                    <a:pt x="134745" y="156950"/>
                    <a:pt x="140677" y="168813"/>
                  </a:cubicBezTo>
                  <a:cubicBezTo>
                    <a:pt x="179192" y="245843"/>
                    <a:pt x="168812" y="266192"/>
                    <a:pt x="168812" y="351693"/>
                  </a:cubicBez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133731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103" y="578297"/>
            <a:ext cx="44313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4) 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Расстояние от точки до плоскости?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59270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5) 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Сформулируйте теорему о трех перпендикулярах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9950271">
            <a:off x="2621652" y="3322706"/>
            <a:ext cx="3396641" cy="1740265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4346917" y="4654518"/>
            <a:ext cx="817479" cy="271586"/>
          </a:xfrm>
          <a:custGeom>
            <a:avLst/>
            <a:gdLst>
              <a:gd name="connsiteX0" fmla="*/ 0 w 817479"/>
              <a:gd name="connsiteY0" fmla="*/ 156633 h 271586"/>
              <a:gd name="connsiteX1" fmla="*/ 337625 w 817479"/>
              <a:gd name="connsiteY1" fmla="*/ 1888 h 271586"/>
              <a:gd name="connsiteX2" fmla="*/ 675249 w 817479"/>
              <a:gd name="connsiteY2" fmla="*/ 100362 h 271586"/>
              <a:gd name="connsiteX3" fmla="*/ 379828 w 817479"/>
              <a:gd name="connsiteY3" fmla="*/ 269174 h 271586"/>
              <a:gd name="connsiteX4" fmla="*/ 0 w 817479"/>
              <a:gd name="connsiteY4" fmla="*/ 156633 h 27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7479" h="271586">
                <a:moveTo>
                  <a:pt x="0" y="156633"/>
                </a:moveTo>
                <a:cubicBezTo>
                  <a:pt x="355984" y="0"/>
                  <a:pt x="479769" y="1888"/>
                  <a:pt x="337625" y="1888"/>
                </a:cubicBezTo>
                <a:cubicBezTo>
                  <a:pt x="713407" y="117514"/>
                  <a:pt x="817479" y="171477"/>
                  <a:pt x="675249" y="100362"/>
                </a:cubicBezTo>
                <a:cubicBezTo>
                  <a:pt x="389874" y="271586"/>
                  <a:pt x="503266" y="269174"/>
                  <a:pt x="379828" y="269174"/>
                </a:cubicBezTo>
                <a:lnTo>
                  <a:pt x="0" y="156633"/>
                </a:ln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endCxn id="20" idx="3"/>
          </p:cNvCxnSpPr>
          <p:nvPr/>
        </p:nvCxnSpPr>
        <p:spPr>
          <a:xfrm rot="16200000" flipH="1">
            <a:off x="2101826" y="2298773"/>
            <a:ext cx="2934852" cy="23149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4427984" y="4437112"/>
            <a:ext cx="562708" cy="492369"/>
          </a:xfrm>
          <a:custGeom>
            <a:avLst/>
            <a:gdLst>
              <a:gd name="connsiteX0" fmla="*/ 14068 w 562708"/>
              <a:gd name="connsiteY0" fmla="*/ 140677 h 492369"/>
              <a:gd name="connsiteX1" fmla="*/ 253218 w 562708"/>
              <a:gd name="connsiteY1" fmla="*/ 492369 h 492369"/>
              <a:gd name="connsiteX2" fmla="*/ 562708 w 562708"/>
              <a:gd name="connsiteY2" fmla="*/ 309489 h 492369"/>
              <a:gd name="connsiteX3" fmla="*/ 309489 w 562708"/>
              <a:gd name="connsiteY3" fmla="*/ 0 h 492369"/>
              <a:gd name="connsiteX4" fmla="*/ 0 w 562708"/>
              <a:gd name="connsiteY4" fmla="*/ 211016 h 492369"/>
              <a:gd name="connsiteX5" fmla="*/ 42203 w 562708"/>
              <a:gd name="connsiteY5" fmla="*/ 182880 h 492369"/>
              <a:gd name="connsiteX6" fmla="*/ 14068 w 562708"/>
              <a:gd name="connsiteY6" fmla="*/ 140677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2708" h="492369">
                <a:moveTo>
                  <a:pt x="14068" y="140677"/>
                </a:moveTo>
                <a:lnTo>
                  <a:pt x="253218" y="492369"/>
                </a:lnTo>
                <a:lnTo>
                  <a:pt x="562708" y="309489"/>
                </a:lnTo>
                <a:lnTo>
                  <a:pt x="309489" y="0"/>
                </a:lnTo>
                <a:lnTo>
                  <a:pt x="0" y="211016"/>
                </a:lnTo>
                <a:lnTo>
                  <a:pt x="42203" y="182880"/>
                </a:lnTo>
                <a:lnTo>
                  <a:pt x="14068" y="140677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1835698" y="3789040"/>
            <a:ext cx="5112565" cy="26642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2405575" y="3770142"/>
            <a:ext cx="379828" cy="520504"/>
          </a:xfrm>
          <a:custGeom>
            <a:avLst/>
            <a:gdLst>
              <a:gd name="connsiteX0" fmla="*/ 0 w 379828"/>
              <a:gd name="connsiteY0" fmla="*/ 393895 h 520504"/>
              <a:gd name="connsiteX1" fmla="*/ 379828 w 379828"/>
              <a:gd name="connsiteY1" fmla="*/ 520504 h 520504"/>
              <a:gd name="connsiteX2" fmla="*/ 379828 w 379828"/>
              <a:gd name="connsiteY2" fmla="*/ 112541 h 520504"/>
              <a:gd name="connsiteX3" fmla="*/ 14068 w 379828"/>
              <a:gd name="connsiteY3" fmla="*/ 0 h 520504"/>
              <a:gd name="connsiteX4" fmla="*/ 0 w 379828"/>
              <a:gd name="connsiteY4" fmla="*/ 393895 h 520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828" h="520504">
                <a:moveTo>
                  <a:pt x="0" y="393895"/>
                </a:moveTo>
                <a:lnTo>
                  <a:pt x="379828" y="520504"/>
                </a:lnTo>
                <a:lnTo>
                  <a:pt x="379828" y="112541"/>
                </a:lnTo>
                <a:lnTo>
                  <a:pt x="14068" y="0"/>
                </a:lnTo>
                <a:lnTo>
                  <a:pt x="0" y="393895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endCxn id="5" idx="0"/>
          </p:cNvCxnSpPr>
          <p:nvPr/>
        </p:nvCxnSpPr>
        <p:spPr>
          <a:xfrm rot="5400000">
            <a:off x="1319411" y="3112718"/>
            <a:ext cx="218470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11760" y="4149080"/>
            <a:ext cx="2292991" cy="808081"/>
          </a:xfrm>
          <a:prstGeom prst="line">
            <a:avLst/>
          </a:prstGeom>
          <a:ln w="381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3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II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438" y="188639"/>
            <a:ext cx="4491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ИЗУЧЕНИЕ НОВОГО МАТЕРИАЛА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6614160" y="1440096"/>
            <a:ext cx="1874520" cy="2743200"/>
          </a:xfrm>
          <a:custGeom>
            <a:avLst/>
            <a:gdLst>
              <a:gd name="connsiteX0" fmla="*/ 0 w 1874520"/>
              <a:gd name="connsiteY0" fmla="*/ 548640 h 2743200"/>
              <a:gd name="connsiteX1" fmla="*/ 487680 w 1874520"/>
              <a:gd name="connsiteY1" fmla="*/ 2743200 h 2743200"/>
              <a:gd name="connsiteX2" fmla="*/ 1874520 w 1874520"/>
              <a:gd name="connsiteY2" fmla="*/ 2240280 h 2743200"/>
              <a:gd name="connsiteX3" fmla="*/ 1402080 w 1874520"/>
              <a:gd name="connsiteY3" fmla="*/ 0 h 2743200"/>
              <a:gd name="connsiteX4" fmla="*/ 0 w 1874520"/>
              <a:gd name="connsiteY4" fmla="*/ 54864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4520" h="2743200">
                <a:moveTo>
                  <a:pt x="0" y="548640"/>
                </a:moveTo>
                <a:lnTo>
                  <a:pt x="487680" y="2743200"/>
                </a:lnTo>
                <a:lnTo>
                  <a:pt x="1874520" y="2240280"/>
                </a:lnTo>
                <a:lnTo>
                  <a:pt x="1402080" y="0"/>
                </a:lnTo>
                <a:lnTo>
                  <a:pt x="0" y="54864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39999">
                <a:schemeClr val="accent2">
                  <a:lumMod val="40000"/>
                  <a:lumOff val="60000"/>
                </a:schemeClr>
              </a:gs>
              <a:gs pos="70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          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</a:rPr>
              <a:t>α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5410200" y="1310640"/>
            <a:ext cx="1722120" cy="2865120"/>
          </a:xfrm>
          <a:custGeom>
            <a:avLst/>
            <a:gdLst>
              <a:gd name="connsiteX0" fmla="*/ 1219200 w 1722120"/>
              <a:gd name="connsiteY0" fmla="*/ 655320 h 2865120"/>
              <a:gd name="connsiteX1" fmla="*/ 0 w 1722120"/>
              <a:gd name="connsiteY1" fmla="*/ 0 h 2865120"/>
              <a:gd name="connsiteX2" fmla="*/ 487680 w 1722120"/>
              <a:gd name="connsiteY2" fmla="*/ 2209800 h 2865120"/>
              <a:gd name="connsiteX3" fmla="*/ 1722120 w 1722120"/>
              <a:gd name="connsiteY3" fmla="*/ 2865120 h 2865120"/>
              <a:gd name="connsiteX4" fmla="*/ 1219200 w 1722120"/>
              <a:gd name="connsiteY4" fmla="*/ 655320 h 2865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2120" h="2865120">
                <a:moveTo>
                  <a:pt x="1219200" y="655320"/>
                </a:moveTo>
                <a:lnTo>
                  <a:pt x="0" y="0"/>
                </a:lnTo>
                <a:lnTo>
                  <a:pt x="487680" y="2209800"/>
                </a:lnTo>
                <a:lnTo>
                  <a:pt x="1722120" y="2865120"/>
                </a:lnTo>
                <a:lnTo>
                  <a:pt x="1219200" y="655320"/>
                </a:lnTo>
                <a:close/>
              </a:path>
            </a:pathLst>
          </a:cu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3600" dirty="0" smtClean="0"/>
              <a:t>β</a:t>
            </a:r>
            <a:endParaRPr lang="ru-RU" sz="36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318581" y="446347"/>
            <a:ext cx="977240" cy="45937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14160" y="1700808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м</a:t>
            </a:r>
            <a:endParaRPr lang="ru-RU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7116458" y="4005064"/>
            <a:ext cx="482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N</a:t>
            </a:r>
            <a:endParaRPr lang="ru-RU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980728"/>
            <a:ext cx="562224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Фигура, образованная</a:t>
            </a:r>
          </a:p>
          <a:p>
            <a:pPr algn="just"/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вумя полуплоскостями</a:t>
            </a:r>
          </a:p>
          <a:p>
            <a:pPr algn="just"/>
            <a:r>
              <a:rPr lang="el-GR" sz="3600" b="1" dirty="0" smtClean="0">
                <a:solidFill>
                  <a:schemeClr val="tx2">
                    <a:lumMod val="75000"/>
                  </a:schemeClr>
                </a:solidFill>
              </a:rPr>
              <a:t>α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и β, проходящими через</a:t>
            </a:r>
          </a:p>
          <a:p>
            <a:pPr algn="just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прямую М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, называется </a:t>
            </a:r>
          </a:p>
          <a:p>
            <a:pPr algn="just"/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вугранным углом.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715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1"/>
      <p:bldP spid="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2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-12928" y="1844824"/>
            <a:ext cx="4587240" cy="2712720"/>
            <a:chOff x="0" y="1844040"/>
            <a:chExt cx="4587240" cy="2712720"/>
          </a:xfrm>
        </p:grpSpPr>
        <p:sp>
          <p:nvSpPr>
            <p:cNvPr id="6" name="Полилиния 5"/>
            <p:cNvSpPr/>
            <p:nvPr/>
          </p:nvSpPr>
          <p:spPr>
            <a:xfrm>
              <a:off x="1615440" y="1844040"/>
              <a:ext cx="2971800" cy="2575560"/>
            </a:xfrm>
            <a:custGeom>
              <a:avLst/>
              <a:gdLst>
                <a:gd name="connsiteX0" fmla="*/ 1143000 w 2971800"/>
                <a:gd name="connsiteY0" fmla="*/ 304800 h 2575560"/>
                <a:gd name="connsiteX1" fmla="*/ 2971800 w 2971800"/>
                <a:gd name="connsiteY1" fmla="*/ 0 h 2575560"/>
                <a:gd name="connsiteX2" fmla="*/ 1813560 w 2971800"/>
                <a:gd name="connsiteY2" fmla="*/ 2575560 h 2575560"/>
                <a:gd name="connsiteX3" fmla="*/ 0 w 2971800"/>
                <a:gd name="connsiteY3" fmla="*/ 2529840 h 2575560"/>
                <a:gd name="connsiteX4" fmla="*/ 1143000 w 2971800"/>
                <a:gd name="connsiteY4" fmla="*/ 304800 h 2575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800" h="2575560">
                  <a:moveTo>
                    <a:pt x="1143000" y="304800"/>
                  </a:moveTo>
                  <a:lnTo>
                    <a:pt x="2971800" y="0"/>
                  </a:lnTo>
                  <a:lnTo>
                    <a:pt x="1813560" y="2575560"/>
                  </a:lnTo>
                  <a:lnTo>
                    <a:pt x="0" y="2529840"/>
                  </a:lnTo>
                  <a:lnTo>
                    <a:pt x="1143000" y="3048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0" y="4373880"/>
              <a:ext cx="3398520" cy="182880"/>
            </a:xfrm>
            <a:custGeom>
              <a:avLst/>
              <a:gdLst>
                <a:gd name="connsiteX0" fmla="*/ 1584960 w 3398520"/>
                <a:gd name="connsiteY0" fmla="*/ 0 h 182880"/>
                <a:gd name="connsiteX1" fmla="*/ 3398520 w 3398520"/>
                <a:gd name="connsiteY1" fmla="*/ 45720 h 182880"/>
                <a:gd name="connsiteX2" fmla="*/ 1188720 w 3398520"/>
                <a:gd name="connsiteY2" fmla="*/ 182880 h 182880"/>
                <a:gd name="connsiteX3" fmla="*/ 0 w 3398520"/>
                <a:gd name="connsiteY3" fmla="*/ 91440 h 182880"/>
                <a:gd name="connsiteX4" fmla="*/ 1584960 w 3398520"/>
                <a:gd name="connsiteY4" fmla="*/ 0 h 18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8520" h="182880">
                  <a:moveTo>
                    <a:pt x="1584960" y="0"/>
                  </a:moveTo>
                  <a:lnTo>
                    <a:pt x="3398520" y="45720"/>
                  </a:lnTo>
                  <a:lnTo>
                    <a:pt x="1188720" y="182880"/>
                  </a:lnTo>
                  <a:lnTo>
                    <a:pt x="0" y="91440"/>
                  </a:lnTo>
                  <a:lnTo>
                    <a:pt x="158496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420384"/>
            <a:ext cx="5144837" cy="3004585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4953000" y="4191000"/>
            <a:ext cx="3718560" cy="2362200"/>
            <a:chOff x="4953000" y="4191000"/>
            <a:chExt cx="3718560" cy="2362200"/>
          </a:xfrm>
        </p:grpSpPr>
        <p:sp>
          <p:nvSpPr>
            <p:cNvPr id="11" name="Полилиния 10"/>
            <p:cNvSpPr/>
            <p:nvPr/>
          </p:nvSpPr>
          <p:spPr>
            <a:xfrm>
              <a:off x="6202680" y="4312920"/>
              <a:ext cx="2468880" cy="2240280"/>
            </a:xfrm>
            <a:custGeom>
              <a:avLst/>
              <a:gdLst>
                <a:gd name="connsiteX0" fmla="*/ 0 w 2468880"/>
                <a:gd name="connsiteY0" fmla="*/ 289560 h 2240280"/>
                <a:gd name="connsiteX1" fmla="*/ 1524000 w 2468880"/>
                <a:gd name="connsiteY1" fmla="*/ 0 h 2240280"/>
                <a:gd name="connsiteX2" fmla="*/ 2468880 w 2468880"/>
                <a:gd name="connsiteY2" fmla="*/ 1996440 h 2240280"/>
                <a:gd name="connsiteX3" fmla="*/ 640080 w 2468880"/>
                <a:gd name="connsiteY3" fmla="*/ 2240280 h 2240280"/>
                <a:gd name="connsiteX4" fmla="*/ 0 w 2468880"/>
                <a:gd name="connsiteY4" fmla="*/ 289560 h 224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2240280">
                  <a:moveTo>
                    <a:pt x="0" y="289560"/>
                  </a:moveTo>
                  <a:lnTo>
                    <a:pt x="1524000" y="0"/>
                  </a:lnTo>
                  <a:lnTo>
                    <a:pt x="2468880" y="1996440"/>
                  </a:lnTo>
                  <a:lnTo>
                    <a:pt x="640080" y="2240280"/>
                  </a:lnTo>
                  <a:lnTo>
                    <a:pt x="0" y="28956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953000" y="4191000"/>
              <a:ext cx="1920240" cy="2346960"/>
            </a:xfrm>
            <a:custGeom>
              <a:avLst/>
              <a:gdLst>
                <a:gd name="connsiteX0" fmla="*/ 1249680 w 1920240"/>
                <a:gd name="connsiteY0" fmla="*/ 411480 h 2346960"/>
                <a:gd name="connsiteX1" fmla="*/ 1249680 w 1920240"/>
                <a:gd name="connsiteY1" fmla="*/ 411480 h 2346960"/>
                <a:gd name="connsiteX2" fmla="*/ 0 w 1920240"/>
                <a:gd name="connsiteY2" fmla="*/ 0 h 2346960"/>
                <a:gd name="connsiteX3" fmla="*/ 198120 w 1920240"/>
                <a:gd name="connsiteY3" fmla="*/ 1905000 h 2346960"/>
                <a:gd name="connsiteX4" fmla="*/ 1920240 w 1920240"/>
                <a:gd name="connsiteY4" fmla="*/ 2346960 h 2346960"/>
                <a:gd name="connsiteX5" fmla="*/ 1249680 w 1920240"/>
                <a:gd name="connsiteY5" fmla="*/ 411480 h 234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20240" h="2346960">
                  <a:moveTo>
                    <a:pt x="1249680" y="411480"/>
                  </a:moveTo>
                  <a:lnTo>
                    <a:pt x="1249680" y="411480"/>
                  </a:lnTo>
                  <a:lnTo>
                    <a:pt x="0" y="0"/>
                  </a:lnTo>
                  <a:lnTo>
                    <a:pt x="198120" y="1905000"/>
                  </a:lnTo>
                  <a:lnTo>
                    <a:pt x="1920240" y="2346960"/>
                  </a:lnTo>
                  <a:lnTo>
                    <a:pt x="1249680" y="41148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302321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276045" y="1242204"/>
            <a:ext cx="4295955" cy="5055079"/>
            <a:chOff x="276045" y="1242204"/>
            <a:chExt cx="4295955" cy="5055079"/>
          </a:xfrm>
        </p:grpSpPr>
        <p:sp>
          <p:nvSpPr>
            <p:cNvPr id="3" name="Полилиния 2"/>
            <p:cNvSpPr/>
            <p:nvPr/>
          </p:nvSpPr>
          <p:spPr>
            <a:xfrm>
              <a:off x="276045" y="1242204"/>
              <a:ext cx="2139351" cy="5055079"/>
            </a:xfrm>
            <a:custGeom>
              <a:avLst/>
              <a:gdLst>
                <a:gd name="connsiteX0" fmla="*/ 2139351 w 2139351"/>
                <a:gd name="connsiteY0" fmla="*/ 0 h 5055079"/>
                <a:gd name="connsiteX1" fmla="*/ 0 w 2139351"/>
                <a:gd name="connsiteY1" fmla="*/ 2173856 h 5055079"/>
                <a:gd name="connsiteX2" fmla="*/ 0 w 2139351"/>
                <a:gd name="connsiteY2" fmla="*/ 5055079 h 5055079"/>
                <a:gd name="connsiteX3" fmla="*/ 2122098 w 2139351"/>
                <a:gd name="connsiteY3" fmla="*/ 2863970 h 5055079"/>
                <a:gd name="connsiteX4" fmla="*/ 2139351 w 2139351"/>
                <a:gd name="connsiteY4" fmla="*/ 0 h 5055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9351" h="5055079">
                  <a:moveTo>
                    <a:pt x="2139351" y="0"/>
                  </a:moveTo>
                  <a:lnTo>
                    <a:pt x="0" y="2173856"/>
                  </a:lnTo>
                  <a:lnTo>
                    <a:pt x="0" y="5055079"/>
                  </a:lnTo>
                  <a:lnTo>
                    <a:pt x="2122098" y="2863970"/>
                  </a:lnTo>
                  <a:lnTo>
                    <a:pt x="2139351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39999">
                  <a:srgbClr val="F6F49A"/>
                </a:gs>
                <a:gs pos="70000">
                  <a:schemeClr val="bg1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2415396" y="1242204"/>
              <a:ext cx="2156604" cy="3640347"/>
            </a:xfrm>
            <a:custGeom>
              <a:avLst/>
              <a:gdLst>
                <a:gd name="connsiteX0" fmla="*/ 17253 w 2156604"/>
                <a:gd name="connsiteY0" fmla="*/ 0 h 3640347"/>
                <a:gd name="connsiteX1" fmla="*/ 2139351 w 2156604"/>
                <a:gd name="connsiteY1" fmla="*/ 741871 h 3640347"/>
                <a:gd name="connsiteX2" fmla="*/ 2156604 w 2156604"/>
                <a:gd name="connsiteY2" fmla="*/ 3640347 h 3640347"/>
                <a:gd name="connsiteX3" fmla="*/ 0 w 2156604"/>
                <a:gd name="connsiteY3" fmla="*/ 2863970 h 3640347"/>
                <a:gd name="connsiteX4" fmla="*/ 17253 w 2156604"/>
                <a:gd name="connsiteY4" fmla="*/ 0 h 364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604" h="3640347">
                  <a:moveTo>
                    <a:pt x="17253" y="0"/>
                  </a:moveTo>
                  <a:lnTo>
                    <a:pt x="2139351" y="741871"/>
                  </a:lnTo>
                  <a:lnTo>
                    <a:pt x="2156604" y="3640347"/>
                  </a:lnTo>
                  <a:lnTo>
                    <a:pt x="0" y="2863970"/>
                  </a:lnTo>
                  <a:lnTo>
                    <a:pt x="17253" y="0"/>
                  </a:lnTo>
                  <a:close/>
                </a:path>
              </a:pathLst>
            </a:cu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899592" y="3296967"/>
            <a:ext cx="615002" cy="832601"/>
            <a:chOff x="2325386" y="1890649"/>
            <a:chExt cx="622707" cy="875808"/>
          </a:xfrm>
        </p:grpSpPr>
        <p:sp>
          <p:nvSpPr>
            <p:cNvPr id="41" name="Овал 40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415396" y="1890649"/>
              <a:ext cx="532697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</a:rPr>
                <a:t>A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3779911" y="2462567"/>
            <a:ext cx="629429" cy="832601"/>
            <a:chOff x="2325386" y="1890649"/>
            <a:chExt cx="637315" cy="875808"/>
          </a:xfrm>
        </p:grpSpPr>
        <p:sp>
          <p:nvSpPr>
            <p:cNvPr id="45" name="Овал 44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415396" y="1890649"/>
              <a:ext cx="547305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D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2317141" y="548680"/>
            <a:ext cx="571720" cy="832601"/>
            <a:chOff x="2325386" y="1890649"/>
            <a:chExt cx="578883" cy="875808"/>
          </a:xfrm>
        </p:grpSpPr>
        <p:sp>
          <p:nvSpPr>
            <p:cNvPr id="48" name="Овал 47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415396" y="1890649"/>
              <a:ext cx="488873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C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2317140" y="3385660"/>
            <a:ext cx="629429" cy="832601"/>
            <a:chOff x="2325386" y="1890649"/>
            <a:chExt cx="637315" cy="875808"/>
          </a:xfrm>
        </p:grpSpPr>
        <p:sp>
          <p:nvSpPr>
            <p:cNvPr id="51" name="Овал 50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415396" y="1890649"/>
              <a:ext cx="547305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H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cxnSp>
        <p:nvCxnSpPr>
          <p:cNvPr id="54" name="Прямая соединительная линия 53"/>
          <p:cNvCxnSpPr/>
          <p:nvPr/>
        </p:nvCxnSpPr>
        <p:spPr>
          <a:xfrm flipH="1">
            <a:off x="2406036" y="1242204"/>
            <a:ext cx="9360" cy="28552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7"/>
          <p:cNvSpPr>
            <a:spLocks noChangeArrowheads="1"/>
          </p:cNvSpPr>
          <p:nvPr/>
        </p:nvSpPr>
        <p:spPr bwMode="auto">
          <a:xfrm>
            <a:off x="3635896" y="339675"/>
            <a:ext cx="550810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Угол между плоскостями АСН и СН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двугранный угол АСН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где СН ребро.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Точки А 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лежат на гранях этого угла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89782" y="2432650"/>
            <a:ext cx="4399472" cy="2777706"/>
            <a:chOff x="189782" y="2432650"/>
            <a:chExt cx="4399472" cy="2777706"/>
          </a:xfrm>
        </p:grpSpPr>
        <p:sp>
          <p:nvSpPr>
            <p:cNvPr id="2" name="Полилиния 1"/>
            <p:cNvSpPr/>
            <p:nvPr/>
          </p:nvSpPr>
          <p:spPr>
            <a:xfrm>
              <a:off x="189782" y="2432650"/>
              <a:ext cx="4399472" cy="2777706"/>
            </a:xfrm>
            <a:custGeom>
              <a:avLst/>
              <a:gdLst>
                <a:gd name="connsiteX0" fmla="*/ 0 w 2881223"/>
                <a:gd name="connsiteY0" fmla="*/ 1587260 h 1621766"/>
                <a:gd name="connsiteX1" fmla="*/ 1397479 w 2881223"/>
                <a:gd name="connsiteY1" fmla="*/ 0 h 1621766"/>
                <a:gd name="connsiteX2" fmla="*/ 2881223 w 2881223"/>
                <a:gd name="connsiteY2" fmla="*/ 776377 h 1621766"/>
                <a:gd name="connsiteX3" fmla="*/ 2743200 w 2881223"/>
                <a:gd name="connsiteY3" fmla="*/ 1259457 h 1621766"/>
                <a:gd name="connsiteX4" fmla="*/ 2380891 w 2881223"/>
                <a:gd name="connsiteY4" fmla="*/ 1328468 h 1621766"/>
                <a:gd name="connsiteX5" fmla="*/ 2001328 w 2881223"/>
                <a:gd name="connsiteY5" fmla="*/ 1483743 h 1621766"/>
                <a:gd name="connsiteX6" fmla="*/ 1552755 w 2881223"/>
                <a:gd name="connsiteY6" fmla="*/ 1621766 h 1621766"/>
                <a:gd name="connsiteX7" fmla="*/ 1017917 w 2881223"/>
                <a:gd name="connsiteY7" fmla="*/ 1518249 h 1621766"/>
                <a:gd name="connsiteX8" fmla="*/ 258792 w 2881223"/>
                <a:gd name="connsiteY8" fmla="*/ 1570008 h 1621766"/>
                <a:gd name="connsiteX9" fmla="*/ 0 w 2881223"/>
                <a:gd name="connsiteY9" fmla="*/ 1587260 h 1621766"/>
                <a:gd name="connsiteX0" fmla="*/ 0 w 3571336"/>
                <a:gd name="connsiteY0" fmla="*/ 1587260 h 1621766"/>
                <a:gd name="connsiteX1" fmla="*/ 1397479 w 3571336"/>
                <a:gd name="connsiteY1" fmla="*/ 0 h 1621766"/>
                <a:gd name="connsiteX2" fmla="*/ 3571336 w 3571336"/>
                <a:gd name="connsiteY2" fmla="*/ 1121433 h 1621766"/>
                <a:gd name="connsiteX3" fmla="*/ 2743200 w 3571336"/>
                <a:gd name="connsiteY3" fmla="*/ 1259457 h 1621766"/>
                <a:gd name="connsiteX4" fmla="*/ 2380891 w 3571336"/>
                <a:gd name="connsiteY4" fmla="*/ 1328468 h 1621766"/>
                <a:gd name="connsiteX5" fmla="*/ 2001328 w 3571336"/>
                <a:gd name="connsiteY5" fmla="*/ 1483743 h 1621766"/>
                <a:gd name="connsiteX6" fmla="*/ 1552755 w 3571336"/>
                <a:gd name="connsiteY6" fmla="*/ 1621766 h 1621766"/>
                <a:gd name="connsiteX7" fmla="*/ 1017917 w 3571336"/>
                <a:gd name="connsiteY7" fmla="*/ 1518249 h 1621766"/>
                <a:gd name="connsiteX8" fmla="*/ 258792 w 3571336"/>
                <a:gd name="connsiteY8" fmla="*/ 1570008 h 1621766"/>
                <a:gd name="connsiteX9" fmla="*/ 0 w 3571336"/>
                <a:gd name="connsiteY9" fmla="*/ 1587260 h 1621766"/>
                <a:gd name="connsiteX0" fmla="*/ 0 w 4399472"/>
                <a:gd name="connsiteY0" fmla="*/ 2467155 h 2467155"/>
                <a:gd name="connsiteX1" fmla="*/ 2225615 w 4399472"/>
                <a:gd name="connsiteY1" fmla="*/ 0 h 2467155"/>
                <a:gd name="connsiteX2" fmla="*/ 4399472 w 4399472"/>
                <a:gd name="connsiteY2" fmla="*/ 1121433 h 2467155"/>
                <a:gd name="connsiteX3" fmla="*/ 3571336 w 4399472"/>
                <a:gd name="connsiteY3" fmla="*/ 1259457 h 2467155"/>
                <a:gd name="connsiteX4" fmla="*/ 3209027 w 4399472"/>
                <a:gd name="connsiteY4" fmla="*/ 1328468 h 2467155"/>
                <a:gd name="connsiteX5" fmla="*/ 2829464 w 4399472"/>
                <a:gd name="connsiteY5" fmla="*/ 1483743 h 2467155"/>
                <a:gd name="connsiteX6" fmla="*/ 2380891 w 4399472"/>
                <a:gd name="connsiteY6" fmla="*/ 1621766 h 2467155"/>
                <a:gd name="connsiteX7" fmla="*/ 1846053 w 4399472"/>
                <a:gd name="connsiteY7" fmla="*/ 1518249 h 2467155"/>
                <a:gd name="connsiteX8" fmla="*/ 1086928 w 4399472"/>
                <a:gd name="connsiteY8" fmla="*/ 1570008 h 2467155"/>
                <a:gd name="connsiteX9" fmla="*/ 0 w 4399472"/>
                <a:gd name="connsiteY9" fmla="*/ 2467155 h 2467155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380891 w 4399472"/>
                <a:gd name="connsiteY6" fmla="*/ 1621766 h 2932982"/>
                <a:gd name="connsiteX7" fmla="*/ 1846053 w 4399472"/>
                <a:gd name="connsiteY7" fmla="*/ 1518249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380891 w 4399472"/>
                <a:gd name="connsiteY6" fmla="*/ 1621766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4209691 w 4399472"/>
                <a:gd name="connsiteY4" fmla="*/ 1863306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4347714 w 4399472"/>
                <a:gd name="connsiteY3" fmla="*/ 1535502 h 2932982"/>
                <a:gd name="connsiteX4" fmla="*/ 4209691 w 4399472"/>
                <a:gd name="connsiteY4" fmla="*/ 1863306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777706"/>
                <a:gd name="connsiteX1" fmla="*/ 2225615 w 4399472"/>
                <a:gd name="connsiteY1" fmla="*/ 0 h 2777706"/>
                <a:gd name="connsiteX2" fmla="*/ 4399472 w 4399472"/>
                <a:gd name="connsiteY2" fmla="*/ 1121433 h 2777706"/>
                <a:gd name="connsiteX3" fmla="*/ 4347714 w 4399472"/>
                <a:gd name="connsiteY3" fmla="*/ 1535502 h 2777706"/>
                <a:gd name="connsiteX4" fmla="*/ 4209691 w 4399472"/>
                <a:gd name="connsiteY4" fmla="*/ 1863306 h 2777706"/>
                <a:gd name="connsiteX5" fmla="*/ 3640347 w 4399472"/>
                <a:gd name="connsiteY5" fmla="*/ 2311879 h 2777706"/>
                <a:gd name="connsiteX6" fmla="*/ 2967487 w 4399472"/>
                <a:gd name="connsiteY6" fmla="*/ 2587925 h 2777706"/>
                <a:gd name="connsiteX7" fmla="*/ 2122098 w 4399472"/>
                <a:gd name="connsiteY7" fmla="*/ 2777706 h 2777706"/>
                <a:gd name="connsiteX8" fmla="*/ 862642 w 4399472"/>
                <a:gd name="connsiteY8" fmla="*/ 2725948 h 2777706"/>
                <a:gd name="connsiteX9" fmla="*/ 0 w 4399472"/>
                <a:gd name="connsiteY9" fmla="*/ 2467155 h 2777706"/>
                <a:gd name="connsiteX0" fmla="*/ 0 w 4399472"/>
                <a:gd name="connsiteY0" fmla="*/ 2467155 h 2777706"/>
                <a:gd name="connsiteX1" fmla="*/ 2225615 w 4399472"/>
                <a:gd name="connsiteY1" fmla="*/ 0 h 2777706"/>
                <a:gd name="connsiteX2" fmla="*/ 4399472 w 4399472"/>
                <a:gd name="connsiteY2" fmla="*/ 1121433 h 2777706"/>
                <a:gd name="connsiteX3" fmla="*/ 4347714 w 4399472"/>
                <a:gd name="connsiteY3" fmla="*/ 1535502 h 2777706"/>
                <a:gd name="connsiteX4" fmla="*/ 4209691 w 4399472"/>
                <a:gd name="connsiteY4" fmla="*/ 1863306 h 2777706"/>
                <a:gd name="connsiteX5" fmla="*/ 3640347 w 4399472"/>
                <a:gd name="connsiteY5" fmla="*/ 2311879 h 2777706"/>
                <a:gd name="connsiteX6" fmla="*/ 2967487 w 4399472"/>
                <a:gd name="connsiteY6" fmla="*/ 2587925 h 2777706"/>
                <a:gd name="connsiteX7" fmla="*/ 2122098 w 4399472"/>
                <a:gd name="connsiteY7" fmla="*/ 2777706 h 2777706"/>
                <a:gd name="connsiteX8" fmla="*/ 966159 w 4399472"/>
                <a:gd name="connsiteY8" fmla="*/ 2760454 h 2777706"/>
                <a:gd name="connsiteX9" fmla="*/ 0 w 4399472"/>
                <a:gd name="connsiteY9" fmla="*/ 2467155 h 2777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99472" h="2777706">
                  <a:moveTo>
                    <a:pt x="0" y="2467155"/>
                  </a:moveTo>
                  <a:lnTo>
                    <a:pt x="2225615" y="0"/>
                  </a:lnTo>
                  <a:lnTo>
                    <a:pt x="4399472" y="1121433"/>
                  </a:lnTo>
                  <a:lnTo>
                    <a:pt x="4347714" y="1535502"/>
                  </a:lnTo>
                  <a:lnTo>
                    <a:pt x="4209691" y="1863306"/>
                  </a:lnTo>
                  <a:lnTo>
                    <a:pt x="3640347" y="2311879"/>
                  </a:lnTo>
                  <a:lnTo>
                    <a:pt x="2967487" y="2587925"/>
                  </a:lnTo>
                  <a:lnTo>
                    <a:pt x="2122098" y="2777706"/>
                  </a:lnTo>
                  <a:lnTo>
                    <a:pt x="966159" y="2760454"/>
                  </a:lnTo>
                  <a:lnTo>
                    <a:pt x="0" y="2467155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accent1">
                    <a:tint val="66000"/>
                    <a:satMod val="160000"/>
                    <a:alpha val="14000"/>
                  </a:schemeClr>
                </a:gs>
                <a:gs pos="7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>
              <a:stCxn id="2" idx="1"/>
              <a:endCxn id="2" idx="2"/>
            </p:cNvCxnSpPr>
            <p:nvPr/>
          </p:nvCxnSpPr>
          <p:spPr>
            <a:xfrm>
              <a:off x="2415397" y="2432650"/>
              <a:ext cx="2173857" cy="112143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>
              <a:endCxn id="2" idx="0"/>
            </p:cNvCxnSpPr>
            <p:nvPr/>
          </p:nvCxnSpPr>
          <p:spPr>
            <a:xfrm flipH="1">
              <a:off x="189782" y="2432650"/>
              <a:ext cx="2225614" cy="246715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 Box 37"/>
          <p:cNvSpPr txBox="1">
            <a:spLocks noChangeArrowheads="1"/>
          </p:cNvSpPr>
          <p:nvPr/>
        </p:nvSpPr>
        <p:spPr bwMode="auto">
          <a:xfrm>
            <a:off x="2416378" y="202238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</a:t>
            </a:r>
            <a:endParaRPr 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669204" y="5904151"/>
            <a:ext cx="82952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Угол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AFD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линейный угол двугранного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угла 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CHD</a:t>
            </a:r>
          </a:p>
        </p:txBody>
      </p:sp>
    </p:spTree>
    <p:extLst>
      <p:ext uri="{BB962C8B-B14F-4D97-AF65-F5344CB8AC3E}">
        <p14:creationId xmlns="" xmlns:p14="http://schemas.microsoft.com/office/powerpoint/2010/main" val="347178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Полилиния 81"/>
          <p:cNvSpPr/>
          <p:nvPr/>
        </p:nvSpPr>
        <p:spPr>
          <a:xfrm>
            <a:off x="3840480" y="3418449"/>
            <a:ext cx="5022166" cy="1463040"/>
          </a:xfrm>
          <a:custGeom>
            <a:avLst/>
            <a:gdLst>
              <a:gd name="connsiteX0" fmla="*/ 0 w 5022166"/>
              <a:gd name="connsiteY0" fmla="*/ 14068 h 1463040"/>
              <a:gd name="connsiteX1" fmla="*/ 2152357 w 5022166"/>
              <a:gd name="connsiteY1" fmla="*/ 1463040 h 1463040"/>
              <a:gd name="connsiteX2" fmla="*/ 5022166 w 5022166"/>
              <a:gd name="connsiteY2" fmla="*/ 1448973 h 1463040"/>
              <a:gd name="connsiteX3" fmla="*/ 2869809 w 5022166"/>
              <a:gd name="connsiteY3" fmla="*/ 0 h 1463040"/>
              <a:gd name="connsiteX4" fmla="*/ 0 w 5022166"/>
              <a:gd name="connsiteY4" fmla="*/ 14068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2166" h="1463040">
                <a:moveTo>
                  <a:pt x="0" y="14068"/>
                </a:moveTo>
                <a:lnTo>
                  <a:pt x="2152357" y="1463040"/>
                </a:lnTo>
                <a:lnTo>
                  <a:pt x="5022166" y="1448973"/>
                </a:lnTo>
                <a:lnTo>
                  <a:pt x="2869809" y="0"/>
                </a:lnTo>
                <a:lnTo>
                  <a:pt x="0" y="14068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олилиния 98"/>
          <p:cNvSpPr/>
          <p:nvPr/>
        </p:nvSpPr>
        <p:spPr>
          <a:xfrm>
            <a:off x="4658965" y="3418449"/>
            <a:ext cx="417091" cy="82559"/>
          </a:xfrm>
          <a:custGeom>
            <a:avLst/>
            <a:gdLst>
              <a:gd name="connsiteX0" fmla="*/ 475743 w 771164"/>
              <a:gd name="connsiteY0" fmla="*/ 0 h 196948"/>
              <a:gd name="connsiteX1" fmla="*/ 771164 w 771164"/>
              <a:gd name="connsiteY1" fmla="*/ 182880 h 196948"/>
              <a:gd name="connsiteX2" fmla="*/ 278795 w 771164"/>
              <a:gd name="connsiteY2" fmla="*/ 196948 h 196948"/>
              <a:gd name="connsiteX3" fmla="*/ 11509 w 771164"/>
              <a:gd name="connsiteY3" fmla="*/ 28136 h 196948"/>
              <a:gd name="connsiteX4" fmla="*/ 53712 w 771164"/>
              <a:gd name="connsiteY4" fmla="*/ 14068 h 196948"/>
              <a:gd name="connsiteX5" fmla="*/ 475743 w 771164"/>
              <a:gd name="connsiteY5" fmla="*/ 0 h 19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1164" h="196948">
                <a:moveTo>
                  <a:pt x="475743" y="0"/>
                </a:moveTo>
                <a:lnTo>
                  <a:pt x="771164" y="182880"/>
                </a:lnTo>
                <a:lnTo>
                  <a:pt x="278795" y="196948"/>
                </a:lnTo>
                <a:cubicBezTo>
                  <a:pt x="189700" y="140677"/>
                  <a:pt x="93294" y="94586"/>
                  <a:pt x="11509" y="28136"/>
                </a:cubicBezTo>
                <a:cubicBezTo>
                  <a:pt x="0" y="18785"/>
                  <a:pt x="53712" y="14068"/>
                  <a:pt x="53712" y="14068"/>
                </a:cubicBezTo>
                <a:lnTo>
                  <a:pt x="475743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олилиния 95"/>
          <p:cNvSpPr/>
          <p:nvPr/>
        </p:nvSpPr>
        <p:spPr>
          <a:xfrm>
            <a:off x="5868144" y="4005064"/>
            <a:ext cx="152828" cy="285582"/>
          </a:xfrm>
          <a:custGeom>
            <a:avLst/>
            <a:gdLst>
              <a:gd name="connsiteX0" fmla="*/ 225083 w 239150"/>
              <a:gd name="connsiteY0" fmla="*/ 140677 h 464234"/>
              <a:gd name="connsiteX1" fmla="*/ 0 w 239150"/>
              <a:gd name="connsiteY1" fmla="*/ 0 h 464234"/>
              <a:gd name="connsiteX2" fmla="*/ 0 w 239150"/>
              <a:gd name="connsiteY2" fmla="*/ 337625 h 464234"/>
              <a:gd name="connsiteX3" fmla="*/ 239150 w 239150"/>
              <a:gd name="connsiteY3" fmla="*/ 464234 h 464234"/>
              <a:gd name="connsiteX4" fmla="*/ 225083 w 239150"/>
              <a:gd name="connsiteY4" fmla="*/ 140677 h 464234"/>
              <a:gd name="connsiteX0" fmla="*/ 225083 w 239150"/>
              <a:gd name="connsiteY0" fmla="*/ 140677 h 464234"/>
              <a:gd name="connsiteX1" fmla="*/ 0 w 239150"/>
              <a:gd name="connsiteY1" fmla="*/ 0 h 464234"/>
              <a:gd name="connsiteX2" fmla="*/ 0 w 239150"/>
              <a:gd name="connsiteY2" fmla="*/ 337625 h 464234"/>
              <a:gd name="connsiteX3" fmla="*/ 239150 w 239150"/>
              <a:gd name="connsiteY3" fmla="*/ 464234 h 464234"/>
              <a:gd name="connsiteX4" fmla="*/ 225083 w 239150"/>
              <a:gd name="connsiteY4" fmla="*/ 140677 h 464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150" h="464234">
                <a:moveTo>
                  <a:pt x="225083" y="140677"/>
                </a:moveTo>
                <a:lnTo>
                  <a:pt x="0" y="0"/>
                </a:lnTo>
                <a:lnTo>
                  <a:pt x="0" y="337625"/>
                </a:lnTo>
                <a:lnTo>
                  <a:pt x="239150" y="464234"/>
                </a:lnTo>
                <a:lnTo>
                  <a:pt x="225083" y="14067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олилиния 80"/>
          <p:cNvSpPr/>
          <p:nvPr/>
        </p:nvSpPr>
        <p:spPr>
          <a:xfrm>
            <a:off x="3868615" y="1969477"/>
            <a:ext cx="5008099" cy="1463040"/>
          </a:xfrm>
          <a:custGeom>
            <a:avLst/>
            <a:gdLst>
              <a:gd name="connsiteX0" fmla="*/ 2110154 w 5008099"/>
              <a:gd name="connsiteY0" fmla="*/ 0 h 1463040"/>
              <a:gd name="connsiteX1" fmla="*/ 0 w 5008099"/>
              <a:gd name="connsiteY1" fmla="*/ 1463040 h 1463040"/>
              <a:gd name="connsiteX2" fmla="*/ 2841674 w 5008099"/>
              <a:gd name="connsiteY2" fmla="*/ 1434905 h 1463040"/>
              <a:gd name="connsiteX3" fmla="*/ 5008099 w 5008099"/>
              <a:gd name="connsiteY3" fmla="*/ 14068 h 1463040"/>
              <a:gd name="connsiteX4" fmla="*/ 2110154 w 5008099"/>
              <a:gd name="connsiteY4" fmla="*/ 0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8099" h="1463040">
                <a:moveTo>
                  <a:pt x="2110154" y="0"/>
                </a:moveTo>
                <a:lnTo>
                  <a:pt x="0" y="1463040"/>
                </a:lnTo>
                <a:lnTo>
                  <a:pt x="2841674" y="1434905"/>
                </a:lnTo>
                <a:lnTo>
                  <a:pt x="5008099" y="14068"/>
                </a:lnTo>
                <a:lnTo>
                  <a:pt x="2110154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олилиния 89"/>
          <p:cNvSpPr/>
          <p:nvPr/>
        </p:nvSpPr>
        <p:spPr>
          <a:xfrm>
            <a:off x="4642338" y="3284983"/>
            <a:ext cx="433718" cy="161601"/>
          </a:xfrm>
          <a:custGeom>
            <a:avLst/>
            <a:gdLst>
              <a:gd name="connsiteX0" fmla="*/ 295422 w 661182"/>
              <a:gd name="connsiteY0" fmla="*/ 0 h 211016"/>
              <a:gd name="connsiteX1" fmla="*/ 661182 w 661182"/>
              <a:gd name="connsiteY1" fmla="*/ 14068 h 211016"/>
              <a:gd name="connsiteX2" fmla="*/ 323557 w 661182"/>
              <a:gd name="connsiteY2" fmla="*/ 196948 h 211016"/>
              <a:gd name="connsiteX3" fmla="*/ 0 w 661182"/>
              <a:gd name="connsiteY3" fmla="*/ 211016 h 211016"/>
              <a:gd name="connsiteX4" fmla="*/ 295422 w 661182"/>
              <a:gd name="connsiteY4" fmla="*/ 0 h 211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182" h="211016">
                <a:moveTo>
                  <a:pt x="295422" y="0"/>
                </a:moveTo>
                <a:lnTo>
                  <a:pt x="661182" y="14068"/>
                </a:lnTo>
                <a:lnTo>
                  <a:pt x="323557" y="196948"/>
                </a:lnTo>
                <a:lnTo>
                  <a:pt x="0" y="211016"/>
                </a:lnTo>
                <a:lnTo>
                  <a:pt x="295422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39151" y="1969477"/>
            <a:ext cx="1448972" cy="2912012"/>
          </a:xfrm>
          <a:custGeom>
            <a:avLst/>
            <a:gdLst>
              <a:gd name="connsiteX0" fmla="*/ 1434904 w 1448972"/>
              <a:gd name="connsiteY0" fmla="*/ 0 h 2912012"/>
              <a:gd name="connsiteX1" fmla="*/ 0 w 1448972"/>
              <a:gd name="connsiteY1" fmla="*/ 731520 h 2912012"/>
              <a:gd name="connsiteX2" fmla="*/ 0 w 1448972"/>
              <a:gd name="connsiteY2" fmla="*/ 2912012 h 2912012"/>
              <a:gd name="connsiteX3" fmla="*/ 1448972 w 1448972"/>
              <a:gd name="connsiteY3" fmla="*/ 2180492 h 2912012"/>
              <a:gd name="connsiteX4" fmla="*/ 1434904 w 1448972"/>
              <a:gd name="connsiteY4" fmla="*/ 0 h 29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8972" h="2912012">
                <a:moveTo>
                  <a:pt x="1434904" y="0"/>
                </a:moveTo>
                <a:lnTo>
                  <a:pt x="0" y="731520"/>
                </a:lnTo>
                <a:lnTo>
                  <a:pt x="0" y="2912012"/>
                </a:lnTo>
                <a:lnTo>
                  <a:pt x="1448972" y="2180492"/>
                </a:lnTo>
                <a:cubicBezTo>
                  <a:pt x="1444283" y="1453661"/>
                  <a:pt x="1439593" y="726831"/>
                  <a:pt x="143490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1406769" y="2504049"/>
            <a:ext cx="295422" cy="492369"/>
          </a:xfrm>
          <a:custGeom>
            <a:avLst/>
            <a:gdLst>
              <a:gd name="connsiteX0" fmla="*/ 281354 w 295422"/>
              <a:gd name="connsiteY0" fmla="*/ 0 h 492369"/>
              <a:gd name="connsiteX1" fmla="*/ 0 w 295422"/>
              <a:gd name="connsiteY1" fmla="*/ 196948 h 492369"/>
              <a:gd name="connsiteX2" fmla="*/ 0 w 295422"/>
              <a:gd name="connsiteY2" fmla="*/ 492369 h 492369"/>
              <a:gd name="connsiteX3" fmla="*/ 295422 w 295422"/>
              <a:gd name="connsiteY3" fmla="*/ 323557 h 492369"/>
              <a:gd name="connsiteX4" fmla="*/ 281354 w 295422"/>
              <a:gd name="connsiteY4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2" h="492369">
                <a:moveTo>
                  <a:pt x="281354" y="0"/>
                </a:moveTo>
                <a:lnTo>
                  <a:pt x="0" y="196948"/>
                </a:lnTo>
                <a:lnTo>
                  <a:pt x="0" y="492369"/>
                </a:lnTo>
                <a:lnTo>
                  <a:pt x="295422" y="323557"/>
                </a:lnTo>
                <a:lnTo>
                  <a:pt x="28135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1659988" y="1955409"/>
            <a:ext cx="1477107" cy="2897945"/>
          </a:xfrm>
          <a:custGeom>
            <a:avLst/>
            <a:gdLst>
              <a:gd name="connsiteX0" fmla="*/ 0 w 1477107"/>
              <a:gd name="connsiteY0" fmla="*/ 0 h 2897945"/>
              <a:gd name="connsiteX1" fmla="*/ 1477107 w 1477107"/>
              <a:gd name="connsiteY1" fmla="*/ 759656 h 2897945"/>
              <a:gd name="connsiteX2" fmla="*/ 1448972 w 1477107"/>
              <a:gd name="connsiteY2" fmla="*/ 2897945 h 2897945"/>
              <a:gd name="connsiteX3" fmla="*/ 14067 w 1477107"/>
              <a:gd name="connsiteY3" fmla="*/ 2194560 h 2897945"/>
              <a:gd name="connsiteX4" fmla="*/ 0 w 1477107"/>
              <a:gd name="connsiteY4" fmla="*/ 0 h 2897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7107" h="2897945">
                <a:moveTo>
                  <a:pt x="0" y="0"/>
                </a:moveTo>
                <a:lnTo>
                  <a:pt x="1477107" y="759656"/>
                </a:lnTo>
                <a:lnTo>
                  <a:pt x="1448972" y="2897945"/>
                </a:lnTo>
                <a:lnTo>
                  <a:pt x="14067" y="219456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1702191" y="2869809"/>
            <a:ext cx="324777" cy="450166"/>
          </a:xfrm>
          <a:custGeom>
            <a:avLst/>
            <a:gdLst>
              <a:gd name="connsiteX0" fmla="*/ 0 w 324777"/>
              <a:gd name="connsiteY0" fmla="*/ 0 h 450166"/>
              <a:gd name="connsiteX1" fmla="*/ 211015 w 324777"/>
              <a:gd name="connsiteY1" fmla="*/ 196948 h 450166"/>
              <a:gd name="connsiteX2" fmla="*/ 211015 w 324777"/>
              <a:gd name="connsiteY2" fmla="*/ 450166 h 450166"/>
              <a:gd name="connsiteX3" fmla="*/ 14067 w 324777"/>
              <a:gd name="connsiteY3" fmla="*/ 295422 h 450166"/>
              <a:gd name="connsiteX4" fmla="*/ 0 w 324777"/>
              <a:gd name="connsiteY4" fmla="*/ 0 h 45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777" h="450166">
                <a:moveTo>
                  <a:pt x="0" y="0"/>
                </a:moveTo>
                <a:cubicBezTo>
                  <a:pt x="228612" y="200036"/>
                  <a:pt x="324777" y="196948"/>
                  <a:pt x="211015" y="196948"/>
                </a:cubicBezTo>
                <a:lnTo>
                  <a:pt x="211015" y="450166"/>
                </a:lnTo>
                <a:lnTo>
                  <a:pt x="14067" y="2954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2975" name="Rectangle 15"/>
          <p:cNvSpPr>
            <a:spLocks noChangeArrowheads="1"/>
          </p:cNvSpPr>
          <p:nvPr/>
        </p:nvSpPr>
        <p:spPr bwMode="auto">
          <a:xfrm>
            <a:off x="457200" y="685800"/>
            <a:ext cx="838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Угол РОК – линейный угол двугранного угла 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</a:t>
            </a:r>
          </a:p>
        </p:txBody>
      </p:sp>
      <p:sp>
        <p:nvSpPr>
          <p:cNvPr id="552986" name="Text Box 26"/>
          <p:cNvSpPr txBox="1">
            <a:spLocks noChangeArrowheads="1"/>
          </p:cNvSpPr>
          <p:nvPr/>
        </p:nvSpPr>
        <p:spPr bwMode="auto">
          <a:xfrm>
            <a:off x="1763688" y="1484784"/>
            <a:ext cx="4179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2987" name="Text Box 27"/>
          <p:cNvSpPr txBox="1">
            <a:spLocks noChangeArrowheads="1"/>
          </p:cNvSpPr>
          <p:nvPr/>
        </p:nvSpPr>
        <p:spPr bwMode="auto">
          <a:xfrm>
            <a:off x="1691680" y="4293096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97" name="Группа 96"/>
          <p:cNvGrpSpPr/>
          <p:nvPr/>
        </p:nvGrpSpPr>
        <p:grpSpPr>
          <a:xfrm>
            <a:off x="5796136" y="3861048"/>
            <a:ext cx="457200" cy="461392"/>
            <a:chOff x="2987824" y="1196752"/>
            <a:chExt cx="457200" cy="533400"/>
          </a:xfrm>
        </p:grpSpPr>
        <p:sp>
          <p:nvSpPr>
            <p:cNvPr id="552980" name="Text Box 20"/>
            <p:cNvSpPr txBox="1">
              <a:spLocks noChangeArrowheads="1"/>
            </p:cNvSpPr>
            <p:nvPr/>
          </p:nvSpPr>
          <p:spPr bwMode="auto">
            <a:xfrm>
              <a:off x="2987824" y="1196752"/>
              <a:ext cx="4572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Р</a:t>
              </a:r>
            </a:p>
          </p:txBody>
        </p:sp>
        <p:sp>
          <p:nvSpPr>
            <p:cNvPr id="552984" name="Oval 24"/>
            <p:cNvSpPr>
              <a:spLocks noChangeArrowheads="1"/>
            </p:cNvSpPr>
            <p:nvPr/>
          </p:nvSpPr>
          <p:spPr bwMode="auto">
            <a:xfrm flipV="1">
              <a:off x="3140224" y="1653952"/>
              <a:ext cx="76200" cy="76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553006" name="Object 46"/>
          <p:cNvGraphicFramePr>
            <a:graphicFrameLocks noChangeAspect="1"/>
          </p:cNvGraphicFramePr>
          <p:nvPr/>
        </p:nvGraphicFramePr>
        <p:xfrm>
          <a:off x="755576" y="6324600"/>
          <a:ext cx="7162800" cy="533400"/>
        </p:xfrm>
        <a:graphic>
          <a:graphicData uri="http://schemas.openxmlformats.org/presentationml/2006/ole">
            <p:oleObj spid="_x0000_s2060" name="Формула" r:id="rId3" imgW="2730500" imgH="203200" progId="Equation.3">
              <p:embed/>
            </p:oleObj>
          </a:graphicData>
        </a:graphic>
      </p:graphicFrame>
      <p:sp>
        <p:nvSpPr>
          <p:cNvPr id="553007" name="Rectangle 47"/>
          <p:cNvSpPr>
            <a:spLocks noChangeArrowheads="1"/>
          </p:cNvSpPr>
          <p:nvPr/>
        </p:nvSpPr>
        <p:spPr bwMode="auto">
          <a:xfrm>
            <a:off x="611560" y="5229200"/>
            <a:ext cx="82809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Градусной мерой  двугранного угла называется градусная мера его линейного угла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PDEK =        POK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08" name="Rectangle 48"/>
          <p:cNvSpPr>
            <a:spLocks noChangeArrowheads="1"/>
          </p:cNvSpPr>
          <p:nvPr/>
        </p:nvSpPr>
        <p:spPr bwMode="auto">
          <a:xfrm>
            <a:off x="1524000" y="152400"/>
            <a:ext cx="678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построения линейного угла.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971600" y="6021288"/>
            <a:ext cx="360040" cy="290513"/>
            <a:chOff x="971600" y="4191000"/>
            <a:chExt cx="720080" cy="63500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 flipH="1">
              <a:off x="971600" y="4191000"/>
              <a:ext cx="720080" cy="635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971600" y="4826000"/>
              <a:ext cx="72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Группа 31"/>
          <p:cNvGrpSpPr/>
          <p:nvPr/>
        </p:nvGrpSpPr>
        <p:grpSpPr>
          <a:xfrm>
            <a:off x="2555776" y="6021288"/>
            <a:ext cx="360040" cy="290513"/>
            <a:chOff x="971600" y="4191000"/>
            <a:chExt cx="720080" cy="635000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971600" y="4191000"/>
              <a:ext cx="720080" cy="635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971600" y="4826000"/>
              <a:ext cx="72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6" name="Прямая соединительная линия 45"/>
          <p:cNvCxnSpPr/>
          <p:nvPr/>
        </p:nvCxnSpPr>
        <p:spPr>
          <a:xfrm rot="5400000">
            <a:off x="-144524" y="3104964"/>
            <a:ext cx="367240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 Box 26"/>
          <p:cNvSpPr txBox="1">
            <a:spLocks noChangeArrowheads="1"/>
          </p:cNvSpPr>
          <p:nvPr/>
        </p:nvSpPr>
        <p:spPr bwMode="auto">
          <a:xfrm>
            <a:off x="3491880" y="2996952"/>
            <a:ext cx="4179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6876256" y="314096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619672" y="2780928"/>
            <a:ext cx="144016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1691680" y="234888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1799692" y="2744924"/>
            <a:ext cx="915013" cy="113103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49" idx="2"/>
          </p:cNvCxnSpPr>
          <p:nvPr/>
        </p:nvCxnSpPr>
        <p:spPr>
          <a:xfrm flipV="1">
            <a:off x="251520" y="2852936"/>
            <a:ext cx="1368152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115616" y="364502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Группа 78"/>
          <p:cNvGrpSpPr/>
          <p:nvPr/>
        </p:nvGrpSpPr>
        <p:grpSpPr>
          <a:xfrm>
            <a:off x="251520" y="2852936"/>
            <a:ext cx="2574387" cy="1364566"/>
            <a:chOff x="239151" y="2841674"/>
            <a:chExt cx="2574387" cy="1364566"/>
          </a:xfrm>
        </p:grpSpPr>
        <p:sp>
          <p:nvSpPr>
            <p:cNvPr id="68" name="Полилиния 67"/>
            <p:cNvSpPr/>
            <p:nvPr/>
          </p:nvSpPr>
          <p:spPr>
            <a:xfrm>
              <a:off x="239151" y="2841674"/>
              <a:ext cx="2574387" cy="1364566"/>
            </a:xfrm>
            <a:custGeom>
              <a:avLst/>
              <a:gdLst>
                <a:gd name="connsiteX0" fmla="*/ 0 w 2574387"/>
                <a:gd name="connsiteY0" fmla="*/ 731520 h 1364566"/>
                <a:gd name="connsiteX1" fmla="*/ 239151 w 2574387"/>
                <a:gd name="connsiteY1" fmla="*/ 1097280 h 1364566"/>
                <a:gd name="connsiteX2" fmla="*/ 633046 w 2574387"/>
                <a:gd name="connsiteY2" fmla="*/ 1294228 h 1364566"/>
                <a:gd name="connsiteX3" fmla="*/ 1167618 w 2574387"/>
                <a:gd name="connsiteY3" fmla="*/ 1364566 h 1364566"/>
                <a:gd name="connsiteX4" fmla="*/ 1744394 w 2574387"/>
                <a:gd name="connsiteY4" fmla="*/ 1308295 h 1364566"/>
                <a:gd name="connsiteX5" fmla="*/ 2250831 w 2574387"/>
                <a:gd name="connsiteY5" fmla="*/ 1181686 h 1364566"/>
                <a:gd name="connsiteX6" fmla="*/ 2574387 w 2574387"/>
                <a:gd name="connsiteY6" fmla="*/ 914400 h 1364566"/>
                <a:gd name="connsiteX7" fmla="*/ 1448972 w 2574387"/>
                <a:gd name="connsiteY7" fmla="*/ 0 h 1364566"/>
                <a:gd name="connsiteX8" fmla="*/ 0 w 2574387"/>
                <a:gd name="connsiteY8" fmla="*/ 731520 h 1364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4387" h="1364566">
                  <a:moveTo>
                    <a:pt x="0" y="731520"/>
                  </a:moveTo>
                  <a:lnTo>
                    <a:pt x="239151" y="1097280"/>
                  </a:lnTo>
                  <a:lnTo>
                    <a:pt x="633046" y="1294228"/>
                  </a:lnTo>
                  <a:lnTo>
                    <a:pt x="1167618" y="1364566"/>
                  </a:lnTo>
                  <a:lnTo>
                    <a:pt x="1744394" y="1308295"/>
                  </a:lnTo>
                  <a:lnTo>
                    <a:pt x="2250831" y="1181686"/>
                  </a:lnTo>
                  <a:lnTo>
                    <a:pt x="2574387" y="914400"/>
                  </a:lnTo>
                  <a:lnTo>
                    <a:pt x="1448972" y="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F6CAF4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2" name="Прямая соединительная линия 71"/>
            <p:cNvCxnSpPr>
              <a:endCxn id="68" idx="7"/>
            </p:cNvCxnSpPr>
            <p:nvPr/>
          </p:nvCxnSpPr>
          <p:spPr>
            <a:xfrm rot="16200000" flipV="1">
              <a:off x="1036199" y="3493599"/>
              <a:ext cx="1307406" cy="3556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>
              <a:off x="1691680" y="3140968"/>
              <a:ext cx="216024" cy="144016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5400000">
              <a:off x="1799692" y="3176972"/>
              <a:ext cx="216024" cy="1588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Группа 82"/>
          <p:cNvGrpSpPr/>
          <p:nvPr/>
        </p:nvGrpSpPr>
        <p:grpSpPr>
          <a:xfrm>
            <a:off x="5796136" y="1916832"/>
            <a:ext cx="529208" cy="610170"/>
            <a:chOff x="4969024" y="1344390"/>
            <a:chExt cx="457200" cy="538162"/>
          </a:xfrm>
        </p:grpSpPr>
        <p:sp>
          <p:nvSpPr>
            <p:cNvPr id="552983" name="Oval 23"/>
            <p:cNvSpPr>
              <a:spLocks noChangeArrowheads="1"/>
            </p:cNvSpPr>
            <p:nvPr/>
          </p:nvSpPr>
          <p:spPr bwMode="auto">
            <a:xfrm flipV="1">
              <a:off x="5121424" y="1806352"/>
              <a:ext cx="76200" cy="76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2985" name="Text Box 25"/>
            <p:cNvSpPr txBox="1">
              <a:spLocks noChangeArrowheads="1"/>
            </p:cNvSpPr>
            <p:nvPr/>
          </p:nvSpPr>
          <p:spPr bwMode="auto">
            <a:xfrm>
              <a:off x="4969024" y="1344390"/>
              <a:ext cx="457200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</a:p>
          </p:txBody>
        </p:sp>
      </p:grpSp>
      <p:cxnSp>
        <p:nvCxnSpPr>
          <p:cNvPr id="85" name="Прямая соединительная линия 84"/>
          <p:cNvCxnSpPr/>
          <p:nvPr/>
        </p:nvCxnSpPr>
        <p:spPr>
          <a:xfrm rot="5400000">
            <a:off x="4893411" y="2243493"/>
            <a:ext cx="914650" cy="1413456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88" name="Группа 87"/>
          <p:cNvGrpSpPr/>
          <p:nvPr/>
        </p:nvGrpSpPr>
        <p:grpSpPr>
          <a:xfrm>
            <a:off x="4427984" y="2924944"/>
            <a:ext cx="504056" cy="576064"/>
            <a:chOff x="4427984" y="2924944"/>
            <a:chExt cx="504056" cy="576064"/>
          </a:xfrm>
        </p:grpSpPr>
        <p:sp>
          <p:nvSpPr>
            <p:cNvPr id="86" name="Овал 85"/>
            <p:cNvSpPr/>
            <p:nvPr/>
          </p:nvSpPr>
          <p:spPr>
            <a:xfrm>
              <a:off x="4499992" y="3356992"/>
              <a:ext cx="144016" cy="144016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Text Box 6"/>
            <p:cNvSpPr txBox="1">
              <a:spLocks noChangeArrowheads="1"/>
            </p:cNvSpPr>
            <p:nvPr/>
          </p:nvSpPr>
          <p:spPr bwMode="auto">
            <a:xfrm>
              <a:off x="4427984" y="2924944"/>
              <a:ext cx="50405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endPara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cxnSp>
        <p:nvCxnSpPr>
          <p:cNvPr id="92" name="Прямая соединительная линия 91"/>
          <p:cNvCxnSpPr>
            <a:stCxn id="86" idx="6"/>
          </p:cNvCxnSpPr>
          <p:nvPr/>
        </p:nvCxnSpPr>
        <p:spPr>
          <a:xfrm>
            <a:off x="4644008" y="3429000"/>
            <a:ext cx="1368152" cy="864096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5400000">
            <a:off x="5145439" y="3359617"/>
            <a:ext cx="1778746" cy="45304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>
            <a:off x="395536" y="2780928"/>
            <a:ext cx="457200" cy="576064"/>
            <a:chOff x="395536" y="2780928"/>
            <a:chExt cx="457200" cy="576064"/>
          </a:xfrm>
        </p:grpSpPr>
        <p:sp>
          <p:nvSpPr>
            <p:cNvPr id="63" name="Овал 62"/>
            <p:cNvSpPr/>
            <p:nvPr/>
          </p:nvSpPr>
          <p:spPr>
            <a:xfrm>
              <a:off x="683568" y="3284984"/>
              <a:ext cx="72008" cy="7200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Text Box 20"/>
            <p:cNvSpPr txBox="1">
              <a:spLocks noChangeArrowheads="1"/>
            </p:cNvSpPr>
            <p:nvPr/>
          </p:nvSpPr>
          <p:spPr bwMode="auto">
            <a:xfrm>
              <a:off x="395536" y="2780928"/>
              <a:ext cx="4572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Р</a:t>
              </a: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2411760" y="2852936"/>
            <a:ext cx="457200" cy="648072"/>
            <a:chOff x="2411760" y="2852936"/>
            <a:chExt cx="457200" cy="648072"/>
          </a:xfrm>
        </p:grpSpPr>
        <p:sp>
          <p:nvSpPr>
            <p:cNvPr id="50" name="Овал 49"/>
            <p:cNvSpPr/>
            <p:nvPr/>
          </p:nvSpPr>
          <p:spPr>
            <a:xfrm>
              <a:off x="2411760" y="3429000"/>
              <a:ext cx="72008" cy="7200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Text Box 25"/>
            <p:cNvSpPr txBox="1">
              <a:spLocks noChangeArrowheads="1"/>
            </p:cNvSpPr>
            <p:nvPr/>
          </p:nvSpPr>
          <p:spPr bwMode="auto">
            <a:xfrm>
              <a:off x="2411760" y="2852936"/>
              <a:ext cx="457200" cy="461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</a:p>
          </p:txBody>
        </p:sp>
      </p:grpSp>
      <p:graphicFrame>
        <p:nvGraphicFramePr>
          <p:cNvPr id="102" name="Объект 10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61" name="Формула" r:id="rId4" imgW="114120" imgH="215640" progId="Equation.3">
              <p:embed/>
            </p:oleObj>
          </a:graphicData>
        </a:graphic>
      </p:graphicFrame>
      <p:sp>
        <p:nvSpPr>
          <p:cNvPr id="104" name="TextBox 103"/>
          <p:cNvSpPr txBox="1"/>
          <p:nvPr/>
        </p:nvSpPr>
        <p:spPr>
          <a:xfrm>
            <a:off x="323528" y="141277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способ</a:t>
            </a:r>
            <a:endParaRPr lang="ru-RU" dirty="0"/>
          </a:p>
        </p:txBody>
      </p:sp>
      <p:sp>
        <p:nvSpPr>
          <p:cNvPr id="105" name="TextBox 104"/>
          <p:cNvSpPr txBox="1"/>
          <p:nvPr/>
        </p:nvSpPr>
        <p:spPr>
          <a:xfrm>
            <a:off x="5292080" y="1340768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способ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002481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6" grpId="0" animBg="1"/>
      <p:bldP spid="90" grpId="0" animBg="1"/>
      <p:bldP spid="62" grpId="0" animBg="1"/>
      <p:bldP spid="54" grpId="0" animBg="1"/>
      <p:bldP spid="49" grpId="0" animBg="1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Freeform 2"/>
          <p:cNvSpPr>
            <a:spLocks/>
          </p:cNvSpPr>
          <p:nvPr/>
        </p:nvSpPr>
        <p:spPr bwMode="auto">
          <a:xfrm>
            <a:off x="6489700" y="1373188"/>
            <a:ext cx="2184400" cy="4459287"/>
          </a:xfrm>
          <a:custGeom>
            <a:avLst/>
            <a:gdLst>
              <a:gd name="T0" fmla="*/ 1172 w 1376"/>
              <a:gd name="T1" fmla="*/ 2787 h 2809"/>
              <a:gd name="T2" fmla="*/ 0 w 1376"/>
              <a:gd name="T3" fmla="*/ 2143 h 2809"/>
              <a:gd name="T4" fmla="*/ 113 w 1376"/>
              <a:gd name="T5" fmla="*/ 0 h 2809"/>
              <a:gd name="T6" fmla="*/ 1376 w 1376"/>
              <a:gd name="T7" fmla="*/ 635 h 2809"/>
              <a:gd name="T8" fmla="*/ 1353 w 1376"/>
              <a:gd name="T9" fmla="*/ 657 h 2809"/>
              <a:gd name="T10" fmla="*/ 1195 w 1376"/>
              <a:gd name="T11" fmla="*/ 2809 h 2809"/>
              <a:gd name="T12" fmla="*/ 1172 w 1376"/>
              <a:gd name="T13" fmla="*/ 2787 h 2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6" h="2809">
                <a:moveTo>
                  <a:pt x="1172" y="2787"/>
                </a:moveTo>
                <a:lnTo>
                  <a:pt x="0" y="2143"/>
                </a:lnTo>
                <a:lnTo>
                  <a:pt x="113" y="0"/>
                </a:lnTo>
                <a:lnTo>
                  <a:pt x="1376" y="635"/>
                </a:lnTo>
                <a:lnTo>
                  <a:pt x="1353" y="657"/>
                </a:lnTo>
                <a:lnTo>
                  <a:pt x="1195" y="2809"/>
                </a:lnTo>
                <a:lnTo>
                  <a:pt x="1172" y="27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3987" name="Freeform 3"/>
          <p:cNvSpPr>
            <a:spLocks/>
          </p:cNvSpPr>
          <p:nvPr/>
        </p:nvSpPr>
        <p:spPr bwMode="auto">
          <a:xfrm>
            <a:off x="4572000" y="1371600"/>
            <a:ext cx="2087563" cy="4495800"/>
          </a:xfrm>
          <a:custGeom>
            <a:avLst/>
            <a:gdLst>
              <a:gd name="T0" fmla="*/ 0 w 1315"/>
              <a:gd name="T1" fmla="*/ 2832 h 2832"/>
              <a:gd name="T2" fmla="*/ 1208 w 1315"/>
              <a:gd name="T3" fmla="*/ 2144 h 2832"/>
              <a:gd name="T4" fmla="*/ 1315 w 1315"/>
              <a:gd name="T5" fmla="*/ 0 h 2832"/>
              <a:gd name="T6" fmla="*/ 136 w 1315"/>
              <a:gd name="T7" fmla="*/ 746 h 2832"/>
              <a:gd name="T8" fmla="*/ 0 w 1315"/>
              <a:gd name="T9" fmla="*/ 2832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15" h="2832">
                <a:moveTo>
                  <a:pt x="0" y="2832"/>
                </a:moveTo>
                <a:lnTo>
                  <a:pt x="1208" y="2144"/>
                </a:lnTo>
                <a:lnTo>
                  <a:pt x="1315" y="0"/>
                </a:lnTo>
                <a:lnTo>
                  <a:pt x="136" y="746"/>
                </a:lnTo>
                <a:lnTo>
                  <a:pt x="0" y="2832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0161" dir="11906097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3996" name="Rectangle 12"/>
          <p:cNvSpPr>
            <a:spLocks noChangeArrowheads="1"/>
          </p:cNvSpPr>
          <p:nvPr/>
        </p:nvSpPr>
        <p:spPr bwMode="auto">
          <a:xfrm>
            <a:off x="152400" y="1524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/>
              <a:t>Все линейные углы двугранного угла равны друг другу.</a:t>
            </a:r>
          </a:p>
        </p:txBody>
      </p:sp>
      <p:grpSp>
        <p:nvGrpSpPr>
          <p:cNvPr id="554010" name="Group 26"/>
          <p:cNvGrpSpPr>
            <a:grpSpLocks/>
          </p:cNvGrpSpPr>
          <p:nvPr/>
        </p:nvGrpSpPr>
        <p:grpSpPr bwMode="auto">
          <a:xfrm>
            <a:off x="5148064" y="2636912"/>
            <a:ext cx="2933700" cy="1270000"/>
            <a:chOff x="3216" y="1456"/>
            <a:chExt cx="1848" cy="800"/>
          </a:xfrm>
        </p:grpSpPr>
        <p:grpSp>
          <p:nvGrpSpPr>
            <p:cNvPr id="554011" name="Group 27"/>
            <p:cNvGrpSpPr>
              <a:grpSpLocks/>
            </p:cNvGrpSpPr>
            <p:nvPr/>
          </p:nvGrpSpPr>
          <p:grpSpPr bwMode="auto">
            <a:xfrm>
              <a:off x="3216" y="1498"/>
              <a:ext cx="933" cy="726"/>
              <a:chOff x="3216" y="1242"/>
              <a:chExt cx="933" cy="726"/>
            </a:xfrm>
          </p:grpSpPr>
          <p:sp>
            <p:nvSpPr>
              <p:cNvPr id="554012" name="Freeform 28"/>
              <p:cNvSpPr>
                <a:spLocks/>
              </p:cNvSpPr>
              <p:nvPr/>
            </p:nvSpPr>
            <p:spPr bwMode="auto">
              <a:xfrm>
                <a:off x="3216" y="1408"/>
                <a:ext cx="920" cy="560"/>
              </a:xfrm>
              <a:custGeom>
                <a:avLst/>
                <a:gdLst>
                  <a:gd name="T0" fmla="*/ 920 w 920"/>
                  <a:gd name="T1" fmla="*/ 0 h 560"/>
                  <a:gd name="T2" fmla="*/ 0 w 920"/>
                  <a:gd name="T3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0" h="560">
                    <a:moveTo>
                      <a:pt x="92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13" name="Freeform 29"/>
              <p:cNvSpPr>
                <a:spLocks/>
              </p:cNvSpPr>
              <p:nvPr/>
            </p:nvSpPr>
            <p:spPr bwMode="auto">
              <a:xfrm>
                <a:off x="3984" y="1242"/>
                <a:ext cx="165" cy="246"/>
              </a:xfrm>
              <a:custGeom>
                <a:avLst/>
                <a:gdLst>
                  <a:gd name="T0" fmla="*/ 165 w 165"/>
                  <a:gd name="T1" fmla="*/ 0 h 246"/>
                  <a:gd name="T2" fmla="*/ 0 w 165"/>
                  <a:gd name="T3" fmla="*/ 102 h 246"/>
                  <a:gd name="T4" fmla="*/ 0 w 165"/>
                  <a:gd name="T5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" h="246">
                    <a:moveTo>
                      <a:pt x="165" y="0"/>
                    </a:moveTo>
                    <a:lnTo>
                      <a:pt x="0" y="102"/>
                    </a:lnTo>
                    <a:lnTo>
                      <a:pt x="0" y="24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14" name="Group 30"/>
            <p:cNvGrpSpPr>
              <a:grpSpLocks/>
            </p:cNvGrpSpPr>
            <p:nvPr/>
          </p:nvGrpSpPr>
          <p:grpSpPr bwMode="auto">
            <a:xfrm>
              <a:off x="4131" y="1664"/>
              <a:ext cx="933" cy="592"/>
              <a:chOff x="4131" y="1408"/>
              <a:chExt cx="933" cy="592"/>
            </a:xfrm>
          </p:grpSpPr>
          <p:sp>
            <p:nvSpPr>
              <p:cNvPr id="554015" name="Freeform 31"/>
              <p:cNvSpPr>
                <a:spLocks/>
              </p:cNvSpPr>
              <p:nvPr/>
            </p:nvSpPr>
            <p:spPr bwMode="auto">
              <a:xfrm>
                <a:off x="4136" y="1408"/>
                <a:ext cx="928" cy="592"/>
              </a:xfrm>
              <a:custGeom>
                <a:avLst/>
                <a:gdLst>
                  <a:gd name="T0" fmla="*/ 0 w 928"/>
                  <a:gd name="T1" fmla="*/ 0 h 592"/>
                  <a:gd name="T2" fmla="*/ 928 w 928"/>
                  <a:gd name="T3" fmla="*/ 592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8" h="592">
                    <a:moveTo>
                      <a:pt x="0" y="0"/>
                    </a:moveTo>
                    <a:lnTo>
                      <a:pt x="928" y="59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16" name="Freeform 32"/>
              <p:cNvSpPr>
                <a:spLocks/>
              </p:cNvSpPr>
              <p:nvPr/>
            </p:nvSpPr>
            <p:spPr bwMode="auto">
              <a:xfrm>
                <a:off x="4131" y="1506"/>
                <a:ext cx="156" cy="174"/>
              </a:xfrm>
              <a:custGeom>
                <a:avLst/>
                <a:gdLst>
                  <a:gd name="T0" fmla="*/ 0 w 156"/>
                  <a:gd name="T1" fmla="*/ 90 h 174"/>
                  <a:gd name="T2" fmla="*/ 141 w 156"/>
                  <a:gd name="T3" fmla="*/ 174 h 174"/>
                  <a:gd name="T4" fmla="*/ 156 w 156"/>
                  <a:gd name="T5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6" h="174">
                    <a:moveTo>
                      <a:pt x="0" y="90"/>
                    </a:moveTo>
                    <a:lnTo>
                      <a:pt x="141" y="174"/>
                    </a:lnTo>
                    <a:lnTo>
                      <a:pt x="15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17" name="Group 33"/>
            <p:cNvGrpSpPr>
              <a:grpSpLocks/>
            </p:cNvGrpSpPr>
            <p:nvPr/>
          </p:nvGrpSpPr>
          <p:grpSpPr bwMode="auto">
            <a:xfrm>
              <a:off x="3456" y="1696"/>
              <a:ext cx="1536" cy="432"/>
              <a:chOff x="3456" y="1440"/>
              <a:chExt cx="1536" cy="432"/>
            </a:xfrm>
          </p:grpSpPr>
          <p:sp>
            <p:nvSpPr>
              <p:cNvPr id="554018" name="Text Box 34"/>
              <p:cNvSpPr txBox="1">
                <a:spLocks noChangeArrowheads="1"/>
              </p:cNvSpPr>
              <p:nvPr/>
            </p:nvSpPr>
            <p:spPr bwMode="auto">
              <a:xfrm>
                <a:off x="3456" y="14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19" name="Oval 35"/>
              <p:cNvSpPr>
                <a:spLocks noChangeArrowheads="1"/>
              </p:cNvSpPr>
              <p:nvPr/>
            </p:nvSpPr>
            <p:spPr bwMode="auto">
              <a:xfrm flipV="1">
                <a:off x="3552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20" name="Oval 36"/>
              <p:cNvSpPr>
                <a:spLocks noChangeArrowheads="1"/>
              </p:cNvSpPr>
              <p:nvPr/>
            </p:nvSpPr>
            <p:spPr bwMode="auto">
              <a:xfrm flipV="1">
                <a:off x="4800" y="182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21" name="Text Box 37"/>
              <p:cNvSpPr txBox="1">
                <a:spLocks noChangeArrowheads="1"/>
              </p:cNvSpPr>
              <p:nvPr/>
            </p:nvSpPr>
            <p:spPr bwMode="auto">
              <a:xfrm>
                <a:off x="4704" y="15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554022" name="Group 38"/>
            <p:cNvGrpSpPr>
              <a:grpSpLocks/>
            </p:cNvGrpSpPr>
            <p:nvPr/>
          </p:nvGrpSpPr>
          <p:grpSpPr bwMode="auto">
            <a:xfrm>
              <a:off x="4128" y="1456"/>
              <a:ext cx="288" cy="288"/>
              <a:chOff x="4128" y="1200"/>
              <a:chExt cx="288" cy="288"/>
            </a:xfrm>
          </p:grpSpPr>
          <p:sp>
            <p:nvSpPr>
              <p:cNvPr id="554023" name="Text Box 39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24" name="Oval 40"/>
              <p:cNvSpPr>
                <a:spLocks noChangeArrowheads="1"/>
              </p:cNvSpPr>
              <p:nvPr/>
            </p:nvSpPr>
            <p:spPr bwMode="auto">
              <a:xfrm flipV="1">
                <a:off x="4128" y="139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54041" name="Group 57"/>
          <p:cNvGrpSpPr>
            <a:grpSpLocks/>
          </p:cNvGrpSpPr>
          <p:nvPr/>
        </p:nvGrpSpPr>
        <p:grpSpPr bwMode="auto">
          <a:xfrm>
            <a:off x="5181600" y="1600200"/>
            <a:ext cx="2933700" cy="1270000"/>
            <a:chOff x="3216" y="1456"/>
            <a:chExt cx="1848" cy="800"/>
          </a:xfrm>
        </p:grpSpPr>
        <p:grpSp>
          <p:nvGrpSpPr>
            <p:cNvPr id="554042" name="Group 58"/>
            <p:cNvGrpSpPr>
              <a:grpSpLocks/>
            </p:cNvGrpSpPr>
            <p:nvPr/>
          </p:nvGrpSpPr>
          <p:grpSpPr bwMode="auto">
            <a:xfrm>
              <a:off x="3216" y="1498"/>
              <a:ext cx="933" cy="726"/>
              <a:chOff x="3216" y="1242"/>
              <a:chExt cx="933" cy="726"/>
            </a:xfrm>
          </p:grpSpPr>
          <p:sp>
            <p:nvSpPr>
              <p:cNvPr id="554043" name="Freeform 59"/>
              <p:cNvSpPr>
                <a:spLocks/>
              </p:cNvSpPr>
              <p:nvPr/>
            </p:nvSpPr>
            <p:spPr bwMode="auto">
              <a:xfrm>
                <a:off x="3216" y="1408"/>
                <a:ext cx="920" cy="560"/>
              </a:xfrm>
              <a:custGeom>
                <a:avLst/>
                <a:gdLst>
                  <a:gd name="T0" fmla="*/ 920 w 920"/>
                  <a:gd name="T1" fmla="*/ 0 h 560"/>
                  <a:gd name="T2" fmla="*/ 0 w 920"/>
                  <a:gd name="T3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0" h="560">
                    <a:moveTo>
                      <a:pt x="92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44" name="Freeform 60"/>
              <p:cNvSpPr>
                <a:spLocks/>
              </p:cNvSpPr>
              <p:nvPr/>
            </p:nvSpPr>
            <p:spPr bwMode="auto">
              <a:xfrm>
                <a:off x="3984" y="1242"/>
                <a:ext cx="165" cy="246"/>
              </a:xfrm>
              <a:custGeom>
                <a:avLst/>
                <a:gdLst>
                  <a:gd name="T0" fmla="*/ 165 w 165"/>
                  <a:gd name="T1" fmla="*/ 0 h 246"/>
                  <a:gd name="T2" fmla="*/ 0 w 165"/>
                  <a:gd name="T3" fmla="*/ 102 h 246"/>
                  <a:gd name="T4" fmla="*/ 0 w 165"/>
                  <a:gd name="T5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" h="246">
                    <a:moveTo>
                      <a:pt x="165" y="0"/>
                    </a:moveTo>
                    <a:lnTo>
                      <a:pt x="0" y="102"/>
                    </a:lnTo>
                    <a:lnTo>
                      <a:pt x="0" y="24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45" name="Group 61"/>
            <p:cNvGrpSpPr>
              <a:grpSpLocks/>
            </p:cNvGrpSpPr>
            <p:nvPr/>
          </p:nvGrpSpPr>
          <p:grpSpPr bwMode="auto">
            <a:xfrm>
              <a:off x="4131" y="1664"/>
              <a:ext cx="933" cy="592"/>
              <a:chOff x="4131" y="1408"/>
              <a:chExt cx="933" cy="592"/>
            </a:xfrm>
          </p:grpSpPr>
          <p:sp>
            <p:nvSpPr>
              <p:cNvPr id="554046" name="Freeform 62"/>
              <p:cNvSpPr>
                <a:spLocks/>
              </p:cNvSpPr>
              <p:nvPr/>
            </p:nvSpPr>
            <p:spPr bwMode="auto">
              <a:xfrm>
                <a:off x="4136" y="1408"/>
                <a:ext cx="928" cy="592"/>
              </a:xfrm>
              <a:custGeom>
                <a:avLst/>
                <a:gdLst>
                  <a:gd name="T0" fmla="*/ 0 w 928"/>
                  <a:gd name="T1" fmla="*/ 0 h 592"/>
                  <a:gd name="T2" fmla="*/ 928 w 928"/>
                  <a:gd name="T3" fmla="*/ 592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8" h="592">
                    <a:moveTo>
                      <a:pt x="0" y="0"/>
                    </a:moveTo>
                    <a:lnTo>
                      <a:pt x="928" y="59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47" name="Freeform 63"/>
              <p:cNvSpPr>
                <a:spLocks/>
              </p:cNvSpPr>
              <p:nvPr/>
            </p:nvSpPr>
            <p:spPr bwMode="auto">
              <a:xfrm>
                <a:off x="4131" y="1506"/>
                <a:ext cx="156" cy="174"/>
              </a:xfrm>
              <a:custGeom>
                <a:avLst/>
                <a:gdLst>
                  <a:gd name="T0" fmla="*/ 0 w 156"/>
                  <a:gd name="T1" fmla="*/ 90 h 174"/>
                  <a:gd name="T2" fmla="*/ 141 w 156"/>
                  <a:gd name="T3" fmla="*/ 174 h 174"/>
                  <a:gd name="T4" fmla="*/ 156 w 156"/>
                  <a:gd name="T5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6" h="174">
                    <a:moveTo>
                      <a:pt x="0" y="90"/>
                    </a:moveTo>
                    <a:lnTo>
                      <a:pt x="141" y="174"/>
                    </a:lnTo>
                    <a:lnTo>
                      <a:pt x="15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48" name="Group 64"/>
            <p:cNvGrpSpPr>
              <a:grpSpLocks/>
            </p:cNvGrpSpPr>
            <p:nvPr/>
          </p:nvGrpSpPr>
          <p:grpSpPr bwMode="auto">
            <a:xfrm>
              <a:off x="3456" y="1696"/>
              <a:ext cx="1536" cy="432"/>
              <a:chOff x="3456" y="1440"/>
              <a:chExt cx="1536" cy="432"/>
            </a:xfrm>
          </p:grpSpPr>
          <p:sp>
            <p:nvSpPr>
              <p:cNvPr id="554049" name="Text Box 65"/>
              <p:cNvSpPr txBox="1">
                <a:spLocks noChangeArrowheads="1"/>
              </p:cNvSpPr>
              <p:nvPr/>
            </p:nvSpPr>
            <p:spPr bwMode="auto">
              <a:xfrm>
                <a:off x="3456" y="14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</a:t>
                </a:r>
              </a:p>
            </p:txBody>
          </p:sp>
          <p:sp>
            <p:nvSpPr>
              <p:cNvPr id="554050" name="Oval 66"/>
              <p:cNvSpPr>
                <a:spLocks noChangeArrowheads="1"/>
              </p:cNvSpPr>
              <p:nvPr/>
            </p:nvSpPr>
            <p:spPr bwMode="auto">
              <a:xfrm flipV="1">
                <a:off x="3552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51" name="Oval 67"/>
              <p:cNvSpPr>
                <a:spLocks noChangeArrowheads="1"/>
              </p:cNvSpPr>
              <p:nvPr/>
            </p:nvSpPr>
            <p:spPr bwMode="auto">
              <a:xfrm flipV="1">
                <a:off x="4800" y="182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52" name="Text Box 68"/>
              <p:cNvSpPr txBox="1">
                <a:spLocks noChangeArrowheads="1"/>
              </p:cNvSpPr>
              <p:nvPr/>
            </p:nvSpPr>
            <p:spPr bwMode="auto">
              <a:xfrm>
                <a:off x="4704" y="15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</a:p>
            </p:txBody>
          </p:sp>
        </p:grpSp>
        <p:grpSp>
          <p:nvGrpSpPr>
            <p:cNvPr id="554053" name="Group 69"/>
            <p:cNvGrpSpPr>
              <a:grpSpLocks/>
            </p:cNvGrpSpPr>
            <p:nvPr/>
          </p:nvGrpSpPr>
          <p:grpSpPr bwMode="auto">
            <a:xfrm>
              <a:off x="4128" y="1456"/>
              <a:ext cx="288" cy="288"/>
              <a:chOff x="4128" y="1200"/>
              <a:chExt cx="288" cy="288"/>
            </a:xfrm>
          </p:grpSpPr>
          <p:sp>
            <p:nvSpPr>
              <p:cNvPr id="554054" name="Text Box 70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O</a:t>
                </a:r>
                <a:endPara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55" name="Oval 71"/>
              <p:cNvSpPr>
                <a:spLocks noChangeArrowheads="1"/>
              </p:cNvSpPr>
              <p:nvPr/>
            </p:nvSpPr>
            <p:spPr bwMode="auto">
              <a:xfrm flipV="1">
                <a:off x="4128" y="139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54057" name="Group 73"/>
          <p:cNvGrpSpPr>
            <a:grpSpLocks/>
          </p:cNvGrpSpPr>
          <p:nvPr/>
        </p:nvGrpSpPr>
        <p:grpSpPr bwMode="auto">
          <a:xfrm>
            <a:off x="5029200" y="4038600"/>
            <a:ext cx="3048000" cy="1270000"/>
            <a:chOff x="3168" y="2544"/>
            <a:chExt cx="1920" cy="800"/>
          </a:xfrm>
        </p:grpSpPr>
        <p:grpSp>
          <p:nvGrpSpPr>
            <p:cNvPr id="554056" name="Group 72"/>
            <p:cNvGrpSpPr>
              <a:grpSpLocks/>
            </p:cNvGrpSpPr>
            <p:nvPr/>
          </p:nvGrpSpPr>
          <p:grpSpPr bwMode="auto">
            <a:xfrm>
              <a:off x="3168" y="2544"/>
              <a:ext cx="1920" cy="800"/>
              <a:chOff x="3168" y="2544"/>
              <a:chExt cx="1920" cy="800"/>
            </a:xfrm>
          </p:grpSpPr>
          <p:grpSp>
            <p:nvGrpSpPr>
              <p:cNvPr id="554027" name="Group 43"/>
              <p:cNvGrpSpPr>
                <a:grpSpLocks/>
              </p:cNvGrpSpPr>
              <p:nvPr/>
            </p:nvGrpSpPr>
            <p:grpSpPr bwMode="auto">
              <a:xfrm>
                <a:off x="3168" y="2586"/>
                <a:ext cx="933" cy="726"/>
                <a:chOff x="3216" y="1242"/>
                <a:chExt cx="933" cy="726"/>
              </a:xfrm>
            </p:grpSpPr>
            <p:sp>
              <p:nvSpPr>
                <p:cNvPr id="554028" name="Freeform 44"/>
                <p:cNvSpPr>
                  <a:spLocks/>
                </p:cNvSpPr>
                <p:nvPr/>
              </p:nvSpPr>
              <p:spPr bwMode="auto">
                <a:xfrm>
                  <a:off x="3216" y="1408"/>
                  <a:ext cx="920" cy="560"/>
                </a:xfrm>
                <a:custGeom>
                  <a:avLst/>
                  <a:gdLst>
                    <a:gd name="T0" fmla="*/ 920 w 920"/>
                    <a:gd name="T1" fmla="*/ 0 h 560"/>
                    <a:gd name="T2" fmla="*/ 0 w 920"/>
                    <a:gd name="T3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20" h="560">
                      <a:moveTo>
                        <a:pt x="920" y="0"/>
                      </a:moveTo>
                      <a:lnTo>
                        <a:pt x="0" y="5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4029" name="Freeform 45"/>
                <p:cNvSpPr>
                  <a:spLocks/>
                </p:cNvSpPr>
                <p:nvPr/>
              </p:nvSpPr>
              <p:spPr bwMode="auto">
                <a:xfrm>
                  <a:off x="3984" y="1242"/>
                  <a:ext cx="165" cy="246"/>
                </a:xfrm>
                <a:custGeom>
                  <a:avLst/>
                  <a:gdLst>
                    <a:gd name="T0" fmla="*/ 165 w 165"/>
                    <a:gd name="T1" fmla="*/ 0 h 246"/>
                    <a:gd name="T2" fmla="*/ 0 w 165"/>
                    <a:gd name="T3" fmla="*/ 102 h 246"/>
                    <a:gd name="T4" fmla="*/ 0 w 165"/>
                    <a:gd name="T5" fmla="*/ 246 h 2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65" h="246">
                      <a:moveTo>
                        <a:pt x="165" y="0"/>
                      </a:moveTo>
                      <a:lnTo>
                        <a:pt x="0" y="102"/>
                      </a:lnTo>
                      <a:lnTo>
                        <a:pt x="0" y="246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54030" name="Group 46"/>
              <p:cNvGrpSpPr>
                <a:grpSpLocks/>
              </p:cNvGrpSpPr>
              <p:nvPr/>
            </p:nvGrpSpPr>
            <p:grpSpPr bwMode="auto">
              <a:xfrm>
                <a:off x="4083" y="2752"/>
                <a:ext cx="933" cy="592"/>
                <a:chOff x="4131" y="1408"/>
                <a:chExt cx="933" cy="592"/>
              </a:xfrm>
            </p:grpSpPr>
            <p:sp>
              <p:nvSpPr>
                <p:cNvPr id="554031" name="Freeform 47"/>
                <p:cNvSpPr>
                  <a:spLocks/>
                </p:cNvSpPr>
                <p:nvPr/>
              </p:nvSpPr>
              <p:spPr bwMode="auto">
                <a:xfrm>
                  <a:off x="4136" y="1408"/>
                  <a:ext cx="928" cy="592"/>
                </a:xfrm>
                <a:custGeom>
                  <a:avLst/>
                  <a:gdLst>
                    <a:gd name="T0" fmla="*/ 0 w 928"/>
                    <a:gd name="T1" fmla="*/ 0 h 592"/>
                    <a:gd name="T2" fmla="*/ 928 w 928"/>
                    <a:gd name="T3" fmla="*/ 592 h 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28" h="592">
                      <a:moveTo>
                        <a:pt x="0" y="0"/>
                      </a:moveTo>
                      <a:lnTo>
                        <a:pt x="928" y="592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4032" name="Freeform 48"/>
                <p:cNvSpPr>
                  <a:spLocks/>
                </p:cNvSpPr>
                <p:nvPr/>
              </p:nvSpPr>
              <p:spPr bwMode="auto">
                <a:xfrm>
                  <a:off x="4131" y="1506"/>
                  <a:ext cx="156" cy="174"/>
                </a:xfrm>
                <a:custGeom>
                  <a:avLst/>
                  <a:gdLst>
                    <a:gd name="T0" fmla="*/ 0 w 156"/>
                    <a:gd name="T1" fmla="*/ 90 h 174"/>
                    <a:gd name="T2" fmla="*/ 141 w 156"/>
                    <a:gd name="T3" fmla="*/ 174 h 174"/>
                    <a:gd name="T4" fmla="*/ 156 w 156"/>
                    <a:gd name="T5" fmla="*/ 0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6" h="174">
                      <a:moveTo>
                        <a:pt x="0" y="90"/>
                      </a:moveTo>
                      <a:lnTo>
                        <a:pt x="141" y="174"/>
                      </a:lnTo>
                      <a:lnTo>
                        <a:pt x="156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4034" name="Text Box 50"/>
              <p:cNvSpPr txBox="1">
                <a:spLocks noChangeArrowheads="1"/>
              </p:cNvSpPr>
              <p:nvPr/>
            </p:nvSpPr>
            <p:spPr bwMode="auto">
              <a:xfrm>
                <a:off x="3312" y="278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</a:t>
                </a:r>
                <a:r>
                  <a:rPr lang="ru-RU" sz="2400" b="1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37" name="Text Box 53"/>
              <p:cNvSpPr txBox="1">
                <a:spLocks noChangeArrowheads="1"/>
              </p:cNvSpPr>
              <p:nvPr/>
            </p:nvSpPr>
            <p:spPr bwMode="auto">
              <a:xfrm>
                <a:off x="4656" y="292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  <a:r>
                  <a:rPr lang="ru-RU" sz="2400" b="1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554038" name="Group 54"/>
              <p:cNvGrpSpPr>
                <a:grpSpLocks/>
              </p:cNvGrpSpPr>
              <p:nvPr/>
            </p:nvGrpSpPr>
            <p:grpSpPr bwMode="auto">
              <a:xfrm>
                <a:off x="4080" y="2544"/>
                <a:ext cx="288" cy="288"/>
                <a:chOff x="4128" y="1200"/>
                <a:chExt cx="288" cy="288"/>
              </a:xfrm>
            </p:grpSpPr>
            <p:sp>
              <p:nvSpPr>
                <p:cNvPr id="55403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128" y="1200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24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O</a:t>
                  </a:r>
                  <a:endParaRPr lang="ru-RU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554040" name="Oval 56"/>
                <p:cNvSpPr>
                  <a:spLocks noChangeArrowheads="1"/>
                </p:cNvSpPr>
                <p:nvPr/>
              </p:nvSpPr>
              <p:spPr bwMode="auto">
                <a:xfrm flipV="1">
                  <a:off x="4128" y="1392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554036" name="Oval 52"/>
            <p:cNvSpPr>
              <a:spLocks noChangeArrowheads="1"/>
            </p:cNvSpPr>
            <p:nvPr/>
          </p:nvSpPr>
          <p:spPr bwMode="auto">
            <a:xfrm flipV="1">
              <a:off x="4752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4035" name="Oval 51"/>
            <p:cNvSpPr>
              <a:spLocks noChangeArrowheads="1"/>
            </p:cNvSpPr>
            <p:nvPr/>
          </p:nvSpPr>
          <p:spPr bwMode="auto">
            <a:xfrm flipV="1">
              <a:off x="3504" y="307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54073" name="Group 89"/>
          <p:cNvGrpSpPr>
            <a:grpSpLocks/>
          </p:cNvGrpSpPr>
          <p:nvPr/>
        </p:nvGrpSpPr>
        <p:grpSpPr bwMode="auto">
          <a:xfrm>
            <a:off x="6019800" y="1951038"/>
            <a:ext cx="1104900" cy="2930525"/>
            <a:chOff x="3792" y="1229"/>
            <a:chExt cx="696" cy="1846"/>
          </a:xfrm>
        </p:grpSpPr>
        <p:grpSp>
          <p:nvGrpSpPr>
            <p:cNvPr id="554063" name="Group 79"/>
            <p:cNvGrpSpPr>
              <a:grpSpLocks/>
            </p:cNvGrpSpPr>
            <p:nvPr/>
          </p:nvGrpSpPr>
          <p:grpSpPr bwMode="auto">
            <a:xfrm>
              <a:off x="3792" y="2768"/>
              <a:ext cx="600" cy="307"/>
              <a:chOff x="3792" y="2768"/>
              <a:chExt cx="600" cy="307"/>
            </a:xfrm>
          </p:grpSpPr>
          <p:sp>
            <p:nvSpPr>
              <p:cNvPr id="554062" name="Freeform 78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8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175" cap="rnd" cmpd="sng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61" name="Freeform 77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8000"/>
                </a:srgbClr>
              </a:solidFill>
              <a:ln w="31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64" name="Group 80"/>
            <p:cNvGrpSpPr>
              <a:grpSpLocks/>
            </p:cNvGrpSpPr>
            <p:nvPr/>
          </p:nvGrpSpPr>
          <p:grpSpPr bwMode="auto">
            <a:xfrm>
              <a:off x="3816" y="2208"/>
              <a:ext cx="600" cy="307"/>
              <a:chOff x="3792" y="2768"/>
              <a:chExt cx="600" cy="307"/>
            </a:xfrm>
          </p:grpSpPr>
          <p:sp>
            <p:nvSpPr>
              <p:cNvPr id="554065" name="Freeform 81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8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175" cap="rnd" cmpd="sng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66" name="Freeform 82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8000"/>
                </a:srgbClr>
              </a:solidFill>
              <a:ln w="31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70" name="Group 86"/>
            <p:cNvGrpSpPr>
              <a:grpSpLocks/>
            </p:cNvGrpSpPr>
            <p:nvPr/>
          </p:nvGrpSpPr>
          <p:grpSpPr bwMode="auto">
            <a:xfrm>
              <a:off x="3888" y="1229"/>
              <a:ext cx="600" cy="307"/>
              <a:chOff x="3792" y="2768"/>
              <a:chExt cx="600" cy="307"/>
            </a:xfrm>
          </p:grpSpPr>
          <p:sp>
            <p:nvSpPr>
              <p:cNvPr id="554071" name="Freeform 87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8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175" cap="rnd" cmpd="sng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72" name="Freeform 88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8000"/>
                </a:srgbClr>
              </a:solidFill>
              <a:ln w="12700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4077" name="Group 93"/>
          <p:cNvGrpSpPr>
            <a:grpSpLocks/>
          </p:cNvGrpSpPr>
          <p:nvPr/>
        </p:nvGrpSpPr>
        <p:grpSpPr bwMode="auto">
          <a:xfrm>
            <a:off x="4724400" y="1930400"/>
            <a:ext cx="1943100" cy="3530600"/>
            <a:chOff x="2976" y="1216"/>
            <a:chExt cx="1224" cy="2224"/>
          </a:xfrm>
        </p:grpSpPr>
        <p:sp>
          <p:nvSpPr>
            <p:cNvPr id="554075" name="Freeform 91"/>
            <p:cNvSpPr>
              <a:spLocks/>
            </p:cNvSpPr>
            <p:nvPr/>
          </p:nvSpPr>
          <p:spPr bwMode="auto">
            <a:xfrm>
              <a:off x="3120" y="1216"/>
              <a:ext cx="1080" cy="656"/>
            </a:xfrm>
            <a:custGeom>
              <a:avLst/>
              <a:gdLst>
                <a:gd name="T0" fmla="*/ 1080 w 1080"/>
                <a:gd name="T1" fmla="*/ 0 h 656"/>
                <a:gd name="T2" fmla="*/ 0 w 1080"/>
                <a:gd name="T3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80" h="656">
                  <a:moveTo>
                    <a:pt x="1080" y="0"/>
                  </a:moveTo>
                  <a:lnTo>
                    <a:pt x="0" y="656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4076" name="Freeform 92"/>
            <p:cNvSpPr>
              <a:spLocks/>
            </p:cNvSpPr>
            <p:nvPr/>
          </p:nvSpPr>
          <p:spPr bwMode="auto">
            <a:xfrm>
              <a:off x="2976" y="2784"/>
              <a:ext cx="1080" cy="656"/>
            </a:xfrm>
            <a:custGeom>
              <a:avLst/>
              <a:gdLst>
                <a:gd name="T0" fmla="*/ 1080 w 1080"/>
                <a:gd name="T1" fmla="*/ 0 h 656"/>
                <a:gd name="T2" fmla="*/ 0 w 1080"/>
                <a:gd name="T3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80" h="656">
                  <a:moveTo>
                    <a:pt x="1080" y="0"/>
                  </a:moveTo>
                  <a:lnTo>
                    <a:pt x="0" y="656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4078" name="Text Box 94"/>
          <p:cNvSpPr txBox="1">
            <a:spLocks noChangeArrowheads="1"/>
          </p:cNvSpPr>
          <p:nvPr/>
        </p:nvSpPr>
        <p:spPr bwMode="auto">
          <a:xfrm>
            <a:off x="6629400" y="42672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4079" name="Rectangle 95"/>
          <p:cNvSpPr>
            <a:spLocks noChangeArrowheads="1"/>
          </p:cNvSpPr>
          <p:nvPr/>
        </p:nvSpPr>
        <p:spPr bwMode="auto">
          <a:xfrm>
            <a:off x="152400" y="11430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/>
              <a:t>Лучи ОА и О</a:t>
            </a:r>
            <a:r>
              <a:rPr lang="ru-RU" sz="2400" baseline="-25000"/>
              <a:t>1</a:t>
            </a:r>
            <a:r>
              <a:rPr lang="ru-RU" sz="2400"/>
              <a:t>А</a:t>
            </a:r>
            <a:r>
              <a:rPr lang="ru-RU" sz="2400" baseline="-25000"/>
              <a:t>1</a:t>
            </a:r>
            <a:r>
              <a:rPr lang="ru-RU" sz="2400"/>
              <a:t> – сонаправлены </a:t>
            </a:r>
          </a:p>
        </p:txBody>
      </p:sp>
      <p:sp>
        <p:nvSpPr>
          <p:cNvPr id="554080" name="Rectangle 96"/>
          <p:cNvSpPr>
            <a:spLocks noChangeArrowheads="1"/>
          </p:cNvSpPr>
          <p:nvPr/>
        </p:nvSpPr>
        <p:spPr bwMode="auto">
          <a:xfrm>
            <a:off x="152400" y="18288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/>
              <a:t>Лучи ОВ и О</a:t>
            </a:r>
            <a:r>
              <a:rPr lang="ru-RU" sz="2400" baseline="-25000"/>
              <a:t>1</a:t>
            </a:r>
            <a:r>
              <a:rPr lang="ru-RU" sz="2400"/>
              <a:t>В</a:t>
            </a:r>
            <a:r>
              <a:rPr lang="ru-RU" sz="2400" baseline="-25000"/>
              <a:t>1</a:t>
            </a:r>
            <a:r>
              <a:rPr lang="ru-RU" sz="2400"/>
              <a:t> – сонаправлены </a:t>
            </a:r>
          </a:p>
        </p:txBody>
      </p:sp>
      <p:sp>
        <p:nvSpPr>
          <p:cNvPr id="554081" name="Rectangle 97"/>
          <p:cNvSpPr>
            <a:spLocks noChangeArrowheads="1"/>
          </p:cNvSpPr>
          <p:nvPr/>
        </p:nvSpPr>
        <p:spPr bwMode="auto">
          <a:xfrm>
            <a:off x="152400" y="2667000"/>
            <a:ext cx="457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/>
              <a:t>Углы АОВ и А</a:t>
            </a:r>
            <a:r>
              <a:rPr lang="ru-RU" sz="2400" baseline="-25000"/>
              <a:t>1</a:t>
            </a:r>
            <a:r>
              <a:rPr lang="ru-RU" sz="2400"/>
              <a:t>О</a:t>
            </a:r>
            <a:r>
              <a:rPr lang="ru-RU" sz="2400" baseline="-25000"/>
              <a:t>1</a:t>
            </a:r>
            <a:r>
              <a:rPr lang="ru-RU" sz="2400"/>
              <a:t>В</a:t>
            </a:r>
            <a:r>
              <a:rPr lang="ru-RU" sz="2400" baseline="-25000"/>
              <a:t>1</a:t>
            </a:r>
            <a:r>
              <a:rPr lang="ru-RU" sz="2400"/>
              <a:t> равны, </a:t>
            </a:r>
          </a:p>
          <a:p>
            <a:r>
              <a:rPr lang="ru-RU" sz="2400"/>
              <a:t>как углы с сонаправленными сторонами </a:t>
            </a:r>
          </a:p>
        </p:txBody>
      </p:sp>
    </p:spTree>
    <p:extLst>
      <p:ext uri="{BB962C8B-B14F-4D97-AF65-F5344CB8AC3E}">
        <p14:creationId xmlns="" xmlns:p14="http://schemas.microsoft.com/office/powerpoint/2010/main" val="30084774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5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5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5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5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55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55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500"/>
                                        <p:tgtEl>
                                          <p:spTgt spid="55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6" grpId="0"/>
      <p:bldP spid="554078" grpId="0"/>
      <p:bldP spid="554079" grpId="0"/>
      <p:bldP spid="554080" grpId="0"/>
      <p:bldP spid="5540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40" name="Freeform 8"/>
          <p:cNvSpPr>
            <a:spLocks/>
          </p:cNvSpPr>
          <p:nvPr/>
        </p:nvSpPr>
        <p:spPr bwMode="auto">
          <a:xfrm>
            <a:off x="876300" y="2895600"/>
            <a:ext cx="3124200" cy="838200"/>
          </a:xfrm>
          <a:custGeom>
            <a:avLst/>
            <a:gdLst>
              <a:gd name="T0" fmla="*/ 0 w 1968"/>
              <a:gd name="T1" fmla="*/ 672 h 672"/>
              <a:gd name="T2" fmla="*/ 576 w 1968"/>
              <a:gd name="T3" fmla="*/ 0 h 672"/>
              <a:gd name="T4" fmla="*/ 1968 w 1968"/>
              <a:gd name="T5" fmla="*/ 0 h 672"/>
              <a:gd name="T6" fmla="*/ 1392 w 1968"/>
              <a:gd name="T7" fmla="*/ 672 h 672"/>
              <a:gd name="T8" fmla="*/ 0 w 1968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672">
                <a:moveTo>
                  <a:pt x="0" y="672"/>
                </a:moveTo>
                <a:lnTo>
                  <a:pt x="576" y="0"/>
                </a:lnTo>
                <a:lnTo>
                  <a:pt x="1968" y="0"/>
                </a:lnTo>
                <a:lnTo>
                  <a:pt x="1392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6041" name="Freeform 9"/>
          <p:cNvSpPr>
            <a:spLocks/>
          </p:cNvSpPr>
          <p:nvPr/>
        </p:nvSpPr>
        <p:spPr bwMode="auto">
          <a:xfrm>
            <a:off x="876300" y="1028700"/>
            <a:ext cx="2362200" cy="2705100"/>
          </a:xfrm>
          <a:custGeom>
            <a:avLst/>
            <a:gdLst>
              <a:gd name="T0" fmla="*/ 736 w 1488"/>
              <a:gd name="T1" fmla="*/ 1168 h 1704"/>
              <a:gd name="T2" fmla="*/ 1488 w 1488"/>
              <a:gd name="T3" fmla="*/ 0 h 1704"/>
              <a:gd name="T4" fmla="*/ 736 w 1488"/>
              <a:gd name="T5" fmla="*/ 560 h 1704"/>
              <a:gd name="T6" fmla="*/ 0 w 1488"/>
              <a:gd name="T7" fmla="*/ 1704 h 1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8" h="1704">
                <a:moveTo>
                  <a:pt x="736" y="1168"/>
                </a:moveTo>
                <a:lnTo>
                  <a:pt x="1488" y="0"/>
                </a:lnTo>
                <a:lnTo>
                  <a:pt x="736" y="560"/>
                </a:lnTo>
                <a:lnTo>
                  <a:pt x="0" y="1704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0161" dir="11906097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556068" name="Group 36"/>
          <p:cNvGrpSpPr>
            <a:grpSpLocks/>
          </p:cNvGrpSpPr>
          <p:nvPr/>
        </p:nvGrpSpPr>
        <p:grpSpPr bwMode="auto">
          <a:xfrm>
            <a:off x="1295400" y="1905000"/>
            <a:ext cx="2197100" cy="1524000"/>
            <a:chOff x="816" y="1200"/>
            <a:chExt cx="1384" cy="960"/>
          </a:xfrm>
        </p:grpSpPr>
        <p:sp>
          <p:nvSpPr>
            <p:cNvPr id="556042" name="Freeform 10"/>
            <p:cNvSpPr>
              <a:spLocks/>
            </p:cNvSpPr>
            <p:nvPr/>
          </p:nvSpPr>
          <p:spPr bwMode="auto">
            <a:xfrm>
              <a:off x="816" y="1200"/>
              <a:ext cx="1384" cy="957"/>
            </a:xfrm>
            <a:custGeom>
              <a:avLst/>
              <a:gdLst>
                <a:gd name="T0" fmla="*/ 638 w 1384"/>
                <a:gd name="T1" fmla="*/ 26 h 957"/>
                <a:gd name="T2" fmla="*/ 0 w 1384"/>
                <a:gd name="T3" fmla="*/ 957 h 957"/>
                <a:gd name="T4" fmla="*/ 1382 w 1384"/>
                <a:gd name="T5" fmla="*/ 928 h 957"/>
                <a:gd name="T6" fmla="*/ 1378 w 1384"/>
                <a:gd name="T7" fmla="*/ 892 h 957"/>
                <a:gd name="T8" fmla="*/ 1384 w 1384"/>
                <a:gd name="T9" fmla="*/ 913 h 957"/>
                <a:gd name="T10" fmla="*/ 1299 w 1384"/>
                <a:gd name="T11" fmla="*/ 573 h 957"/>
                <a:gd name="T12" fmla="*/ 1110 w 1384"/>
                <a:gd name="T13" fmla="*/ 318 h 957"/>
                <a:gd name="T14" fmla="*/ 901 w 1384"/>
                <a:gd name="T15" fmla="*/ 116 h 957"/>
                <a:gd name="T16" fmla="*/ 624 w 1384"/>
                <a:gd name="T17" fmla="*/ 0 h 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84" h="957">
                  <a:moveTo>
                    <a:pt x="638" y="26"/>
                  </a:moveTo>
                  <a:lnTo>
                    <a:pt x="0" y="957"/>
                  </a:lnTo>
                  <a:lnTo>
                    <a:pt x="1382" y="928"/>
                  </a:lnTo>
                  <a:lnTo>
                    <a:pt x="1378" y="892"/>
                  </a:lnTo>
                  <a:lnTo>
                    <a:pt x="1384" y="913"/>
                  </a:lnTo>
                  <a:lnTo>
                    <a:pt x="1299" y="573"/>
                  </a:lnTo>
                  <a:lnTo>
                    <a:pt x="1110" y="318"/>
                  </a:lnTo>
                  <a:lnTo>
                    <a:pt x="901" y="116"/>
                  </a:lnTo>
                  <a:lnTo>
                    <a:pt x="624" y="0"/>
                  </a:lnTo>
                </a:path>
              </a:pathLst>
            </a:custGeom>
            <a:gradFill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CCFF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56067" name="Freeform 35"/>
            <p:cNvSpPr>
              <a:spLocks/>
            </p:cNvSpPr>
            <p:nvPr/>
          </p:nvSpPr>
          <p:spPr bwMode="auto">
            <a:xfrm>
              <a:off x="1008" y="1872"/>
              <a:ext cx="201" cy="288"/>
            </a:xfrm>
            <a:custGeom>
              <a:avLst/>
              <a:gdLst>
                <a:gd name="T0" fmla="*/ 0 w 201"/>
                <a:gd name="T1" fmla="*/ 0 h 288"/>
                <a:gd name="T2" fmla="*/ 136 w 201"/>
                <a:gd name="T3" fmla="*/ 72 h 288"/>
                <a:gd name="T4" fmla="*/ 192 w 201"/>
                <a:gd name="T5" fmla="*/ 192 h 288"/>
                <a:gd name="T6" fmla="*/ 192 w 201"/>
                <a:gd name="T7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288">
                  <a:moveTo>
                    <a:pt x="0" y="0"/>
                  </a:moveTo>
                  <a:cubicBezTo>
                    <a:pt x="22" y="12"/>
                    <a:pt x="104" y="40"/>
                    <a:pt x="136" y="72"/>
                  </a:cubicBezTo>
                  <a:cubicBezTo>
                    <a:pt x="168" y="104"/>
                    <a:pt x="183" y="156"/>
                    <a:pt x="192" y="192"/>
                  </a:cubicBezTo>
                  <a:cubicBezTo>
                    <a:pt x="201" y="228"/>
                    <a:pt x="196" y="256"/>
                    <a:pt x="192" y="288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556043" name="Freeform 11"/>
          <p:cNvSpPr>
            <a:spLocks/>
          </p:cNvSpPr>
          <p:nvPr/>
        </p:nvSpPr>
        <p:spPr bwMode="auto">
          <a:xfrm>
            <a:off x="1320800" y="2882900"/>
            <a:ext cx="2184400" cy="546100"/>
          </a:xfrm>
          <a:custGeom>
            <a:avLst/>
            <a:gdLst>
              <a:gd name="T0" fmla="*/ 1376 w 1376"/>
              <a:gd name="T1" fmla="*/ 8 h 344"/>
              <a:gd name="T2" fmla="*/ 456 w 1376"/>
              <a:gd name="T3" fmla="*/ 0 h 344"/>
              <a:gd name="T4" fmla="*/ 0 w 1376"/>
              <a:gd name="T5" fmla="*/ 344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6" h="344">
                <a:moveTo>
                  <a:pt x="1376" y="8"/>
                </a:moveTo>
                <a:lnTo>
                  <a:pt x="456" y="0"/>
                </a:lnTo>
                <a:lnTo>
                  <a:pt x="0" y="34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044" name="Freeform 12"/>
          <p:cNvSpPr>
            <a:spLocks/>
          </p:cNvSpPr>
          <p:nvPr/>
        </p:nvSpPr>
        <p:spPr bwMode="auto">
          <a:xfrm>
            <a:off x="2070100" y="1866900"/>
            <a:ext cx="609600" cy="1016000"/>
          </a:xfrm>
          <a:custGeom>
            <a:avLst/>
            <a:gdLst>
              <a:gd name="T0" fmla="*/ 384 w 384"/>
              <a:gd name="T1" fmla="*/ 0 h 640"/>
              <a:gd name="T2" fmla="*/ 0 w 384"/>
              <a:gd name="T3" fmla="*/ 640 h 6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640">
                <a:moveTo>
                  <a:pt x="384" y="0"/>
                </a:moveTo>
                <a:lnTo>
                  <a:pt x="0" y="64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047" name="Rectangle 15"/>
          <p:cNvSpPr>
            <a:spLocks noChangeArrowheads="1"/>
          </p:cNvSpPr>
          <p:nvPr/>
        </p:nvSpPr>
        <p:spPr bwMode="auto">
          <a:xfrm>
            <a:off x="228600" y="152400"/>
            <a:ext cx="838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/>
              <a:t>Двугранный угол может быть </a:t>
            </a:r>
            <a:r>
              <a:rPr lang="ru-RU" sz="2400" dirty="0" smtClean="0"/>
              <a:t>острым, прямым, </a:t>
            </a:r>
            <a:r>
              <a:rPr lang="ru-RU" sz="2400" dirty="0"/>
              <a:t>тупым</a:t>
            </a:r>
          </a:p>
        </p:txBody>
      </p:sp>
      <p:sp>
        <p:nvSpPr>
          <p:cNvPr id="556070" name="Freeform 38"/>
          <p:cNvSpPr>
            <a:spLocks/>
          </p:cNvSpPr>
          <p:nvPr/>
        </p:nvSpPr>
        <p:spPr bwMode="auto">
          <a:xfrm>
            <a:off x="2324100" y="5334000"/>
            <a:ext cx="3124200" cy="838200"/>
          </a:xfrm>
          <a:custGeom>
            <a:avLst/>
            <a:gdLst>
              <a:gd name="T0" fmla="*/ 0 w 1968"/>
              <a:gd name="T1" fmla="*/ 672 h 672"/>
              <a:gd name="T2" fmla="*/ 576 w 1968"/>
              <a:gd name="T3" fmla="*/ 0 h 672"/>
              <a:gd name="T4" fmla="*/ 1968 w 1968"/>
              <a:gd name="T5" fmla="*/ 0 h 672"/>
              <a:gd name="T6" fmla="*/ 1392 w 1968"/>
              <a:gd name="T7" fmla="*/ 672 h 672"/>
              <a:gd name="T8" fmla="*/ 0 w 1968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672">
                <a:moveTo>
                  <a:pt x="0" y="672"/>
                </a:moveTo>
                <a:lnTo>
                  <a:pt x="576" y="0"/>
                </a:lnTo>
                <a:lnTo>
                  <a:pt x="1968" y="0"/>
                </a:lnTo>
                <a:lnTo>
                  <a:pt x="1392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6071" name="Freeform 39"/>
          <p:cNvSpPr>
            <a:spLocks/>
          </p:cNvSpPr>
          <p:nvPr/>
        </p:nvSpPr>
        <p:spPr bwMode="auto">
          <a:xfrm>
            <a:off x="495300" y="4254500"/>
            <a:ext cx="2997200" cy="1917700"/>
          </a:xfrm>
          <a:custGeom>
            <a:avLst/>
            <a:gdLst>
              <a:gd name="T0" fmla="*/ 1888 w 1888"/>
              <a:gd name="T1" fmla="*/ 672 h 1208"/>
              <a:gd name="T2" fmla="*/ 768 w 1888"/>
              <a:gd name="T3" fmla="*/ 0 h 1208"/>
              <a:gd name="T4" fmla="*/ 0 w 1888"/>
              <a:gd name="T5" fmla="*/ 512 h 1208"/>
              <a:gd name="T6" fmla="*/ 1152 w 1888"/>
              <a:gd name="T7" fmla="*/ 1208 h 1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8" h="1208">
                <a:moveTo>
                  <a:pt x="1888" y="672"/>
                </a:moveTo>
                <a:lnTo>
                  <a:pt x="768" y="0"/>
                </a:lnTo>
                <a:lnTo>
                  <a:pt x="0" y="512"/>
                </a:lnTo>
                <a:lnTo>
                  <a:pt x="1152" y="1208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5791" dir="8778596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556077" name="Group 45"/>
          <p:cNvGrpSpPr>
            <a:grpSpLocks/>
          </p:cNvGrpSpPr>
          <p:nvPr/>
        </p:nvGrpSpPr>
        <p:grpSpPr bwMode="auto">
          <a:xfrm>
            <a:off x="1181100" y="4229100"/>
            <a:ext cx="3759200" cy="1638300"/>
            <a:chOff x="744" y="2664"/>
            <a:chExt cx="2368" cy="1032"/>
          </a:xfrm>
        </p:grpSpPr>
        <p:sp>
          <p:nvSpPr>
            <p:cNvPr id="556073" name="Freeform 41"/>
            <p:cNvSpPr>
              <a:spLocks/>
            </p:cNvSpPr>
            <p:nvPr/>
          </p:nvSpPr>
          <p:spPr bwMode="auto">
            <a:xfrm>
              <a:off x="744" y="2664"/>
              <a:ext cx="2368" cy="1029"/>
            </a:xfrm>
            <a:custGeom>
              <a:avLst/>
              <a:gdLst>
                <a:gd name="T0" fmla="*/ 0 w 2368"/>
                <a:gd name="T1" fmla="*/ 432 h 1029"/>
                <a:gd name="T2" fmla="*/ 984 w 2368"/>
                <a:gd name="T3" fmla="*/ 1029 h 1029"/>
                <a:gd name="T4" fmla="*/ 2366 w 2368"/>
                <a:gd name="T5" fmla="*/ 1000 h 1029"/>
                <a:gd name="T6" fmla="*/ 2362 w 2368"/>
                <a:gd name="T7" fmla="*/ 964 h 1029"/>
                <a:gd name="T8" fmla="*/ 2368 w 2368"/>
                <a:gd name="T9" fmla="*/ 985 h 1029"/>
                <a:gd name="T10" fmla="*/ 2283 w 2368"/>
                <a:gd name="T11" fmla="*/ 645 h 1029"/>
                <a:gd name="T12" fmla="*/ 2094 w 2368"/>
                <a:gd name="T13" fmla="*/ 390 h 1029"/>
                <a:gd name="T14" fmla="*/ 1885 w 2368"/>
                <a:gd name="T15" fmla="*/ 188 h 1029"/>
                <a:gd name="T16" fmla="*/ 1552 w 2368"/>
                <a:gd name="T17" fmla="*/ 32 h 1029"/>
                <a:gd name="T18" fmla="*/ 1200 w 2368"/>
                <a:gd name="T19" fmla="*/ 0 h 1029"/>
                <a:gd name="T20" fmla="*/ 848 w 2368"/>
                <a:gd name="T21" fmla="*/ 16 h 1029"/>
                <a:gd name="T22" fmla="*/ 480 w 2368"/>
                <a:gd name="T23" fmla="*/ 128 h 1029"/>
                <a:gd name="T24" fmla="*/ 224 w 2368"/>
                <a:gd name="T25" fmla="*/ 288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68" h="1029">
                  <a:moveTo>
                    <a:pt x="0" y="432"/>
                  </a:moveTo>
                  <a:lnTo>
                    <a:pt x="984" y="1029"/>
                  </a:lnTo>
                  <a:lnTo>
                    <a:pt x="2366" y="1000"/>
                  </a:lnTo>
                  <a:lnTo>
                    <a:pt x="2362" y="964"/>
                  </a:lnTo>
                  <a:lnTo>
                    <a:pt x="2368" y="985"/>
                  </a:lnTo>
                  <a:lnTo>
                    <a:pt x="2283" y="645"/>
                  </a:lnTo>
                  <a:lnTo>
                    <a:pt x="2094" y="390"/>
                  </a:lnTo>
                  <a:lnTo>
                    <a:pt x="1885" y="188"/>
                  </a:lnTo>
                  <a:lnTo>
                    <a:pt x="1552" y="32"/>
                  </a:lnTo>
                  <a:lnTo>
                    <a:pt x="1200" y="0"/>
                  </a:lnTo>
                  <a:lnTo>
                    <a:pt x="848" y="16"/>
                  </a:lnTo>
                  <a:lnTo>
                    <a:pt x="480" y="128"/>
                  </a:lnTo>
                  <a:lnTo>
                    <a:pt x="224" y="288"/>
                  </a:lnTo>
                </a:path>
              </a:pathLst>
            </a:custGeom>
            <a:gradFill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CCFF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6074" name="Freeform 42"/>
            <p:cNvSpPr>
              <a:spLocks/>
            </p:cNvSpPr>
            <p:nvPr/>
          </p:nvSpPr>
          <p:spPr bwMode="auto">
            <a:xfrm>
              <a:off x="1496" y="3456"/>
              <a:ext cx="616" cy="240"/>
            </a:xfrm>
            <a:custGeom>
              <a:avLst/>
              <a:gdLst>
                <a:gd name="T0" fmla="*/ 0 w 616"/>
                <a:gd name="T1" fmla="*/ 104 h 240"/>
                <a:gd name="T2" fmla="*/ 208 w 616"/>
                <a:gd name="T3" fmla="*/ 8 h 240"/>
                <a:gd name="T4" fmla="*/ 480 w 616"/>
                <a:gd name="T5" fmla="*/ 56 h 240"/>
                <a:gd name="T6" fmla="*/ 616 w 616"/>
                <a:gd name="T7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240">
                  <a:moveTo>
                    <a:pt x="0" y="104"/>
                  </a:moveTo>
                  <a:cubicBezTo>
                    <a:pt x="32" y="88"/>
                    <a:pt x="128" y="16"/>
                    <a:pt x="208" y="8"/>
                  </a:cubicBezTo>
                  <a:cubicBezTo>
                    <a:pt x="288" y="0"/>
                    <a:pt x="412" y="17"/>
                    <a:pt x="480" y="56"/>
                  </a:cubicBezTo>
                  <a:cubicBezTo>
                    <a:pt x="548" y="95"/>
                    <a:pt x="588" y="202"/>
                    <a:pt x="616" y="24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6075" name="Freeform 43"/>
          <p:cNvSpPr>
            <a:spLocks/>
          </p:cNvSpPr>
          <p:nvPr/>
        </p:nvSpPr>
        <p:spPr bwMode="auto">
          <a:xfrm>
            <a:off x="2768600" y="5321300"/>
            <a:ext cx="2184400" cy="546100"/>
          </a:xfrm>
          <a:custGeom>
            <a:avLst/>
            <a:gdLst>
              <a:gd name="T0" fmla="*/ 1376 w 1376"/>
              <a:gd name="T1" fmla="*/ 8 h 344"/>
              <a:gd name="T2" fmla="*/ 456 w 1376"/>
              <a:gd name="T3" fmla="*/ 0 h 344"/>
              <a:gd name="T4" fmla="*/ 0 w 1376"/>
              <a:gd name="T5" fmla="*/ 344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6" h="344">
                <a:moveTo>
                  <a:pt x="1376" y="8"/>
                </a:moveTo>
                <a:lnTo>
                  <a:pt x="456" y="0"/>
                </a:lnTo>
                <a:lnTo>
                  <a:pt x="0" y="34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076" name="Freeform 44"/>
          <p:cNvSpPr>
            <a:spLocks/>
          </p:cNvSpPr>
          <p:nvPr/>
        </p:nvSpPr>
        <p:spPr bwMode="auto">
          <a:xfrm>
            <a:off x="1968500" y="4406900"/>
            <a:ext cx="1549400" cy="914400"/>
          </a:xfrm>
          <a:custGeom>
            <a:avLst/>
            <a:gdLst>
              <a:gd name="T0" fmla="*/ 0 w 976"/>
              <a:gd name="T1" fmla="*/ 0 h 576"/>
              <a:gd name="T2" fmla="*/ 976 w 976"/>
              <a:gd name="T3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76" h="576">
                <a:moveTo>
                  <a:pt x="0" y="0"/>
                </a:moveTo>
                <a:lnTo>
                  <a:pt x="976" y="576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олилиния 1"/>
          <p:cNvSpPr/>
          <p:nvPr/>
        </p:nvSpPr>
        <p:spPr>
          <a:xfrm>
            <a:off x="4556502" y="1239864"/>
            <a:ext cx="1456840" cy="2882685"/>
          </a:xfrm>
          <a:custGeom>
            <a:avLst/>
            <a:gdLst>
              <a:gd name="connsiteX0" fmla="*/ 1425844 w 1456840"/>
              <a:gd name="connsiteY0" fmla="*/ 0 h 2882685"/>
              <a:gd name="connsiteX1" fmla="*/ 1456840 w 1456840"/>
              <a:gd name="connsiteY1" fmla="*/ 1441343 h 2882685"/>
              <a:gd name="connsiteX2" fmla="*/ 0 w 1456840"/>
              <a:gd name="connsiteY2" fmla="*/ 2882685 h 2882685"/>
              <a:gd name="connsiteX3" fmla="*/ 15498 w 1456840"/>
              <a:gd name="connsiteY3" fmla="*/ 1456841 h 2882685"/>
              <a:gd name="connsiteX4" fmla="*/ 1425844 w 1456840"/>
              <a:gd name="connsiteY4" fmla="*/ 0 h 288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6840" h="2882685">
                <a:moveTo>
                  <a:pt x="1425844" y="0"/>
                </a:moveTo>
                <a:lnTo>
                  <a:pt x="1456840" y="1441343"/>
                </a:lnTo>
                <a:lnTo>
                  <a:pt x="0" y="2882685"/>
                </a:lnTo>
                <a:lnTo>
                  <a:pt x="15498" y="1456841"/>
                </a:lnTo>
                <a:lnTo>
                  <a:pt x="1425844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4572000" y="2696705"/>
            <a:ext cx="3564610" cy="1456841"/>
          </a:xfrm>
          <a:custGeom>
            <a:avLst/>
            <a:gdLst>
              <a:gd name="connsiteX0" fmla="*/ 1441342 w 3564610"/>
              <a:gd name="connsiteY0" fmla="*/ 0 h 1456841"/>
              <a:gd name="connsiteX1" fmla="*/ 3564610 w 3564610"/>
              <a:gd name="connsiteY1" fmla="*/ 0 h 1456841"/>
              <a:gd name="connsiteX2" fmla="*/ 2154264 w 3564610"/>
              <a:gd name="connsiteY2" fmla="*/ 1441342 h 1456841"/>
              <a:gd name="connsiteX3" fmla="*/ 0 w 3564610"/>
              <a:gd name="connsiteY3" fmla="*/ 1456841 h 1456841"/>
              <a:gd name="connsiteX4" fmla="*/ 1441342 w 3564610"/>
              <a:gd name="connsiteY4" fmla="*/ 0 h 145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4610" h="1456841">
                <a:moveTo>
                  <a:pt x="1441342" y="0"/>
                </a:moveTo>
                <a:lnTo>
                  <a:pt x="3564610" y="0"/>
                </a:lnTo>
                <a:lnTo>
                  <a:pt x="2154264" y="1441342"/>
                </a:lnTo>
                <a:lnTo>
                  <a:pt x="0" y="1456841"/>
                </a:lnTo>
                <a:lnTo>
                  <a:pt x="144134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>
            <a:endCxn id="2" idx="0"/>
          </p:cNvCxnSpPr>
          <p:nvPr/>
        </p:nvCxnSpPr>
        <p:spPr>
          <a:xfrm flipH="1" flipV="1">
            <a:off x="5982346" y="1239864"/>
            <a:ext cx="30996" cy="11350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2" idx="0"/>
            <a:endCxn id="2" idx="3"/>
          </p:cNvCxnSpPr>
          <p:nvPr/>
        </p:nvCxnSpPr>
        <p:spPr>
          <a:xfrm flipH="1">
            <a:off x="4572000" y="1239864"/>
            <a:ext cx="1410346" cy="1456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2" idx="3"/>
            <a:endCxn id="3" idx="3"/>
          </p:cNvCxnSpPr>
          <p:nvPr/>
        </p:nvCxnSpPr>
        <p:spPr>
          <a:xfrm>
            <a:off x="4572000" y="2696705"/>
            <a:ext cx="0" cy="1456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2" idx="2"/>
          </p:cNvCxnSpPr>
          <p:nvPr/>
        </p:nvCxnSpPr>
        <p:spPr>
          <a:xfrm flipV="1">
            <a:off x="4556502" y="3429000"/>
            <a:ext cx="728420" cy="6935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" idx="2"/>
            <a:endCxn id="3" idx="2"/>
          </p:cNvCxnSpPr>
          <p:nvPr/>
        </p:nvCxnSpPr>
        <p:spPr>
          <a:xfrm>
            <a:off x="4556502" y="4122549"/>
            <a:ext cx="2169762" cy="15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3" idx="2"/>
            <a:endCxn id="3" idx="1"/>
          </p:cNvCxnSpPr>
          <p:nvPr/>
        </p:nvCxnSpPr>
        <p:spPr>
          <a:xfrm flipV="1">
            <a:off x="6726264" y="2696705"/>
            <a:ext cx="1410346" cy="1441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3" idx="1"/>
          </p:cNvCxnSpPr>
          <p:nvPr/>
        </p:nvCxnSpPr>
        <p:spPr>
          <a:xfrm flipH="1">
            <a:off x="6927742" y="2696705"/>
            <a:ext cx="12088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6039" name="Группа 556038"/>
          <p:cNvGrpSpPr/>
          <p:nvPr/>
        </p:nvGrpSpPr>
        <p:grpSpPr>
          <a:xfrm>
            <a:off x="5301786" y="2111644"/>
            <a:ext cx="2154264" cy="1317356"/>
            <a:chOff x="5982346" y="4662622"/>
            <a:chExt cx="2154264" cy="1317356"/>
          </a:xfrm>
          <a:gradFill flip="none" rotWithShape="1">
            <a:gsLst>
              <a:gs pos="0">
                <a:srgbClr val="F6CAF4"/>
              </a:gs>
              <a:gs pos="7000">
                <a:schemeClr val="tx2">
                  <a:lumMod val="60000"/>
                  <a:lumOff val="40000"/>
                </a:schemeClr>
              </a:gs>
              <a:gs pos="100000">
                <a:srgbClr val="F6CAF4"/>
              </a:gs>
            </a:gsLst>
            <a:path path="circle">
              <a:fillToRect t="100000" r="100000"/>
            </a:path>
            <a:tileRect l="-100000" b="-100000"/>
          </a:gradFill>
        </p:grpSpPr>
        <p:sp>
          <p:nvSpPr>
            <p:cNvPr id="4" name="Полилиния 3"/>
            <p:cNvSpPr/>
            <p:nvPr/>
          </p:nvSpPr>
          <p:spPr>
            <a:xfrm>
              <a:off x="5982346" y="4662622"/>
              <a:ext cx="2154264" cy="1317356"/>
            </a:xfrm>
            <a:custGeom>
              <a:avLst/>
              <a:gdLst>
                <a:gd name="connsiteX0" fmla="*/ 0 w 2154264"/>
                <a:gd name="connsiteY0" fmla="*/ 0 h 1317356"/>
                <a:gd name="connsiteX1" fmla="*/ 15498 w 2154264"/>
                <a:gd name="connsiteY1" fmla="*/ 1317356 h 1317356"/>
                <a:gd name="connsiteX2" fmla="*/ 2154264 w 2154264"/>
                <a:gd name="connsiteY2" fmla="*/ 1317356 h 1317356"/>
                <a:gd name="connsiteX3" fmla="*/ 2030278 w 2154264"/>
                <a:gd name="connsiteY3" fmla="*/ 898902 h 1317356"/>
                <a:gd name="connsiteX4" fmla="*/ 1689315 w 2154264"/>
                <a:gd name="connsiteY4" fmla="*/ 635431 h 1317356"/>
                <a:gd name="connsiteX5" fmla="*/ 1208868 w 2154264"/>
                <a:gd name="connsiteY5" fmla="*/ 371960 h 1317356"/>
                <a:gd name="connsiteX6" fmla="*/ 728420 w 2154264"/>
                <a:gd name="connsiteY6" fmla="*/ 216977 h 1317356"/>
                <a:gd name="connsiteX7" fmla="*/ 402956 w 2154264"/>
                <a:gd name="connsiteY7" fmla="*/ 123987 h 1317356"/>
                <a:gd name="connsiteX8" fmla="*/ 0 w 2154264"/>
                <a:gd name="connsiteY8" fmla="*/ 0 h 1317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4264" h="1317356">
                  <a:moveTo>
                    <a:pt x="0" y="0"/>
                  </a:moveTo>
                  <a:lnTo>
                    <a:pt x="15498" y="1317356"/>
                  </a:lnTo>
                  <a:lnTo>
                    <a:pt x="2154264" y="1317356"/>
                  </a:lnTo>
                  <a:lnTo>
                    <a:pt x="2030278" y="898902"/>
                  </a:lnTo>
                  <a:lnTo>
                    <a:pt x="1689315" y="635431"/>
                  </a:lnTo>
                  <a:lnTo>
                    <a:pt x="1208868" y="371960"/>
                  </a:lnTo>
                  <a:lnTo>
                    <a:pt x="728420" y="216977"/>
                  </a:lnTo>
                  <a:lnTo>
                    <a:pt x="402956" y="1239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solidFill>
                <a:srgbClr val="FF0000">
                  <a:alpha val="5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56033" name="Прямая соединительная линия 556032"/>
            <p:cNvCxnSpPr/>
            <p:nvPr/>
          </p:nvCxnSpPr>
          <p:spPr>
            <a:xfrm>
              <a:off x="5988511" y="5610654"/>
              <a:ext cx="356452" cy="0"/>
            </a:xfrm>
            <a:prstGeom prst="line">
              <a:avLst/>
            </a:prstGeom>
            <a:grpFill/>
            <a:ln w="28575">
              <a:solidFill>
                <a:schemeClr val="tx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038" name="Прямая соединительная линия 556037"/>
            <p:cNvCxnSpPr/>
            <p:nvPr/>
          </p:nvCxnSpPr>
          <p:spPr>
            <a:xfrm>
              <a:off x="6344963" y="5587216"/>
              <a:ext cx="0" cy="357700"/>
            </a:xfrm>
            <a:prstGeom prst="line">
              <a:avLst/>
            </a:prstGeom>
            <a:grpFill/>
            <a:ln w="28575">
              <a:solidFill>
                <a:schemeClr val="tx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Прямая соединительная линия 5"/>
          <p:cNvCxnSpPr>
            <a:stCxn id="556045" idx="0"/>
          </p:cNvCxnSpPr>
          <p:nvPr/>
        </p:nvCxnSpPr>
        <p:spPr>
          <a:xfrm flipV="1">
            <a:off x="6013342" y="2681206"/>
            <a:ext cx="914400" cy="1549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6045" name="Freeform 13"/>
          <p:cNvSpPr>
            <a:spLocks/>
          </p:cNvSpPr>
          <p:nvPr/>
        </p:nvSpPr>
        <p:spPr bwMode="auto">
          <a:xfrm>
            <a:off x="5300437" y="2696704"/>
            <a:ext cx="712905" cy="725945"/>
          </a:xfrm>
          <a:custGeom>
            <a:avLst/>
            <a:gdLst>
              <a:gd name="T0" fmla="*/ 64 w 64"/>
              <a:gd name="T1" fmla="*/ 0 h 912"/>
              <a:gd name="T2" fmla="*/ 0 w 64"/>
              <a:gd name="T3" fmla="*/ 896 h 912"/>
              <a:gd name="T4" fmla="*/ 16 w 64"/>
              <a:gd name="T5" fmla="*/ 912 h 912"/>
              <a:gd name="T6" fmla="*/ 0 w 64"/>
              <a:gd name="T7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" h="912">
                <a:moveTo>
                  <a:pt x="64" y="0"/>
                </a:moveTo>
                <a:lnTo>
                  <a:pt x="0" y="896"/>
                </a:lnTo>
                <a:lnTo>
                  <a:pt x="16" y="912"/>
                </a:lnTo>
                <a:lnTo>
                  <a:pt x="0" y="9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14" name="Прямая соединительная линия 13"/>
          <p:cNvCxnSpPr>
            <a:endCxn id="3" idx="0"/>
          </p:cNvCxnSpPr>
          <p:nvPr/>
        </p:nvCxnSpPr>
        <p:spPr>
          <a:xfrm>
            <a:off x="6013342" y="2374900"/>
            <a:ext cx="0" cy="32180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083802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478</Words>
  <Application>Microsoft Office PowerPoint</Application>
  <PresentationFormat>Экран (4:3)</PresentationFormat>
  <Paragraphs>159</Paragraphs>
  <Slides>17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Тема Office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kostyan</dc:creator>
  <cp:lastModifiedBy>тамара</cp:lastModifiedBy>
  <cp:revision>72</cp:revision>
  <dcterms:created xsi:type="dcterms:W3CDTF">2011-01-05T14:33:54Z</dcterms:created>
  <dcterms:modified xsi:type="dcterms:W3CDTF">2011-01-30T20:49:23Z</dcterms:modified>
</cp:coreProperties>
</file>