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sldIdLst>
    <p:sldId id="293" r:id="rId5"/>
    <p:sldId id="257" r:id="rId6"/>
    <p:sldId id="259" r:id="rId7"/>
    <p:sldId id="291" r:id="rId8"/>
    <p:sldId id="292" r:id="rId9"/>
    <p:sldId id="290" r:id="rId10"/>
    <p:sldId id="279" r:id="rId11"/>
    <p:sldId id="280" r:id="rId12"/>
    <p:sldId id="281" r:id="rId13"/>
    <p:sldId id="282" r:id="rId14"/>
    <p:sldId id="277" r:id="rId15"/>
    <p:sldId id="283" r:id="rId16"/>
    <p:sldId id="285" r:id="rId17"/>
    <p:sldId id="286" r:id="rId18"/>
    <p:sldId id="276" r:id="rId19"/>
    <p:sldId id="288" r:id="rId20"/>
    <p:sldId id="274" r:id="rId21"/>
    <p:sldId id="287" r:id="rId22"/>
    <p:sldId id="27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5C957"/>
    <a:srgbClr val="74D14F"/>
    <a:srgbClr val="53F32D"/>
    <a:srgbClr val="66FF33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629" autoAdjust="0"/>
    <p:restoredTop sz="87073" autoAdjust="0"/>
  </p:normalViewPr>
  <p:slideViewPr>
    <p:cSldViewPr>
      <p:cViewPr>
        <p:scale>
          <a:sx n="80" d="100"/>
          <a:sy n="80" d="100"/>
        </p:scale>
        <p:origin x="-9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B0FC-7F42-4443-9A72-131190A192E8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62826-39D9-435F-A34A-354FE7D15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2826-39D9-435F-A34A-354FE7D153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заполненные воздухом межклетники (7).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2826-39D9-435F-A34A-354FE7D153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2826-39D9-435F-A34A-354FE7D1539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14289"/>
            <a:ext cx="7429520" cy="1071571"/>
          </a:xfr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0" kern="1200" cap="none" spc="0" dirty="0">
                <a:ln w="18415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rgbClr val="FFFF00"/>
                      </a:gs>
                    </a:gsLst>
                    <a:lin ang="5100000" scaled="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143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2285992"/>
            <a:ext cx="6043610" cy="1752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i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78" y="1600200"/>
            <a:ext cx="764386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chemeClr val="bg1">
                  <a:alpha val="77000"/>
                </a:schemeClr>
              </a:gs>
              <a:gs pos="70000">
                <a:schemeClr val="accent3">
                  <a:lumMod val="60000"/>
                  <a:lumOff val="40000"/>
                  <a:alpha val="23000"/>
                </a:schemeClr>
              </a:gs>
            </a:gsLst>
            <a:lin ang="0" scaled="1"/>
          </a:gradFill>
          <a:ln w="6350" cap="flat"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CDC8-DCD4-4171-800B-CC1B545CCDB9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785950" y="1357298"/>
            <a:ext cx="7358082" cy="1588"/>
          </a:xfrm>
          <a:prstGeom prst="line">
            <a:avLst/>
          </a:prstGeom>
          <a:ln>
            <a:gradFill flip="none" rotWithShape="1">
              <a:gsLst>
                <a:gs pos="0">
                  <a:srgbClr val="DDEBCF">
                    <a:alpha val="8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rgbClr val="FFFF00"/>
                </a:gs>
              </a:gsLst>
              <a:lin ang="5100000" scaled="0"/>
            </a:gradFill>
            <a:prstDash val="solid"/>
          </a:ln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114300">
              <a:schemeClr val="accent3">
                <a:lumMod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i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wmf"/><Relationship Id="rId5" Type="http://schemas.openxmlformats.org/officeDocument/2006/relationships/slide" Target="slide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slide" Target="slide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wm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wmf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hyperlink" Target="&#1084;&#1077;&#1093;&#1072;&#1085;&#1080;&#1095;&#1077;&#1089;&#1082;&#1080;&#1077;%20&#1090;&#1082;&#1072;&#1085;&#1080;%20&#1088;&#1072;&#1089;&#1090;&#1077;&#1085;&#1080;&#1081;.avi" TargetMode="Externa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cdefrancais.net/SVT/meristeme.jpg" TargetMode="External"/><Relationship Id="rId13" Type="http://schemas.openxmlformats.org/officeDocument/2006/relationships/hyperlink" Target="http://school-collection.edu.ru/" TargetMode="External"/><Relationship Id="rId3" Type="http://schemas.openxmlformats.org/officeDocument/2006/relationships/hyperlink" Target="http://dic.academic.ru/pictures/ntes/137-2.jpg" TargetMode="External"/><Relationship Id="rId7" Type="http://schemas.openxmlformats.org/officeDocument/2006/relationships/hyperlink" Target="http://www.thej-files.com/images/MedZdravNizza/GaZim/03,03Rastenia/Rastenia37.jpg" TargetMode="External"/><Relationship Id="rId12" Type="http://schemas.openxmlformats.org/officeDocument/2006/relationships/hyperlink" Target="http://img-fotki.yandex.ru/get/19/hontor.8d/0_ea94_90e16599_XL" TargetMode="External"/><Relationship Id="rId17" Type="http://schemas.openxmlformats.org/officeDocument/2006/relationships/hyperlink" Target="http://www.biology.ru/course/content/chapter9/section2/paragraph2/images/09020203.gif" TargetMode="External"/><Relationship Id="rId2" Type="http://schemas.openxmlformats.org/officeDocument/2006/relationships/hyperlink" Target="http://www.thej-files.com/news/158/993/part-6/" TargetMode="External"/><Relationship Id="rId16" Type="http://schemas.openxmlformats.org/officeDocument/2006/relationships/hyperlink" Target="http://st.free-lance.ru/users/BlackSnake/upload/filesWxdU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book.ru/MObjects2/data/pict2004/biology/biol130.jpg" TargetMode="External"/><Relationship Id="rId11" Type="http://schemas.openxmlformats.org/officeDocument/2006/relationships/hyperlink" Target="http://tinea.narod.ru/gallery/wp/cortex_alnus_800x600.jp" TargetMode="External"/><Relationship Id="rId5" Type="http://schemas.openxmlformats.org/officeDocument/2006/relationships/hyperlink" Target="http://www.sakhalin.ru/boomerang/Drevesnue/images/fakt/stat/stat-(16).jpg" TargetMode="External"/><Relationship Id="rId15" Type="http://schemas.openxmlformats.org/officeDocument/2006/relationships/hyperlink" Target="http://flowers.flowers-to-world.com/images/large_37-tilia-image-320.jpg" TargetMode="External"/><Relationship Id="rId10" Type="http://schemas.openxmlformats.org/officeDocument/2006/relationships/hyperlink" Target="http://upload.wikimedia.org/wikipedia/commons/thumb/7/7c/Leaf_epidermis.jpg/592px-Leaf_epidermis.jpg" TargetMode="External"/><Relationship Id="rId4" Type="http://schemas.openxmlformats.org/officeDocument/2006/relationships/hyperlink" Target="http://bugs.bio.usyd.edu.au/-" TargetMode="External"/><Relationship Id="rId9" Type="http://schemas.openxmlformats.org/officeDocument/2006/relationships/hyperlink" Target="http://www.microscopy-uk.org.uk/mag/imgaug04/wd/004-Aptenia-hoja.jpg" TargetMode="External"/><Relationship Id="rId14" Type="http://schemas.openxmlformats.org/officeDocument/2006/relationships/hyperlink" Target="http://www.biology.ru/course/content/chapter9/section2/paragraph2/theor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frc.ufl.edu/4h/other_resources/contest/highlighted_ecosystem/aerenchyma1.jpg" TargetMode="External"/><Relationship Id="rId13" Type="http://schemas.openxmlformats.org/officeDocument/2006/relationships/hyperlink" Target="http://www.botany.hawaii.edu/faculty/webb/BOT311/BOT311-00/Cells&amp;Tissues/images/ParColSclr/LargeSclereidLayers400.jpg" TargetMode="External"/><Relationship Id="rId3" Type="http://schemas.openxmlformats.org/officeDocument/2006/relationships/hyperlink" Target="http://www.medbiol.ru/medbiol/botanica/images/gif-mal/41.gif" TargetMode="External"/><Relationship Id="rId7" Type="http://schemas.openxmlformats.org/officeDocument/2006/relationships/hyperlink" Target="http://www.sfrc.ufl.edu/4h/other_resources/contest/highlighted_ecosystem/droppropDisplay.jpg" TargetMode="External"/><Relationship Id="rId12" Type="http://schemas.openxmlformats.org/officeDocument/2006/relationships/hyperlink" Target="http://www.biology.iastate.edu/" TargetMode="External"/><Relationship Id="rId2" Type="http://schemas.openxmlformats.org/officeDocument/2006/relationships/hyperlink" Target="http://www.medbiol.ru/medbiol/botanica/001bdf7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tany.hawaii.edu/BOT470/Cells&amp;Tissues/images/cell/or-49blab.jpg" TargetMode="External"/><Relationship Id="rId11" Type="http://schemas.openxmlformats.org/officeDocument/2006/relationships/hyperlink" Target="http://www.biology.iastate.edu/Courses/212L/New%20Site/images%202005/cells&amp;tissues/04GrdTis/tissues%20label2.jpg" TargetMode="External"/><Relationship Id="rId5" Type="http://schemas.openxmlformats.org/officeDocument/2006/relationships/hyperlink" Target="http://www.microscopy-uk.org.uk/mag/imgaug04/wd/035-aptenia.jpg" TargetMode="External"/><Relationship Id="rId15" Type="http://schemas.openxmlformats.org/officeDocument/2006/relationships/hyperlink" Target="http://files.school-collection.edu.ru/dlrstore/6c804ce9-065f-465e-93f1-5a65dd0f6c08/%5bBI6RA_3-02%5d_%5bTR_06%5d.swf" TargetMode="External"/><Relationship Id="rId10" Type="http://schemas.openxmlformats.org/officeDocument/2006/relationships/hyperlink" Target="http://dic.academic.ru/pictures/enc_colier/0816_024.jpg" TargetMode="External"/><Relationship Id="rId4" Type="http://schemas.openxmlformats.org/officeDocument/2006/relationships/hyperlink" Target="http://www.globalvolga.ru/images/drevesinovedenie/149.jpg" TargetMode="External"/><Relationship Id="rId9" Type="http://schemas.openxmlformats.org/officeDocument/2006/relationships/hyperlink" Target="http://www2.mcdaniel.edu/Biology/botf99/imagesfor%20questions/stemrtimagesf/woodwhf.jpg" TargetMode="External"/><Relationship Id="rId14" Type="http://schemas.openxmlformats.org/officeDocument/2006/relationships/hyperlink" Target="http://images.clipartof.com/thumbnails100/78395-Royalty-Free-RF-Clipart-Illustration-Of-An-Elegant-Gold-Letter-F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-Robert Hook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83568" y="1700808"/>
            <a:ext cx="3230612" cy="428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992888" cy="6298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i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Роберт</a:t>
            </a:r>
            <a:r>
              <a:rPr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i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Гук</a:t>
            </a:r>
            <a:endParaRPr lang="ru-RU" b="1" i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988840"/>
            <a:ext cx="538564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4725144"/>
            <a:ext cx="2520280" cy="189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653136"/>
            <a:ext cx="259228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77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1268760"/>
            <a:ext cx="3506116" cy="345638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0" y="214290"/>
            <a:ext cx="4857784" cy="91045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Кора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pic>
        <p:nvPicPr>
          <p:cNvPr id="8" name="Picture 2" descr="C:\Documents and Settings\Администратор\Мои документы\Мои рисунки\Организатор клипов (Microsoft)\MC900437805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0" y="5949280"/>
            <a:ext cx="723224" cy="54416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340768"/>
            <a:ext cx="4104456" cy="144016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Клетки </a:t>
            </a:r>
            <a:r>
              <a:rPr lang="ru-RU" sz="2400" dirty="0" smtClean="0"/>
              <a:t>мертвые, заполнены воздухом, с толстыми оболочками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924944"/>
            <a:ext cx="3960440" cy="1440160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защитная,</a:t>
            </a:r>
          </a:p>
          <a:p>
            <a:pPr algn="ctr"/>
            <a:r>
              <a:rPr lang="ru-RU" sz="2400" dirty="0" smtClean="0"/>
              <a:t>газообмен </a:t>
            </a:r>
          </a:p>
          <a:p>
            <a:pPr indent="355600" algn="ctr"/>
            <a:r>
              <a:rPr lang="ru-RU" sz="2400" dirty="0" smtClean="0"/>
              <a:t>(через трещины коры)</a:t>
            </a:r>
          </a:p>
        </p:txBody>
      </p:sp>
      <p:pic>
        <p:nvPicPr>
          <p:cNvPr id="10" name="Рисунок 9" descr="а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3140968"/>
            <a:ext cx="720080" cy="800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156176" y="2636912"/>
            <a:ext cx="2880320" cy="180020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Водные и болотные растения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31840" y="3284984"/>
            <a:ext cx="2880320" cy="216024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Эндосперм</a:t>
            </a:r>
          </a:p>
          <a:p>
            <a:pPr algn="ctr"/>
            <a:r>
              <a:rPr lang="ru-RU" sz="2400" dirty="0" smtClean="0"/>
              <a:t>Видоизменения корня и стебля</a:t>
            </a:r>
          </a:p>
          <a:p>
            <a:pPr algn="ctr"/>
            <a:r>
              <a:rPr lang="ru-RU" sz="2400" dirty="0" smtClean="0"/>
              <a:t>Паренхима лубяная и древесная</a:t>
            </a: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2564904"/>
            <a:ext cx="2880320" cy="2016224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Мякоть листа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Некоторые клетки коры стебля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260648"/>
            <a:ext cx="4968552" cy="1080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</a:rPr>
              <a:t>Основная ткань (паренхима)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643050"/>
            <a:ext cx="335758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Ассимиляционная</a:t>
            </a:r>
          </a:p>
          <a:p>
            <a:pPr algn="ctr"/>
            <a:r>
              <a:rPr lang="ru-RU" sz="2400" b="1" dirty="0" smtClean="0"/>
              <a:t>(хлоренхима)</a:t>
            </a:r>
            <a:endParaRPr lang="ru-RU" sz="2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683568" y="764704"/>
            <a:ext cx="1440160" cy="864096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764704"/>
            <a:ext cx="1440160" cy="93610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03848" y="2564904"/>
            <a:ext cx="2808312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Запасающая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6136" y="1700808"/>
            <a:ext cx="316835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Воздухоносная</a:t>
            </a:r>
          </a:p>
          <a:p>
            <a:pPr algn="ctr"/>
            <a:r>
              <a:rPr lang="ru-RU" sz="2400" b="1" dirty="0" smtClean="0"/>
              <a:t>(аэренхима)</a:t>
            </a:r>
            <a:endParaRPr lang="ru-RU" sz="2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923928" y="1988840"/>
            <a:ext cx="1296144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7504" y="5301208"/>
            <a:ext cx="277281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       фотосинтез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522920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/>
              <a:t>накопление </a:t>
            </a:r>
          </a:p>
          <a:p>
            <a:pPr algn="r"/>
            <a:r>
              <a:rPr lang="ru-RU" sz="2000" dirty="0" smtClean="0"/>
              <a:t>воздуха в межклетниках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9832" y="5517232"/>
            <a:ext cx="288032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/>
              <a:t>запас </a:t>
            </a:r>
          </a:p>
          <a:p>
            <a:pPr algn="r"/>
            <a:r>
              <a:rPr lang="ru-RU" sz="2000" dirty="0" smtClean="0"/>
              <a:t>питательных веществ, влаги</a:t>
            </a:r>
          </a:p>
        </p:txBody>
      </p:sp>
      <p:pic>
        <p:nvPicPr>
          <p:cNvPr id="22" name="Рисунок 21" descr="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5661248"/>
            <a:ext cx="720080" cy="800090"/>
          </a:xfrm>
          <a:prstGeom prst="rect">
            <a:avLst/>
          </a:prstGeom>
        </p:spPr>
      </p:pic>
      <p:pic>
        <p:nvPicPr>
          <p:cNvPr id="24" name="Рисунок 23" descr="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373216"/>
            <a:ext cx="720080" cy="800090"/>
          </a:xfrm>
          <a:prstGeom prst="rect">
            <a:avLst/>
          </a:prstGeom>
        </p:spPr>
      </p:pic>
      <p:pic>
        <p:nvPicPr>
          <p:cNvPr id="27" name="Рисунок 26" descr="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5445224"/>
            <a:ext cx="720080" cy="800090"/>
          </a:xfrm>
          <a:prstGeom prst="rect">
            <a:avLst/>
          </a:prstGeom>
        </p:spPr>
      </p:pic>
      <p:pic>
        <p:nvPicPr>
          <p:cNvPr id="28" name="Picture 1" descr="C:\Documents and Settings\Елена\Local Settings\Temporary Internet Files\Content.IE5\R69DU9FR\MC900281284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221088"/>
            <a:ext cx="485255" cy="256015"/>
          </a:xfrm>
          <a:prstGeom prst="rect">
            <a:avLst/>
          </a:prstGeom>
          <a:noFill/>
        </p:spPr>
      </p:pic>
      <p:pic>
        <p:nvPicPr>
          <p:cNvPr id="29" name="Picture 1" descr="C:\Documents and Settings\Елена\Local Settings\Temporary Internet Files\Content.IE5\R69DU9FR\MC900281284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5085184"/>
            <a:ext cx="485255" cy="256015"/>
          </a:xfrm>
          <a:prstGeom prst="rect">
            <a:avLst/>
          </a:prstGeom>
          <a:noFill/>
        </p:spPr>
      </p:pic>
      <p:pic>
        <p:nvPicPr>
          <p:cNvPr id="30" name="Picture 1" descr="C:\Documents and Settings\Елена\Local Settings\Temporary Internet Files\Content.IE5\R69DU9FR\MC900281284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416" y="4077072"/>
            <a:ext cx="485255" cy="25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Содержимое 29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586993" cy="5283420"/>
          </a:xfrm>
          <a:noFill/>
        </p:spPr>
      </p:pic>
      <p:sp>
        <p:nvSpPr>
          <p:cNvPr id="18" name="Полилиния 17"/>
          <p:cNvSpPr/>
          <p:nvPr/>
        </p:nvSpPr>
        <p:spPr>
          <a:xfrm>
            <a:off x="683568" y="1700808"/>
            <a:ext cx="4837908" cy="2648226"/>
          </a:xfrm>
          <a:custGeom>
            <a:avLst/>
            <a:gdLst>
              <a:gd name="connsiteX0" fmla="*/ 125057 w 4837908"/>
              <a:gd name="connsiteY0" fmla="*/ 1698727 h 2648226"/>
              <a:gd name="connsiteX1" fmla="*/ 286422 w 4837908"/>
              <a:gd name="connsiteY1" fmla="*/ 1716656 h 2648226"/>
              <a:gd name="connsiteX2" fmla="*/ 313316 w 4837908"/>
              <a:gd name="connsiteY2" fmla="*/ 1725621 h 2648226"/>
              <a:gd name="connsiteX3" fmla="*/ 420892 w 4837908"/>
              <a:gd name="connsiteY3" fmla="*/ 1734585 h 2648226"/>
              <a:gd name="connsiteX4" fmla="*/ 456751 w 4837908"/>
              <a:gd name="connsiteY4" fmla="*/ 1743550 h 2648226"/>
              <a:gd name="connsiteX5" fmla="*/ 555363 w 4837908"/>
              <a:gd name="connsiteY5" fmla="*/ 1725621 h 2648226"/>
              <a:gd name="connsiteX6" fmla="*/ 752586 w 4837908"/>
              <a:gd name="connsiteY6" fmla="*/ 1716656 h 2648226"/>
              <a:gd name="connsiteX7" fmla="*/ 779480 w 4837908"/>
              <a:gd name="connsiteY7" fmla="*/ 1698727 h 2648226"/>
              <a:gd name="connsiteX8" fmla="*/ 797410 w 4837908"/>
              <a:gd name="connsiteY8" fmla="*/ 1680797 h 2648226"/>
              <a:gd name="connsiteX9" fmla="*/ 922916 w 4837908"/>
              <a:gd name="connsiteY9" fmla="*/ 1671833 h 2648226"/>
              <a:gd name="connsiteX10" fmla="*/ 1093245 w 4837908"/>
              <a:gd name="connsiteY10" fmla="*/ 1671833 h 2648226"/>
              <a:gd name="connsiteX11" fmla="*/ 1129104 w 4837908"/>
              <a:gd name="connsiteY11" fmla="*/ 1689762 h 2648226"/>
              <a:gd name="connsiteX12" fmla="*/ 1227716 w 4837908"/>
              <a:gd name="connsiteY12" fmla="*/ 1707691 h 2648226"/>
              <a:gd name="connsiteX13" fmla="*/ 1407010 w 4837908"/>
              <a:gd name="connsiteY13" fmla="*/ 1725621 h 2648226"/>
              <a:gd name="connsiteX14" fmla="*/ 1846280 w 4837908"/>
              <a:gd name="connsiteY14" fmla="*/ 1707691 h 2648226"/>
              <a:gd name="connsiteX15" fmla="*/ 1900069 w 4837908"/>
              <a:gd name="connsiteY15" fmla="*/ 1725621 h 2648226"/>
              <a:gd name="connsiteX16" fmla="*/ 1953857 w 4837908"/>
              <a:gd name="connsiteY16" fmla="*/ 1716656 h 2648226"/>
              <a:gd name="connsiteX17" fmla="*/ 1980751 w 4837908"/>
              <a:gd name="connsiteY17" fmla="*/ 1698727 h 2648226"/>
              <a:gd name="connsiteX18" fmla="*/ 2016610 w 4837908"/>
              <a:gd name="connsiteY18" fmla="*/ 1689762 h 2648226"/>
              <a:gd name="connsiteX19" fmla="*/ 2043504 w 4837908"/>
              <a:gd name="connsiteY19" fmla="*/ 1671833 h 2648226"/>
              <a:gd name="connsiteX20" fmla="*/ 2133151 w 4837908"/>
              <a:gd name="connsiteY20" fmla="*/ 1653903 h 2648226"/>
              <a:gd name="connsiteX21" fmla="*/ 2160045 w 4837908"/>
              <a:gd name="connsiteY21" fmla="*/ 1635974 h 2648226"/>
              <a:gd name="connsiteX22" fmla="*/ 2186939 w 4837908"/>
              <a:gd name="connsiteY22" fmla="*/ 1627009 h 2648226"/>
              <a:gd name="connsiteX23" fmla="*/ 2213833 w 4837908"/>
              <a:gd name="connsiteY23" fmla="*/ 1609080 h 2648226"/>
              <a:gd name="connsiteX24" fmla="*/ 2249692 w 4837908"/>
              <a:gd name="connsiteY24" fmla="*/ 1600115 h 2648226"/>
              <a:gd name="connsiteX25" fmla="*/ 2276586 w 4837908"/>
              <a:gd name="connsiteY25" fmla="*/ 1591150 h 2648226"/>
              <a:gd name="connsiteX26" fmla="*/ 2321410 w 4837908"/>
              <a:gd name="connsiteY26" fmla="*/ 1555291 h 2648226"/>
              <a:gd name="connsiteX27" fmla="*/ 2348304 w 4837908"/>
              <a:gd name="connsiteY27" fmla="*/ 1546327 h 2648226"/>
              <a:gd name="connsiteX28" fmla="*/ 2375198 w 4837908"/>
              <a:gd name="connsiteY28" fmla="*/ 1528397 h 2648226"/>
              <a:gd name="connsiteX29" fmla="*/ 2455880 w 4837908"/>
              <a:gd name="connsiteY29" fmla="*/ 1510468 h 2648226"/>
              <a:gd name="connsiteX30" fmla="*/ 2482775 w 4837908"/>
              <a:gd name="connsiteY30" fmla="*/ 1501503 h 2648226"/>
              <a:gd name="connsiteX31" fmla="*/ 2599316 w 4837908"/>
              <a:gd name="connsiteY31" fmla="*/ 1492538 h 2648226"/>
              <a:gd name="connsiteX32" fmla="*/ 2688963 w 4837908"/>
              <a:gd name="connsiteY32" fmla="*/ 1483574 h 2648226"/>
              <a:gd name="connsiteX33" fmla="*/ 2715857 w 4837908"/>
              <a:gd name="connsiteY33" fmla="*/ 1465644 h 2648226"/>
              <a:gd name="connsiteX34" fmla="*/ 2742751 w 4837908"/>
              <a:gd name="connsiteY34" fmla="*/ 1456680 h 2648226"/>
              <a:gd name="connsiteX35" fmla="*/ 2778610 w 4837908"/>
              <a:gd name="connsiteY35" fmla="*/ 1420821 h 2648226"/>
              <a:gd name="connsiteX36" fmla="*/ 2796539 w 4837908"/>
              <a:gd name="connsiteY36" fmla="*/ 1402891 h 2648226"/>
              <a:gd name="connsiteX37" fmla="*/ 2868257 w 4837908"/>
              <a:gd name="connsiteY37" fmla="*/ 1367033 h 2648226"/>
              <a:gd name="connsiteX38" fmla="*/ 2904116 w 4837908"/>
              <a:gd name="connsiteY38" fmla="*/ 1331174 h 2648226"/>
              <a:gd name="connsiteX39" fmla="*/ 2966869 w 4837908"/>
              <a:gd name="connsiteY39" fmla="*/ 1295315 h 2648226"/>
              <a:gd name="connsiteX40" fmla="*/ 3065480 w 4837908"/>
              <a:gd name="connsiteY40" fmla="*/ 1232562 h 2648226"/>
              <a:gd name="connsiteX41" fmla="*/ 3128233 w 4837908"/>
              <a:gd name="connsiteY41" fmla="*/ 1223597 h 2648226"/>
              <a:gd name="connsiteX42" fmla="*/ 3182022 w 4837908"/>
              <a:gd name="connsiteY42" fmla="*/ 1205668 h 2648226"/>
              <a:gd name="connsiteX43" fmla="*/ 3343386 w 4837908"/>
              <a:gd name="connsiteY43" fmla="*/ 1187738 h 2648226"/>
              <a:gd name="connsiteX44" fmla="*/ 3379245 w 4837908"/>
              <a:gd name="connsiteY44" fmla="*/ 1160844 h 2648226"/>
              <a:gd name="connsiteX45" fmla="*/ 3397175 w 4837908"/>
              <a:gd name="connsiteY45" fmla="*/ 1142915 h 2648226"/>
              <a:gd name="connsiteX46" fmla="*/ 3424069 w 4837908"/>
              <a:gd name="connsiteY46" fmla="*/ 1124985 h 2648226"/>
              <a:gd name="connsiteX47" fmla="*/ 3450963 w 4837908"/>
              <a:gd name="connsiteY47" fmla="*/ 1080162 h 2648226"/>
              <a:gd name="connsiteX48" fmla="*/ 3468892 w 4837908"/>
              <a:gd name="connsiteY48" fmla="*/ 1053268 h 2648226"/>
              <a:gd name="connsiteX49" fmla="*/ 3495786 w 4837908"/>
              <a:gd name="connsiteY49" fmla="*/ 1035338 h 2648226"/>
              <a:gd name="connsiteX50" fmla="*/ 3513716 w 4837908"/>
              <a:gd name="connsiteY50" fmla="*/ 1017409 h 2648226"/>
              <a:gd name="connsiteX51" fmla="*/ 3540610 w 4837908"/>
              <a:gd name="connsiteY51" fmla="*/ 999480 h 2648226"/>
              <a:gd name="connsiteX52" fmla="*/ 3576469 w 4837908"/>
              <a:gd name="connsiteY52" fmla="*/ 963621 h 2648226"/>
              <a:gd name="connsiteX53" fmla="*/ 3648186 w 4837908"/>
              <a:gd name="connsiteY53" fmla="*/ 927762 h 2648226"/>
              <a:gd name="connsiteX54" fmla="*/ 3701975 w 4837908"/>
              <a:gd name="connsiteY54" fmla="*/ 891903 h 2648226"/>
              <a:gd name="connsiteX55" fmla="*/ 3755763 w 4837908"/>
              <a:gd name="connsiteY55" fmla="*/ 865009 h 2648226"/>
              <a:gd name="connsiteX56" fmla="*/ 3782657 w 4837908"/>
              <a:gd name="connsiteY56" fmla="*/ 838115 h 2648226"/>
              <a:gd name="connsiteX57" fmla="*/ 3809551 w 4837908"/>
              <a:gd name="connsiteY57" fmla="*/ 820185 h 2648226"/>
              <a:gd name="connsiteX58" fmla="*/ 3854375 w 4837908"/>
              <a:gd name="connsiteY58" fmla="*/ 775362 h 2648226"/>
              <a:gd name="connsiteX59" fmla="*/ 3881269 w 4837908"/>
              <a:gd name="connsiteY59" fmla="*/ 748468 h 2648226"/>
              <a:gd name="connsiteX60" fmla="*/ 3917128 w 4837908"/>
              <a:gd name="connsiteY60" fmla="*/ 721574 h 2648226"/>
              <a:gd name="connsiteX61" fmla="*/ 3961951 w 4837908"/>
              <a:gd name="connsiteY61" fmla="*/ 685715 h 2648226"/>
              <a:gd name="connsiteX62" fmla="*/ 4024704 w 4837908"/>
              <a:gd name="connsiteY62" fmla="*/ 667785 h 2648226"/>
              <a:gd name="connsiteX63" fmla="*/ 4087457 w 4837908"/>
              <a:gd name="connsiteY63" fmla="*/ 622962 h 2648226"/>
              <a:gd name="connsiteX64" fmla="*/ 4141245 w 4837908"/>
              <a:gd name="connsiteY64" fmla="*/ 596068 h 2648226"/>
              <a:gd name="connsiteX65" fmla="*/ 4159175 w 4837908"/>
              <a:gd name="connsiteY65" fmla="*/ 578138 h 2648226"/>
              <a:gd name="connsiteX66" fmla="*/ 4186069 w 4837908"/>
              <a:gd name="connsiteY66" fmla="*/ 560209 h 2648226"/>
              <a:gd name="connsiteX67" fmla="*/ 4230892 w 4837908"/>
              <a:gd name="connsiteY67" fmla="*/ 515385 h 2648226"/>
              <a:gd name="connsiteX68" fmla="*/ 4257786 w 4837908"/>
              <a:gd name="connsiteY68" fmla="*/ 497456 h 2648226"/>
              <a:gd name="connsiteX69" fmla="*/ 4293645 w 4837908"/>
              <a:gd name="connsiteY69" fmla="*/ 461597 h 2648226"/>
              <a:gd name="connsiteX70" fmla="*/ 4320539 w 4837908"/>
              <a:gd name="connsiteY70" fmla="*/ 443668 h 2648226"/>
              <a:gd name="connsiteX71" fmla="*/ 4401222 w 4837908"/>
              <a:gd name="connsiteY71" fmla="*/ 389880 h 2648226"/>
              <a:gd name="connsiteX72" fmla="*/ 4446045 w 4837908"/>
              <a:gd name="connsiteY72" fmla="*/ 362985 h 2648226"/>
              <a:gd name="connsiteX73" fmla="*/ 4490869 w 4837908"/>
              <a:gd name="connsiteY73" fmla="*/ 318162 h 2648226"/>
              <a:gd name="connsiteX74" fmla="*/ 4598445 w 4837908"/>
              <a:gd name="connsiteY74" fmla="*/ 210585 h 2648226"/>
              <a:gd name="connsiteX75" fmla="*/ 4661198 w 4837908"/>
              <a:gd name="connsiteY75" fmla="*/ 129903 h 2648226"/>
              <a:gd name="connsiteX76" fmla="*/ 4679128 w 4837908"/>
              <a:gd name="connsiteY76" fmla="*/ 103009 h 2648226"/>
              <a:gd name="connsiteX77" fmla="*/ 4706022 w 4837908"/>
              <a:gd name="connsiteY77" fmla="*/ 58185 h 2648226"/>
              <a:gd name="connsiteX78" fmla="*/ 4732916 w 4837908"/>
              <a:gd name="connsiteY78" fmla="*/ 13362 h 2648226"/>
              <a:gd name="connsiteX79" fmla="*/ 4768775 w 4837908"/>
              <a:gd name="connsiteY79" fmla="*/ 22327 h 2648226"/>
              <a:gd name="connsiteX80" fmla="*/ 4777739 w 4837908"/>
              <a:gd name="connsiteY80" fmla="*/ 49221 h 2648226"/>
              <a:gd name="connsiteX81" fmla="*/ 4795669 w 4837908"/>
              <a:gd name="connsiteY81" fmla="*/ 67150 h 2648226"/>
              <a:gd name="connsiteX82" fmla="*/ 4813598 w 4837908"/>
              <a:gd name="connsiteY82" fmla="*/ 120938 h 2648226"/>
              <a:gd name="connsiteX83" fmla="*/ 4822563 w 4837908"/>
              <a:gd name="connsiteY83" fmla="*/ 147833 h 2648226"/>
              <a:gd name="connsiteX84" fmla="*/ 4822563 w 4837908"/>
              <a:gd name="connsiteY84" fmla="*/ 1044303 h 2648226"/>
              <a:gd name="connsiteX85" fmla="*/ 4804633 w 4837908"/>
              <a:gd name="connsiteY85" fmla="*/ 1107056 h 2648226"/>
              <a:gd name="connsiteX86" fmla="*/ 4768775 w 4837908"/>
              <a:gd name="connsiteY86" fmla="*/ 1133950 h 2648226"/>
              <a:gd name="connsiteX87" fmla="*/ 4759810 w 4837908"/>
              <a:gd name="connsiteY87" fmla="*/ 1160844 h 2648226"/>
              <a:gd name="connsiteX88" fmla="*/ 4714986 w 4837908"/>
              <a:gd name="connsiteY88" fmla="*/ 1196703 h 2648226"/>
              <a:gd name="connsiteX89" fmla="*/ 4697057 w 4837908"/>
              <a:gd name="connsiteY89" fmla="*/ 1214633 h 2648226"/>
              <a:gd name="connsiteX90" fmla="*/ 4670163 w 4837908"/>
              <a:gd name="connsiteY90" fmla="*/ 1232562 h 2648226"/>
              <a:gd name="connsiteX91" fmla="*/ 4634304 w 4837908"/>
              <a:gd name="connsiteY91" fmla="*/ 1268421 h 2648226"/>
              <a:gd name="connsiteX92" fmla="*/ 4562586 w 4837908"/>
              <a:gd name="connsiteY92" fmla="*/ 1322209 h 2648226"/>
              <a:gd name="connsiteX93" fmla="*/ 4517763 w 4837908"/>
              <a:gd name="connsiteY93" fmla="*/ 1367033 h 2648226"/>
              <a:gd name="connsiteX94" fmla="*/ 4472939 w 4837908"/>
              <a:gd name="connsiteY94" fmla="*/ 1438750 h 2648226"/>
              <a:gd name="connsiteX95" fmla="*/ 4446045 w 4837908"/>
              <a:gd name="connsiteY95" fmla="*/ 1483574 h 2648226"/>
              <a:gd name="connsiteX96" fmla="*/ 4410186 w 4837908"/>
              <a:gd name="connsiteY96" fmla="*/ 1546327 h 2648226"/>
              <a:gd name="connsiteX97" fmla="*/ 4365363 w 4837908"/>
              <a:gd name="connsiteY97" fmla="*/ 1609080 h 2648226"/>
              <a:gd name="connsiteX98" fmla="*/ 4347433 w 4837908"/>
              <a:gd name="connsiteY98" fmla="*/ 1627009 h 2648226"/>
              <a:gd name="connsiteX99" fmla="*/ 4311575 w 4837908"/>
              <a:gd name="connsiteY99" fmla="*/ 1689762 h 2648226"/>
              <a:gd name="connsiteX100" fmla="*/ 4284680 w 4837908"/>
              <a:gd name="connsiteY100" fmla="*/ 1734585 h 2648226"/>
              <a:gd name="connsiteX101" fmla="*/ 4275716 w 4837908"/>
              <a:gd name="connsiteY101" fmla="*/ 1761480 h 2648226"/>
              <a:gd name="connsiteX102" fmla="*/ 4230892 w 4837908"/>
              <a:gd name="connsiteY102" fmla="*/ 1806303 h 2648226"/>
              <a:gd name="connsiteX103" fmla="*/ 4195033 w 4837908"/>
              <a:gd name="connsiteY103" fmla="*/ 1842162 h 2648226"/>
              <a:gd name="connsiteX104" fmla="*/ 4168139 w 4837908"/>
              <a:gd name="connsiteY104" fmla="*/ 1869056 h 2648226"/>
              <a:gd name="connsiteX105" fmla="*/ 4141245 w 4837908"/>
              <a:gd name="connsiteY105" fmla="*/ 1895950 h 2648226"/>
              <a:gd name="connsiteX106" fmla="*/ 4060563 w 4837908"/>
              <a:gd name="connsiteY106" fmla="*/ 1949738 h 2648226"/>
              <a:gd name="connsiteX107" fmla="*/ 4033669 w 4837908"/>
              <a:gd name="connsiteY107" fmla="*/ 1967668 h 2648226"/>
              <a:gd name="connsiteX108" fmla="*/ 3997810 w 4837908"/>
              <a:gd name="connsiteY108" fmla="*/ 2003527 h 2648226"/>
              <a:gd name="connsiteX109" fmla="*/ 3979880 w 4837908"/>
              <a:gd name="connsiteY109" fmla="*/ 2021456 h 2648226"/>
              <a:gd name="connsiteX110" fmla="*/ 3926092 w 4837908"/>
              <a:gd name="connsiteY110" fmla="*/ 2048350 h 2648226"/>
              <a:gd name="connsiteX111" fmla="*/ 3908163 w 4837908"/>
              <a:gd name="connsiteY111" fmla="*/ 2066280 h 2648226"/>
              <a:gd name="connsiteX112" fmla="*/ 3881269 w 4837908"/>
              <a:gd name="connsiteY112" fmla="*/ 2084209 h 2648226"/>
              <a:gd name="connsiteX113" fmla="*/ 3863339 w 4837908"/>
              <a:gd name="connsiteY113" fmla="*/ 2102138 h 2648226"/>
              <a:gd name="connsiteX114" fmla="*/ 3836445 w 4837908"/>
              <a:gd name="connsiteY114" fmla="*/ 2111103 h 2648226"/>
              <a:gd name="connsiteX115" fmla="*/ 3800586 w 4837908"/>
              <a:gd name="connsiteY115" fmla="*/ 2146962 h 2648226"/>
              <a:gd name="connsiteX116" fmla="*/ 3773692 w 4837908"/>
              <a:gd name="connsiteY116" fmla="*/ 2164891 h 2648226"/>
              <a:gd name="connsiteX117" fmla="*/ 3710939 w 4837908"/>
              <a:gd name="connsiteY117" fmla="*/ 2209715 h 2648226"/>
              <a:gd name="connsiteX118" fmla="*/ 3648186 w 4837908"/>
              <a:gd name="connsiteY118" fmla="*/ 2263503 h 2648226"/>
              <a:gd name="connsiteX119" fmla="*/ 3603363 w 4837908"/>
              <a:gd name="connsiteY119" fmla="*/ 2308327 h 2648226"/>
              <a:gd name="connsiteX120" fmla="*/ 3558539 w 4837908"/>
              <a:gd name="connsiteY120" fmla="*/ 2353150 h 2648226"/>
              <a:gd name="connsiteX121" fmla="*/ 3540610 w 4837908"/>
              <a:gd name="connsiteY121" fmla="*/ 2371080 h 2648226"/>
              <a:gd name="connsiteX122" fmla="*/ 3513716 w 4837908"/>
              <a:gd name="connsiteY122" fmla="*/ 2424868 h 2648226"/>
              <a:gd name="connsiteX123" fmla="*/ 3486822 w 4837908"/>
              <a:gd name="connsiteY123" fmla="*/ 2478656 h 2648226"/>
              <a:gd name="connsiteX124" fmla="*/ 3450963 w 4837908"/>
              <a:gd name="connsiteY124" fmla="*/ 2514515 h 2648226"/>
              <a:gd name="connsiteX125" fmla="*/ 3424069 w 4837908"/>
              <a:gd name="connsiteY125" fmla="*/ 2541409 h 2648226"/>
              <a:gd name="connsiteX126" fmla="*/ 3388210 w 4837908"/>
              <a:gd name="connsiteY126" fmla="*/ 2577268 h 2648226"/>
              <a:gd name="connsiteX127" fmla="*/ 3343386 w 4837908"/>
              <a:gd name="connsiteY127" fmla="*/ 2613127 h 2648226"/>
              <a:gd name="connsiteX128" fmla="*/ 3316492 w 4837908"/>
              <a:gd name="connsiteY128" fmla="*/ 2622091 h 2648226"/>
              <a:gd name="connsiteX129" fmla="*/ 3289598 w 4837908"/>
              <a:gd name="connsiteY129" fmla="*/ 2568303 h 2648226"/>
              <a:gd name="connsiteX130" fmla="*/ 3271669 w 4837908"/>
              <a:gd name="connsiteY130" fmla="*/ 2514515 h 2648226"/>
              <a:gd name="connsiteX131" fmla="*/ 3199951 w 4837908"/>
              <a:gd name="connsiteY131" fmla="*/ 2496585 h 2648226"/>
              <a:gd name="connsiteX132" fmla="*/ 3173057 w 4837908"/>
              <a:gd name="connsiteY132" fmla="*/ 2487621 h 2648226"/>
              <a:gd name="connsiteX133" fmla="*/ 2697928 w 4837908"/>
              <a:gd name="connsiteY133" fmla="*/ 2478656 h 2648226"/>
              <a:gd name="connsiteX134" fmla="*/ 2509669 w 4837908"/>
              <a:gd name="connsiteY134" fmla="*/ 2469691 h 2648226"/>
              <a:gd name="connsiteX135" fmla="*/ 2473810 w 4837908"/>
              <a:gd name="connsiteY135" fmla="*/ 2460727 h 2648226"/>
              <a:gd name="connsiteX136" fmla="*/ 2446916 w 4837908"/>
              <a:gd name="connsiteY136" fmla="*/ 2451762 h 2648226"/>
              <a:gd name="connsiteX137" fmla="*/ 2088328 w 4837908"/>
              <a:gd name="connsiteY137" fmla="*/ 2442797 h 2648226"/>
              <a:gd name="connsiteX138" fmla="*/ 1980751 w 4837908"/>
              <a:gd name="connsiteY138" fmla="*/ 2424868 h 2648226"/>
              <a:gd name="connsiteX139" fmla="*/ 1882139 w 4837908"/>
              <a:gd name="connsiteY139" fmla="*/ 2406938 h 2648226"/>
              <a:gd name="connsiteX140" fmla="*/ 1765598 w 4837908"/>
              <a:gd name="connsiteY140" fmla="*/ 2415903 h 2648226"/>
              <a:gd name="connsiteX141" fmla="*/ 1738704 w 4837908"/>
              <a:gd name="connsiteY141" fmla="*/ 2424868 h 2648226"/>
              <a:gd name="connsiteX142" fmla="*/ 1693880 w 4837908"/>
              <a:gd name="connsiteY142" fmla="*/ 2433833 h 2648226"/>
              <a:gd name="connsiteX143" fmla="*/ 1666986 w 4837908"/>
              <a:gd name="connsiteY143" fmla="*/ 2451762 h 2648226"/>
              <a:gd name="connsiteX144" fmla="*/ 1604233 w 4837908"/>
              <a:gd name="connsiteY144" fmla="*/ 2469691 h 2648226"/>
              <a:gd name="connsiteX145" fmla="*/ 1514586 w 4837908"/>
              <a:gd name="connsiteY145" fmla="*/ 2460727 h 2648226"/>
              <a:gd name="connsiteX146" fmla="*/ 1469763 w 4837908"/>
              <a:gd name="connsiteY146" fmla="*/ 2433833 h 2648226"/>
              <a:gd name="connsiteX147" fmla="*/ 1173928 w 4837908"/>
              <a:gd name="connsiteY147" fmla="*/ 2424868 h 2648226"/>
              <a:gd name="connsiteX148" fmla="*/ 985669 w 4837908"/>
              <a:gd name="connsiteY148" fmla="*/ 2406938 h 2648226"/>
              <a:gd name="connsiteX149" fmla="*/ 922916 w 4837908"/>
              <a:gd name="connsiteY149" fmla="*/ 2397974 h 2648226"/>
              <a:gd name="connsiteX150" fmla="*/ 851198 w 4837908"/>
              <a:gd name="connsiteY150" fmla="*/ 2389009 h 2648226"/>
              <a:gd name="connsiteX151" fmla="*/ 689833 w 4837908"/>
              <a:gd name="connsiteY151" fmla="*/ 2353150 h 2648226"/>
              <a:gd name="connsiteX152" fmla="*/ 645010 w 4837908"/>
              <a:gd name="connsiteY152" fmla="*/ 2389009 h 2648226"/>
              <a:gd name="connsiteX153" fmla="*/ 591222 w 4837908"/>
              <a:gd name="connsiteY153" fmla="*/ 2406938 h 2648226"/>
              <a:gd name="connsiteX154" fmla="*/ 483645 w 4837908"/>
              <a:gd name="connsiteY154" fmla="*/ 2397974 h 2648226"/>
              <a:gd name="connsiteX155" fmla="*/ 420892 w 4837908"/>
              <a:gd name="connsiteY155" fmla="*/ 2371080 h 2648226"/>
              <a:gd name="connsiteX156" fmla="*/ 295386 w 4837908"/>
              <a:gd name="connsiteY156" fmla="*/ 2362115 h 2648226"/>
              <a:gd name="connsiteX157" fmla="*/ 187810 w 4837908"/>
              <a:gd name="connsiteY157" fmla="*/ 2371080 h 2648226"/>
              <a:gd name="connsiteX158" fmla="*/ 134022 w 4837908"/>
              <a:gd name="connsiteY158" fmla="*/ 2397974 h 2648226"/>
              <a:gd name="connsiteX159" fmla="*/ 107128 w 4837908"/>
              <a:gd name="connsiteY159" fmla="*/ 2406938 h 2648226"/>
              <a:gd name="connsiteX160" fmla="*/ 71269 w 4837908"/>
              <a:gd name="connsiteY160" fmla="*/ 2146962 h 2648226"/>
              <a:gd name="connsiteX161" fmla="*/ 62304 w 4837908"/>
              <a:gd name="connsiteY161" fmla="*/ 2111103 h 2648226"/>
              <a:gd name="connsiteX162" fmla="*/ 44375 w 4837908"/>
              <a:gd name="connsiteY162" fmla="*/ 2021456 h 2648226"/>
              <a:gd name="connsiteX163" fmla="*/ 53339 w 4837908"/>
              <a:gd name="connsiteY163" fmla="*/ 1886985 h 2648226"/>
              <a:gd name="connsiteX164" fmla="*/ 80233 w 4837908"/>
              <a:gd name="connsiteY164" fmla="*/ 1797338 h 2648226"/>
              <a:gd name="connsiteX165" fmla="*/ 98163 w 4837908"/>
              <a:gd name="connsiteY165" fmla="*/ 1743550 h 2648226"/>
              <a:gd name="connsiteX166" fmla="*/ 107128 w 4837908"/>
              <a:gd name="connsiteY166" fmla="*/ 1716656 h 2648226"/>
              <a:gd name="connsiteX167" fmla="*/ 125057 w 4837908"/>
              <a:gd name="connsiteY167" fmla="*/ 1698727 h 26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837908" h="2648226">
                <a:moveTo>
                  <a:pt x="125057" y="1698727"/>
                </a:moveTo>
                <a:cubicBezTo>
                  <a:pt x="200624" y="1723914"/>
                  <a:pt x="113738" y="1697468"/>
                  <a:pt x="286422" y="1716656"/>
                </a:cubicBezTo>
                <a:cubicBezTo>
                  <a:pt x="295814" y="1717700"/>
                  <a:pt x="303949" y="1724372"/>
                  <a:pt x="313316" y="1725621"/>
                </a:cubicBezTo>
                <a:cubicBezTo>
                  <a:pt x="348983" y="1730377"/>
                  <a:pt x="385033" y="1731597"/>
                  <a:pt x="420892" y="1734585"/>
                </a:cubicBezTo>
                <a:cubicBezTo>
                  <a:pt x="432845" y="1737573"/>
                  <a:pt x="444430" y="1743550"/>
                  <a:pt x="456751" y="1743550"/>
                </a:cubicBezTo>
                <a:cubicBezTo>
                  <a:pt x="609952" y="1743550"/>
                  <a:pt x="453377" y="1733466"/>
                  <a:pt x="555363" y="1725621"/>
                </a:cubicBezTo>
                <a:cubicBezTo>
                  <a:pt x="620978" y="1720574"/>
                  <a:pt x="686845" y="1719644"/>
                  <a:pt x="752586" y="1716656"/>
                </a:cubicBezTo>
                <a:cubicBezTo>
                  <a:pt x="761551" y="1710680"/>
                  <a:pt x="771067" y="1705458"/>
                  <a:pt x="779480" y="1698727"/>
                </a:cubicBezTo>
                <a:cubicBezTo>
                  <a:pt x="786080" y="1693447"/>
                  <a:pt x="789102" y="1682355"/>
                  <a:pt x="797410" y="1680797"/>
                </a:cubicBezTo>
                <a:cubicBezTo>
                  <a:pt x="838634" y="1673068"/>
                  <a:pt x="881081" y="1674821"/>
                  <a:pt x="922916" y="1671833"/>
                </a:cubicBezTo>
                <a:cubicBezTo>
                  <a:pt x="989798" y="1649538"/>
                  <a:pt x="968051" y="1653054"/>
                  <a:pt x="1093245" y="1671833"/>
                </a:cubicBezTo>
                <a:cubicBezTo>
                  <a:pt x="1106461" y="1673815"/>
                  <a:pt x="1116426" y="1685536"/>
                  <a:pt x="1129104" y="1689762"/>
                </a:cubicBezTo>
                <a:cubicBezTo>
                  <a:pt x="1139857" y="1693346"/>
                  <a:pt x="1220804" y="1706893"/>
                  <a:pt x="1227716" y="1707691"/>
                </a:cubicBezTo>
                <a:cubicBezTo>
                  <a:pt x="1287383" y="1714576"/>
                  <a:pt x="1407010" y="1725621"/>
                  <a:pt x="1407010" y="1725621"/>
                </a:cubicBezTo>
                <a:cubicBezTo>
                  <a:pt x="1553433" y="1719644"/>
                  <a:pt x="1707255" y="1661349"/>
                  <a:pt x="1846280" y="1707691"/>
                </a:cubicBezTo>
                <a:lnTo>
                  <a:pt x="1900069" y="1725621"/>
                </a:lnTo>
                <a:cubicBezTo>
                  <a:pt x="1917998" y="1722633"/>
                  <a:pt x="1936613" y="1722404"/>
                  <a:pt x="1953857" y="1716656"/>
                </a:cubicBezTo>
                <a:cubicBezTo>
                  <a:pt x="1964078" y="1713249"/>
                  <a:pt x="1970848" y="1702971"/>
                  <a:pt x="1980751" y="1698727"/>
                </a:cubicBezTo>
                <a:cubicBezTo>
                  <a:pt x="1992076" y="1693874"/>
                  <a:pt x="2004657" y="1692750"/>
                  <a:pt x="2016610" y="1689762"/>
                </a:cubicBezTo>
                <a:cubicBezTo>
                  <a:pt x="2025575" y="1683786"/>
                  <a:pt x="2033184" y="1674929"/>
                  <a:pt x="2043504" y="1671833"/>
                </a:cubicBezTo>
                <a:cubicBezTo>
                  <a:pt x="2084805" y="1659443"/>
                  <a:pt x="2099988" y="1670484"/>
                  <a:pt x="2133151" y="1653903"/>
                </a:cubicBezTo>
                <a:cubicBezTo>
                  <a:pt x="2142788" y="1649085"/>
                  <a:pt x="2150408" y="1640792"/>
                  <a:pt x="2160045" y="1635974"/>
                </a:cubicBezTo>
                <a:cubicBezTo>
                  <a:pt x="2168497" y="1631748"/>
                  <a:pt x="2178487" y="1631235"/>
                  <a:pt x="2186939" y="1627009"/>
                </a:cubicBezTo>
                <a:cubicBezTo>
                  <a:pt x="2196576" y="1622191"/>
                  <a:pt x="2203930" y="1613324"/>
                  <a:pt x="2213833" y="1609080"/>
                </a:cubicBezTo>
                <a:cubicBezTo>
                  <a:pt x="2225158" y="1604227"/>
                  <a:pt x="2237845" y="1603500"/>
                  <a:pt x="2249692" y="1600115"/>
                </a:cubicBezTo>
                <a:cubicBezTo>
                  <a:pt x="2258778" y="1597519"/>
                  <a:pt x="2267621" y="1594138"/>
                  <a:pt x="2276586" y="1591150"/>
                </a:cubicBezTo>
                <a:cubicBezTo>
                  <a:pt x="2293261" y="1574476"/>
                  <a:pt x="2298795" y="1566598"/>
                  <a:pt x="2321410" y="1555291"/>
                </a:cubicBezTo>
                <a:cubicBezTo>
                  <a:pt x="2329862" y="1551065"/>
                  <a:pt x="2339339" y="1549315"/>
                  <a:pt x="2348304" y="1546327"/>
                </a:cubicBezTo>
                <a:cubicBezTo>
                  <a:pt x="2357269" y="1540350"/>
                  <a:pt x="2365561" y="1533215"/>
                  <a:pt x="2375198" y="1528397"/>
                </a:cubicBezTo>
                <a:cubicBezTo>
                  <a:pt x="2399410" y="1516291"/>
                  <a:pt x="2431099" y="1515975"/>
                  <a:pt x="2455880" y="1510468"/>
                </a:cubicBezTo>
                <a:cubicBezTo>
                  <a:pt x="2465105" y="1508418"/>
                  <a:pt x="2473398" y="1502675"/>
                  <a:pt x="2482775" y="1501503"/>
                </a:cubicBezTo>
                <a:cubicBezTo>
                  <a:pt x="2521436" y="1496670"/>
                  <a:pt x="2560501" y="1495913"/>
                  <a:pt x="2599316" y="1492538"/>
                </a:cubicBezTo>
                <a:cubicBezTo>
                  <a:pt x="2629234" y="1489936"/>
                  <a:pt x="2659081" y="1486562"/>
                  <a:pt x="2688963" y="1483574"/>
                </a:cubicBezTo>
                <a:cubicBezTo>
                  <a:pt x="2697928" y="1477597"/>
                  <a:pt x="2706220" y="1470462"/>
                  <a:pt x="2715857" y="1465644"/>
                </a:cubicBezTo>
                <a:cubicBezTo>
                  <a:pt x="2724309" y="1461418"/>
                  <a:pt x="2735062" y="1462172"/>
                  <a:pt x="2742751" y="1456680"/>
                </a:cubicBezTo>
                <a:cubicBezTo>
                  <a:pt x="2756506" y="1446855"/>
                  <a:pt x="2766657" y="1432774"/>
                  <a:pt x="2778610" y="1420821"/>
                </a:cubicBezTo>
                <a:cubicBezTo>
                  <a:pt x="2784586" y="1414844"/>
                  <a:pt x="2788691" y="1406030"/>
                  <a:pt x="2796539" y="1402891"/>
                </a:cubicBezTo>
                <a:cubicBezTo>
                  <a:pt x="2826296" y="1390989"/>
                  <a:pt x="2844759" y="1387174"/>
                  <a:pt x="2868257" y="1367033"/>
                </a:cubicBezTo>
                <a:cubicBezTo>
                  <a:pt x="2881092" y="1356032"/>
                  <a:pt x="2890051" y="1340551"/>
                  <a:pt x="2904116" y="1331174"/>
                </a:cubicBezTo>
                <a:cubicBezTo>
                  <a:pt x="2942129" y="1305831"/>
                  <a:pt x="2921373" y="1318062"/>
                  <a:pt x="2966869" y="1295315"/>
                </a:cubicBezTo>
                <a:cubicBezTo>
                  <a:pt x="3002813" y="1259371"/>
                  <a:pt x="3003188" y="1253326"/>
                  <a:pt x="3065480" y="1232562"/>
                </a:cubicBezTo>
                <a:cubicBezTo>
                  <a:pt x="3085526" y="1225880"/>
                  <a:pt x="3107315" y="1226585"/>
                  <a:pt x="3128233" y="1223597"/>
                </a:cubicBezTo>
                <a:cubicBezTo>
                  <a:pt x="3146163" y="1217621"/>
                  <a:pt x="3163542" y="1209628"/>
                  <a:pt x="3182022" y="1205668"/>
                </a:cubicBezTo>
                <a:cubicBezTo>
                  <a:pt x="3204231" y="1200909"/>
                  <a:pt x="3328627" y="1189214"/>
                  <a:pt x="3343386" y="1187738"/>
                </a:cubicBezTo>
                <a:cubicBezTo>
                  <a:pt x="3355339" y="1178773"/>
                  <a:pt x="3367767" y="1170409"/>
                  <a:pt x="3379245" y="1160844"/>
                </a:cubicBezTo>
                <a:cubicBezTo>
                  <a:pt x="3385738" y="1155433"/>
                  <a:pt x="3390575" y="1148195"/>
                  <a:pt x="3397175" y="1142915"/>
                </a:cubicBezTo>
                <a:cubicBezTo>
                  <a:pt x="3405588" y="1136184"/>
                  <a:pt x="3415104" y="1130962"/>
                  <a:pt x="3424069" y="1124985"/>
                </a:cubicBezTo>
                <a:cubicBezTo>
                  <a:pt x="3439637" y="1078279"/>
                  <a:pt x="3422835" y="1115321"/>
                  <a:pt x="3450963" y="1080162"/>
                </a:cubicBezTo>
                <a:cubicBezTo>
                  <a:pt x="3457694" y="1071749"/>
                  <a:pt x="3461274" y="1060887"/>
                  <a:pt x="3468892" y="1053268"/>
                </a:cubicBezTo>
                <a:cubicBezTo>
                  <a:pt x="3476511" y="1045649"/>
                  <a:pt x="3487373" y="1042069"/>
                  <a:pt x="3495786" y="1035338"/>
                </a:cubicBezTo>
                <a:cubicBezTo>
                  <a:pt x="3502386" y="1030058"/>
                  <a:pt x="3507116" y="1022689"/>
                  <a:pt x="3513716" y="1017409"/>
                </a:cubicBezTo>
                <a:cubicBezTo>
                  <a:pt x="3522129" y="1010679"/>
                  <a:pt x="3532430" y="1006492"/>
                  <a:pt x="3540610" y="999480"/>
                </a:cubicBezTo>
                <a:cubicBezTo>
                  <a:pt x="3553445" y="988479"/>
                  <a:pt x="3561350" y="971181"/>
                  <a:pt x="3576469" y="963621"/>
                </a:cubicBezTo>
                <a:cubicBezTo>
                  <a:pt x="3600375" y="951668"/>
                  <a:pt x="3629286" y="946661"/>
                  <a:pt x="3648186" y="927762"/>
                </a:cubicBezTo>
                <a:cubicBezTo>
                  <a:pt x="3680143" y="895807"/>
                  <a:pt x="3651320" y="920849"/>
                  <a:pt x="3701975" y="891903"/>
                </a:cubicBezTo>
                <a:cubicBezTo>
                  <a:pt x="3750633" y="864098"/>
                  <a:pt x="3706456" y="881445"/>
                  <a:pt x="3755763" y="865009"/>
                </a:cubicBezTo>
                <a:cubicBezTo>
                  <a:pt x="3764728" y="856044"/>
                  <a:pt x="3772918" y="846231"/>
                  <a:pt x="3782657" y="838115"/>
                </a:cubicBezTo>
                <a:cubicBezTo>
                  <a:pt x="3790934" y="831217"/>
                  <a:pt x="3801442" y="827280"/>
                  <a:pt x="3809551" y="820185"/>
                </a:cubicBezTo>
                <a:cubicBezTo>
                  <a:pt x="3825453" y="806271"/>
                  <a:pt x="3839434" y="790303"/>
                  <a:pt x="3854375" y="775362"/>
                </a:cubicBezTo>
                <a:cubicBezTo>
                  <a:pt x="3863340" y="766397"/>
                  <a:pt x="3871127" y="756075"/>
                  <a:pt x="3881269" y="748468"/>
                </a:cubicBezTo>
                <a:cubicBezTo>
                  <a:pt x="3893222" y="739503"/>
                  <a:pt x="3905650" y="731139"/>
                  <a:pt x="3917128" y="721574"/>
                </a:cubicBezTo>
                <a:cubicBezTo>
                  <a:pt x="3937543" y="704562"/>
                  <a:pt x="3934567" y="697451"/>
                  <a:pt x="3961951" y="685715"/>
                </a:cubicBezTo>
                <a:cubicBezTo>
                  <a:pt x="4002166" y="668480"/>
                  <a:pt x="3989811" y="685231"/>
                  <a:pt x="4024704" y="667785"/>
                </a:cubicBezTo>
                <a:cubicBezTo>
                  <a:pt x="4052456" y="653909"/>
                  <a:pt x="4059029" y="639207"/>
                  <a:pt x="4087457" y="622962"/>
                </a:cubicBezTo>
                <a:cubicBezTo>
                  <a:pt x="4145450" y="589823"/>
                  <a:pt x="4082685" y="642916"/>
                  <a:pt x="4141245" y="596068"/>
                </a:cubicBezTo>
                <a:cubicBezTo>
                  <a:pt x="4147845" y="590788"/>
                  <a:pt x="4152575" y="583418"/>
                  <a:pt x="4159175" y="578138"/>
                </a:cubicBezTo>
                <a:cubicBezTo>
                  <a:pt x="4167588" y="571407"/>
                  <a:pt x="4177961" y="567304"/>
                  <a:pt x="4186069" y="560209"/>
                </a:cubicBezTo>
                <a:cubicBezTo>
                  <a:pt x="4201971" y="546295"/>
                  <a:pt x="4213311" y="527106"/>
                  <a:pt x="4230892" y="515385"/>
                </a:cubicBezTo>
                <a:cubicBezTo>
                  <a:pt x="4239857" y="509409"/>
                  <a:pt x="4249606" y="504468"/>
                  <a:pt x="4257786" y="497456"/>
                </a:cubicBezTo>
                <a:cubicBezTo>
                  <a:pt x="4270621" y="486455"/>
                  <a:pt x="4279580" y="470974"/>
                  <a:pt x="4293645" y="461597"/>
                </a:cubicBezTo>
                <a:cubicBezTo>
                  <a:pt x="4302610" y="455621"/>
                  <a:pt x="4312431" y="450763"/>
                  <a:pt x="4320539" y="443668"/>
                </a:cubicBezTo>
                <a:cubicBezTo>
                  <a:pt x="4384782" y="387455"/>
                  <a:pt x="4338620" y="405529"/>
                  <a:pt x="4401222" y="389880"/>
                </a:cubicBezTo>
                <a:cubicBezTo>
                  <a:pt x="4477862" y="313236"/>
                  <a:pt x="4352963" y="432796"/>
                  <a:pt x="4446045" y="362985"/>
                </a:cubicBezTo>
                <a:cubicBezTo>
                  <a:pt x="4462949" y="350307"/>
                  <a:pt x="4475928" y="333103"/>
                  <a:pt x="4490869" y="318162"/>
                </a:cubicBezTo>
                <a:lnTo>
                  <a:pt x="4598445" y="210585"/>
                </a:lnTo>
                <a:cubicBezTo>
                  <a:pt x="4640579" y="168450"/>
                  <a:pt x="4618302" y="194246"/>
                  <a:pt x="4661198" y="129903"/>
                </a:cubicBezTo>
                <a:lnTo>
                  <a:pt x="4679128" y="103009"/>
                </a:lnTo>
                <a:cubicBezTo>
                  <a:pt x="4704521" y="26825"/>
                  <a:pt x="4669106" y="119713"/>
                  <a:pt x="4706022" y="58185"/>
                </a:cubicBezTo>
                <a:cubicBezTo>
                  <a:pt x="4740932" y="0"/>
                  <a:pt x="4687487" y="58789"/>
                  <a:pt x="4732916" y="13362"/>
                </a:cubicBezTo>
                <a:cubicBezTo>
                  <a:pt x="4744869" y="16350"/>
                  <a:pt x="4759154" y="14630"/>
                  <a:pt x="4768775" y="22327"/>
                </a:cubicBezTo>
                <a:cubicBezTo>
                  <a:pt x="4776154" y="28230"/>
                  <a:pt x="4772877" y="41118"/>
                  <a:pt x="4777739" y="49221"/>
                </a:cubicBezTo>
                <a:cubicBezTo>
                  <a:pt x="4782088" y="56469"/>
                  <a:pt x="4789692" y="61174"/>
                  <a:pt x="4795669" y="67150"/>
                </a:cubicBezTo>
                <a:lnTo>
                  <a:pt x="4813598" y="120938"/>
                </a:lnTo>
                <a:lnTo>
                  <a:pt x="4822563" y="147833"/>
                </a:lnTo>
                <a:cubicBezTo>
                  <a:pt x="4837178" y="557041"/>
                  <a:pt x="4837908" y="461208"/>
                  <a:pt x="4822563" y="1044303"/>
                </a:cubicBezTo>
                <a:cubicBezTo>
                  <a:pt x="4822527" y="1045682"/>
                  <a:pt x="4808889" y="1101949"/>
                  <a:pt x="4804633" y="1107056"/>
                </a:cubicBezTo>
                <a:cubicBezTo>
                  <a:pt x="4795068" y="1118534"/>
                  <a:pt x="4780728" y="1124985"/>
                  <a:pt x="4768775" y="1133950"/>
                </a:cubicBezTo>
                <a:cubicBezTo>
                  <a:pt x="4765787" y="1142915"/>
                  <a:pt x="4764672" y="1152741"/>
                  <a:pt x="4759810" y="1160844"/>
                </a:cubicBezTo>
                <a:cubicBezTo>
                  <a:pt x="4749819" y="1177496"/>
                  <a:pt x="4729082" y="1185426"/>
                  <a:pt x="4714986" y="1196703"/>
                </a:cubicBezTo>
                <a:cubicBezTo>
                  <a:pt x="4708386" y="1201983"/>
                  <a:pt x="4703657" y="1209353"/>
                  <a:pt x="4697057" y="1214633"/>
                </a:cubicBezTo>
                <a:cubicBezTo>
                  <a:pt x="4688644" y="1221364"/>
                  <a:pt x="4678343" y="1225550"/>
                  <a:pt x="4670163" y="1232562"/>
                </a:cubicBezTo>
                <a:cubicBezTo>
                  <a:pt x="4657328" y="1243563"/>
                  <a:pt x="4647827" y="1258279"/>
                  <a:pt x="4634304" y="1268421"/>
                </a:cubicBezTo>
                <a:cubicBezTo>
                  <a:pt x="4610398" y="1286350"/>
                  <a:pt x="4583716" y="1301079"/>
                  <a:pt x="4562586" y="1322209"/>
                </a:cubicBezTo>
                <a:lnTo>
                  <a:pt x="4517763" y="1367033"/>
                </a:lnTo>
                <a:cubicBezTo>
                  <a:pt x="4470830" y="1484361"/>
                  <a:pt x="4530352" y="1352629"/>
                  <a:pt x="4472939" y="1438750"/>
                </a:cubicBezTo>
                <a:cubicBezTo>
                  <a:pt x="4426390" y="1508575"/>
                  <a:pt x="4501885" y="1427734"/>
                  <a:pt x="4446045" y="1483574"/>
                </a:cubicBezTo>
                <a:cubicBezTo>
                  <a:pt x="4431497" y="1527217"/>
                  <a:pt x="4444107" y="1498837"/>
                  <a:pt x="4410186" y="1546327"/>
                </a:cubicBezTo>
                <a:cubicBezTo>
                  <a:pt x="4386899" y="1578929"/>
                  <a:pt x="4394658" y="1573926"/>
                  <a:pt x="4365363" y="1609080"/>
                </a:cubicBezTo>
                <a:cubicBezTo>
                  <a:pt x="4359952" y="1615573"/>
                  <a:pt x="4353410" y="1621033"/>
                  <a:pt x="4347433" y="1627009"/>
                </a:cubicBezTo>
                <a:cubicBezTo>
                  <a:pt x="4328475" y="1702848"/>
                  <a:pt x="4354301" y="1625673"/>
                  <a:pt x="4311575" y="1689762"/>
                </a:cubicBezTo>
                <a:cubicBezTo>
                  <a:pt x="4265029" y="1759581"/>
                  <a:pt x="4340515" y="1678753"/>
                  <a:pt x="4284680" y="1734585"/>
                </a:cubicBezTo>
                <a:cubicBezTo>
                  <a:pt x="4281692" y="1743550"/>
                  <a:pt x="4281386" y="1753920"/>
                  <a:pt x="4275716" y="1761480"/>
                </a:cubicBezTo>
                <a:cubicBezTo>
                  <a:pt x="4263038" y="1778384"/>
                  <a:pt x="4245833" y="1791362"/>
                  <a:pt x="4230892" y="1806303"/>
                </a:cubicBezTo>
                <a:lnTo>
                  <a:pt x="4195033" y="1842162"/>
                </a:lnTo>
                <a:lnTo>
                  <a:pt x="4168139" y="1869056"/>
                </a:lnTo>
                <a:cubicBezTo>
                  <a:pt x="4159174" y="1878021"/>
                  <a:pt x="4151794" y="1888917"/>
                  <a:pt x="4141245" y="1895950"/>
                </a:cubicBezTo>
                <a:lnTo>
                  <a:pt x="4060563" y="1949738"/>
                </a:lnTo>
                <a:cubicBezTo>
                  <a:pt x="4051598" y="1955715"/>
                  <a:pt x="4041288" y="1960049"/>
                  <a:pt x="4033669" y="1967668"/>
                </a:cubicBezTo>
                <a:lnTo>
                  <a:pt x="3997810" y="2003527"/>
                </a:lnTo>
                <a:cubicBezTo>
                  <a:pt x="3991833" y="2009503"/>
                  <a:pt x="3987898" y="2018783"/>
                  <a:pt x="3979880" y="2021456"/>
                </a:cubicBezTo>
                <a:cubicBezTo>
                  <a:pt x="3951476" y="2030924"/>
                  <a:pt x="3950916" y="2028490"/>
                  <a:pt x="3926092" y="2048350"/>
                </a:cubicBezTo>
                <a:cubicBezTo>
                  <a:pt x="3919492" y="2053630"/>
                  <a:pt x="3914763" y="2061000"/>
                  <a:pt x="3908163" y="2066280"/>
                </a:cubicBezTo>
                <a:cubicBezTo>
                  <a:pt x="3899750" y="2073011"/>
                  <a:pt x="3889682" y="2077479"/>
                  <a:pt x="3881269" y="2084209"/>
                </a:cubicBezTo>
                <a:cubicBezTo>
                  <a:pt x="3874669" y="2089489"/>
                  <a:pt x="3870587" y="2097790"/>
                  <a:pt x="3863339" y="2102138"/>
                </a:cubicBezTo>
                <a:cubicBezTo>
                  <a:pt x="3855236" y="2107000"/>
                  <a:pt x="3845410" y="2108115"/>
                  <a:pt x="3836445" y="2111103"/>
                </a:cubicBezTo>
                <a:cubicBezTo>
                  <a:pt x="3824492" y="2123056"/>
                  <a:pt x="3814651" y="2137585"/>
                  <a:pt x="3800586" y="2146962"/>
                </a:cubicBezTo>
                <a:cubicBezTo>
                  <a:pt x="3791621" y="2152938"/>
                  <a:pt x="3781872" y="2157879"/>
                  <a:pt x="3773692" y="2164891"/>
                </a:cubicBezTo>
                <a:cubicBezTo>
                  <a:pt x="3719548" y="2211300"/>
                  <a:pt x="3760356" y="2193242"/>
                  <a:pt x="3710939" y="2209715"/>
                </a:cubicBezTo>
                <a:cubicBezTo>
                  <a:pt x="3624679" y="2295975"/>
                  <a:pt x="3751700" y="2171490"/>
                  <a:pt x="3648186" y="2263503"/>
                </a:cubicBezTo>
                <a:cubicBezTo>
                  <a:pt x="3632393" y="2277541"/>
                  <a:pt x="3618304" y="2293386"/>
                  <a:pt x="3603363" y="2308327"/>
                </a:cubicBezTo>
                <a:lnTo>
                  <a:pt x="3558539" y="2353150"/>
                </a:lnTo>
                <a:lnTo>
                  <a:pt x="3540610" y="2371080"/>
                </a:lnTo>
                <a:cubicBezTo>
                  <a:pt x="3518076" y="2438679"/>
                  <a:pt x="3548473" y="2355355"/>
                  <a:pt x="3513716" y="2424868"/>
                </a:cubicBezTo>
                <a:cubicBezTo>
                  <a:pt x="3494628" y="2463044"/>
                  <a:pt x="3517650" y="2442690"/>
                  <a:pt x="3486822" y="2478656"/>
                </a:cubicBezTo>
                <a:cubicBezTo>
                  <a:pt x="3475821" y="2491491"/>
                  <a:pt x="3462916" y="2502562"/>
                  <a:pt x="3450963" y="2514515"/>
                </a:cubicBezTo>
                <a:lnTo>
                  <a:pt x="3424069" y="2541409"/>
                </a:lnTo>
                <a:lnTo>
                  <a:pt x="3388210" y="2577268"/>
                </a:lnTo>
                <a:cubicBezTo>
                  <a:pt x="3371537" y="2593941"/>
                  <a:pt x="3365998" y="2601821"/>
                  <a:pt x="3343386" y="2613127"/>
                </a:cubicBezTo>
                <a:cubicBezTo>
                  <a:pt x="3334934" y="2617353"/>
                  <a:pt x="3325457" y="2619103"/>
                  <a:pt x="3316492" y="2622091"/>
                </a:cubicBezTo>
                <a:cubicBezTo>
                  <a:pt x="3286063" y="2500368"/>
                  <a:pt x="3329559" y="2648226"/>
                  <a:pt x="3289598" y="2568303"/>
                </a:cubicBezTo>
                <a:cubicBezTo>
                  <a:pt x="3281146" y="2551399"/>
                  <a:pt x="3290004" y="2519099"/>
                  <a:pt x="3271669" y="2514515"/>
                </a:cubicBezTo>
                <a:cubicBezTo>
                  <a:pt x="3247763" y="2508538"/>
                  <a:pt x="3223328" y="2504377"/>
                  <a:pt x="3199951" y="2496585"/>
                </a:cubicBezTo>
                <a:cubicBezTo>
                  <a:pt x="3190986" y="2493597"/>
                  <a:pt x="3182500" y="2487958"/>
                  <a:pt x="3173057" y="2487621"/>
                </a:cubicBezTo>
                <a:cubicBezTo>
                  <a:pt x="3014753" y="2481967"/>
                  <a:pt x="2856304" y="2481644"/>
                  <a:pt x="2697928" y="2478656"/>
                </a:cubicBezTo>
                <a:cubicBezTo>
                  <a:pt x="2635175" y="2475668"/>
                  <a:pt x="2572293" y="2474701"/>
                  <a:pt x="2509669" y="2469691"/>
                </a:cubicBezTo>
                <a:cubicBezTo>
                  <a:pt x="2497387" y="2468708"/>
                  <a:pt x="2485657" y="2464112"/>
                  <a:pt x="2473810" y="2460727"/>
                </a:cubicBezTo>
                <a:cubicBezTo>
                  <a:pt x="2464724" y="2458131"/>
                  <a:pt x="2456355" y="2452201"/>
                  <a:pt x="2446916" y="2451762"/>
                </a:cubicBezTo>
                <a:cubicBezTo>
                  <a:pt x="2327478" y="2446207"/>
                  <a:pt x="2207857" y="2445785"/>
                  <a:pt x="2088328" y="2442797"/>
                </a:cubicBezTo>
                <a:cubicBezTo>
                  <a:pt x="2009412" y="2427015"/>
                  <a:pt x="2077131" y="2439696"/>
                  <a:pt x="1980751" y="2424868"/>
                </a:cubicBezTo>
                <a:cubicBezTo>
                  <a:pt x="1931051" y="2417222"/>
                  <a:pt x="1928760" y="2416263"/>
                  <a:pt x="1882139" y="2406938"/>
                </a:cubicBezTo>
                <a:cubicBezTo>
                  <a:pt x="1843292" y="2409926"/>
                  <a:pt x="1804259" y="2411070"/>
                  <a:pt x="1765598" y="2415903"/>
                </a:cubicBezTo>
                <a:cubicBezTo>
                  <a:pt x="1756221" y="2417075"/>
                  <a:pt x="1747871" y="2422576"/>
                  <a:pt x="1738704" y="2424868"/>
                </a:cubicBezTo>
                <a:cubicBezTo>
                  <a:pt x="1723922" y="2428564"/>
                  <a:pt x="1708821" y="2430845"/>
                  <a:pt x="1693880" y="2433833"/>
                </a:cubicBezTo>
                <a:cubicBezTo>
                  <a:pt x="1684915" y="2439809"/>
                  <a:pt x="1676623" y="2446944"/>
                  <a:pt x="1666986" y="2451762"/>
                </a:cubicBezTo>
                <a:cubicBezTo>
                  <a:pt x="1654121" y="2458194"/>
                  <a:pt x="1615728" y="2466818"/>
                  <a:pt x="1604233" y="2469691"/>
                </a:cubicBezTo>
                <a:cubicBezTo>
                  <a:pt x="1574351" y="2466703"/>
                  <a:pt x="1543721" y="2468011"/>
                  <a:pt x="1514586" y="2460727"/>
                </a:cubicBezTo>
                <a:cubicBezTo>
                  <a:pt x="1439648" y="2441993"/>
                  <a:pt x="1560942" y="2438898"/>
                  <a:pt x="1469763" y="2433833"/>
                </a:cubicBezTo>
                <a:cubicBezTo>
                  <a:pt x="1371258" y="2428361"/>
                  <a:pt x="1272540" y="2427856"/>
                  <a:pt x="1173928" y="2424868"/>
                </a:cubicBezTo>
                <a:lnTo>
                  <a:pt x="985669" y="2406938"/>
                </a:lnTo>
                <a:cubicBezTo>
                  <a:pt x="964659" y="2404687"/>
                  <a:pt x="943861" y="2400767"/>
                  <a:pt x="922916" y="2397974"/>
                </a:cubicBezTo>
                <a:lnTo>
                  <a:pt x="851198" y="2389009"/>
                </a:lnTo>
                <a:cubicBezTo>
                  <a:pt x="778825" y="2316634"/>
                  <a:pt x="827443" y="2342564"/>
                  <a:pt x="689833" y="2353150"/>
                </a:cubicBezTo>
                <a:cubicBezTo>
                  <a:pt x="674930" y="2368054"/>
                  <a:pt x="665368" y="2379961"/>
                  <a:pt x="645010" y="2389009"/>
                </a:cubicBezTo>
                <a:cubicBezTo>
                  <a:pt x="627740" y="2396685"/>
                  <a:pt x="591222" y="2406938"/>
                  <a:pt x="591222" y="2406938"/>
                </a:cubicBezTo>
                <a:cubicBezTo>
                  <a:pt x="555363" y="2403950"/>
                  <a:pt x="519313" y="2402730"/>
                  <a:pt x="483645" y="2397974"/>
                </a:cubicBezTo>
                <a:cubicBezTo>
                  <a:pt x="368215" y="2382584"/>
                  <a:pt x="572483" y="2396345"/>
                  <a:pt x="420892" y="2371080"/>
                </a:cubicBezTo>
                <a:cubicBezTo>
                  <a:pt x="379521" y="2364185"/>
                  <a:pt x="337221" y="2365103"/>
                  <a:pt x="295386" y="2362115"/>
                </a:cubicBezTo>
                <a:cubicBezTo>
                  <a:pt x="259527" y="2365103"/>
                  <a:pt x="223477" y="2366324"/>
                  <a:pt x="187810" y="2371080"/>
                </a:cubicBezTo>
                <a:cubicBezTo>
                  <a:pt x="157079" y="2375177"/>
                  <a:pt x="161499" y="2384236"/>
                  <a:pt x="134022" y="2397974"/>
                </a:cubicBezTo>
                <a:cubicBezTo>
                  <a:pt x="125570" y="2402200"/>
                  <a:pt x="116093" y="2403950"/>
                  <a:pt x="107128" y="2406938"/>
                </a:cubicBezTo>
                <a:cubicBezTo>
                  <a:pt x="0" y="2371233"/>
                  <a:pt x="87696" y="2409793"/>
                  <a:pt x="71269" y="2146962"/>
                </a:cubicBezTo>
                <a:cubicBezTo>
                  <a:pt x="70500" y="2134665"/>
                  <a:pt x="64508" y="2123225"/>
                  <a:pt x="62304" y="2111103"/>
                </a:cubicBezTo>
                <a:cubicBezTo>
                  <a:pt x="45821" y="2020449"/>
                  <a:pt x="62785" y="2076690"/>
                  <a:pt x="44375" y="2021456"/>
                </a:cubicBezTo>
                <a:cubicBezTo>
                  <a:pt x="47363" y="1976632"/>
                  <a:pt x="48636" y="1931661"/>
                  <a:pt x="53339" y="1886985"/>
                </a:cubicBezTo>
                <a:cubicBezTo>
                  <a:pt x="55423" y="1867189"/>
                  <a:pt x="75996" y="1810050"/>
                  <a:pt x="80233" y="1797338"/>
                </a:cubicBezTo>
                <a:lnTo>
                  <a:pt x="98163" y="1743550"/>
                </a:lnTo>
                <a:cubicBezTo>
                  <a:pt x="101151" y="1734585"/>
                  <a:pt x="99265" y="1721898"/>
                  <a:pt x="107128" y="1716656"/>
                </a:cubicBezTo>
                <a:lnTo>
                  <a:pt x="125057" y="16987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1772816"/>
            <a:ext cx="216024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Губчатая  хлоренхима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214290"/>
            <a:ext cx="8143932" cy="9286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</a:rPr>
              <a:t>Клеточное строение ассимиляционного участка листа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11" name="Picture 2" descr="C:\Documents and Settings\Администратор\Мои документы\Мои рисунки\Организатор клипов (Microsoft)\MC900437805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0" y="6021288"/>
            <a:ext cx="827584" cy="62268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6165304"/>
            <a:ext cx="7560840" cy="442674"/>
          </a:xfrm>
          <a:prstGeom prst="round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Клетки имеют тонкие стенки и много хлоропластов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31640" y="1700808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1560" y="2636912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528" y="3356992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1520" y="4293096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3528" y="5589240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19672" y="5733256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24328" y="5157192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76256" y="3284984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1772816"/>
            <a:ext cx="1872208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Верхняя эпидерма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32240" y="1772816"/>
            <a:ext cx="1872208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Нижняя эпидерма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32240" y="1772816"/>
            <a:ext cx="1872208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Устьица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88224" y="1700808"/>
            <a:ext cx="21602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Столбчатая хлоренхима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32240" y="1772816"/>
            <a:ext cx="1872208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Кутикула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8224" y="1772816"/>
            <a:ext cx="208823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Межклетники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0" grpId="0" animBg="1"/>
      <p:bldP spid="20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t="22922"/>
          <a:stretch>
            <a:fillRect/>
          </a:stretch>
        </p:blipFill>
        <p:spPr bwMode="auto">
          <a:xfrm>
            <a:off x="467544" y="1772816"/>
            <a:ext cx="3422269" cy="403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5949280"/>
            <a:ext cx="3214710" cy="571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Древесная паренхима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5429264"/>
            <a:ext cx="3214710" cy="7143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Эндосперм с запасами белка и лейкопласты</a:t>
            </a:r>
            <a:endParaRPr lang="ru-RU" b="1" dirty="0"/>
          </a:p>
        </p:txBody>
      </p:sp>
      <p:pic>
        <p:nvPicPr>
          <p:cNvPr id="12" name="Рисунок 11" descr="Безымянный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476672"/>
            <a:ext cx="451485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Администратор\Мои документы\Мои рисунки\Организатор клипов (Microsoft)\MC90043780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6021288"/>
            <a:ext cx="920635" cy="69269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228769"/>
            <a:ext cx="4032448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Клетки округлые или многоугольные, живые; много межклетников</a:t>
            </a:r>
            <a:endParaRPr lang="ru-RU" sz="2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060848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4467302" cy="432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16016" y="5733256"/>
            <a:ext cx="2357454" cy="571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Аэренхима</a:t>
            </a:r>
          </a:p>
        </p:txBody>
      </p:sp>
      <p:pic>
        <p:nvPicPr>
          <p:cNvPr id="6" name="Picture 2" descr="C:\Documents and Settings\Администратор\Мои документы\Мои рисунки\Организатор клипов (Microsoft)\MC90043780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376" y="5949280"/>
            <a:ext cx="920635" cy="69269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332656"/>
            <a:ext cx="828092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Клетки округлые или звездчатые, расположены рыхло; много крупных межклетников</a:t>
            </a:r>
            <a:endParaRPr lang="ru-RU" sz="2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44008" y="2924944"/>
            <a:ext cx="4104456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рост растения и начало другим тканям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356992"/>
            <a:ext cx="864096" cy="9601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128792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 ткань </a:t>
            </a:r>
            <a:r>
              <a:rPr lang="ru-RU" sz="32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(меристема)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714488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/>
                </a:solidFill>
              </a:rPr>
              <a:t>Камбий </a:t>
            </a:r>
            <a:endParaRPr lang="ru-RU" sz="3200" b="1" dirty="0">
              <a:solidFill>
                <a:schemeClr val="l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1556792"/>
            <a:ext cx="4968552" cy="12292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Меристемы верхушечные, боковые, вставочные и кончика корня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4104456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Строение: </a:t>
            </a:r>
            <a:endParaRPr lang="en-US" sz="2400" b="1" dirty="0" smtClean="0"/>
          </a:p>
          <a:p>
            <a:pPr algn="ctr"/>
            <a:r>
              <a:rPr lang="ru-RU" sz="2400" dirty="0" smtClean="0"/>
              <a:t>клетки многогранные, тонкостенные, без вакуолей и хлоропластов, постоянно делятся</a:t>
            </a:r>
          </a:p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924944"/>
            <a:ext cx="410445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924944"/>
            <a:ext cx="409843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71094" cy="10544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Механическая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1556792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Склереиды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9698" name="Picture 2" descr="http://www.botany.hawaii.edu/faculty/webb/BOT311/BOT311-00/Cells&amp;Tissues/images/ParColSclr/LargeSclereidLayers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420888"/>
            <a:ext cx="2382810" cy="163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www.biology.iastate.edu/Courses/212L/New%20Site/images%202005/cells&amp;tissues/04GrdTis/tissues%20label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636912"/>
            <a:ext cx="3810154" cy="342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трелка вниз 12"/>
          <p:cNvSpPr/>
          <p:nvPr/>
        </p:nvSpPr>
        <p:spPr>
          <a:xfrm>
            <a:off x="2411760" y="2348880"/>
            <a:ext cx="2880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07904" y="2348880"/>
            <a:ext cx="2880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60032" y="5733256"/>
            <a:ext cx="39604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обеспечить упругость </a:t>
            </a:r>
            <a:endParaRPr lang="en-US" sz="2400" dirty="0" smtClean="0"/>
          </a:p>
          <a:p>
            <a:pPr algn="r"/>
            <a:r>
              <a:rPr lang="ru-RU" sz="2400" dirty="0" smtClean="0"/>
              <a:t>и прочность растений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2080" y="4293096"/>
            <a:ext cx="3419872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Клетки</a:t>
            </a:r>
            <a:r>
              <a:rPr lang="ru-RU" sz="2400" dirty="0" smtClean="0">
                <a:solidFill>
                  <a:schemeClr val="tx1"/>
                </a:solidFill>
              </a:rPr>
              <a:t> с толстыми одревесневшими стенками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18" name="Рисунок 17" descr="а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5805264"/>
            <a:ext cx="504056" cy="560063"/>
          </a:xfrm>
          <a:prstGeom prst="rect">
            <a:avLst/>
          </a:prstGeom>
        </p:spPr>
      </p:pic>
      <p:pic>
        <p:nvPicPr>
          <p:cNvPr id="19" name="Picture 1" descr="C:\Documents and Settings\Елена\Local Settings\Temporary Internet Files\Content.IE5\R69DU9FR\MC900281284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68" y="980728"/>
            <a:ext cx="485255" cy="25601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03848" y="1556792"/>
            <a:ext cx="2508880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Склеренхима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Колленхима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300036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woodwh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1143000" y="1143000"/>
            <a:ext cx="6858000" cy="4572000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>
            <a:stCxn id="9" idx="1"/>
            <a:endCxn id="50" idx="5"/>
          </p:cNvCxnSpPr>
          <p:nvPr/>
        </p:nvCxnSpPr>
        <p:spPr>
          <a:xfrm rot="10800000">
            <a:off x="2693688" y="3766976"/>
            <a:ext cx="2807006" cy="116222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500694" y="257174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Первичная кора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328612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Флоэма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00050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Камбий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471488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Древесина</a:t>
            </a:r>
            <a:endParaRPr lang="ru-RU" sz="2400" dirty="0"/>
          </a:p>
        </p:txBody>
      </p:sp>
      <p:cxnSp>
        <p:nvCxnSpPr>
          <p:cNvPr id="46" name="Прямая соединительная линия 45"/>
          <p:cNvCxnSpPr>
            <a:stCxn id="5" idx="1"/>
            <a:endCxn id="43" idx="5"/>
          </p:cNvCxnSpPr>
          <p:nvPr/>
        </p:nvCxnSpPr>
        <p:spPr>
          <a:xfrm rot="10800000">
            <a:off x="4122448" y="1264936"/>
            <a:ext cx="1378246" cy="8781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" idx="1"/>
            <a:endCxn id="45" idx="4"/>
          </p:cNvCxnSpPr>
          <p:nvPr/>
        </p:nvCxnSpPr>
        <p:spPr>
          <a:xfrm rot="10800000">
            <a:off x="4071934" y="1785926"/>
            <a:ext cx="1428760" cy="10001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7" idx="1"/>
            <a:endCxn id="47" idx="5"/>
          </p:cNvCxnSpPr>
          <p:nvPr/>
        </p:nvCxnSpPr>
        <p:spPr>
          <a:xfrm rot="10800000">
            <a:off x="3765258" y="2407944"/>
            <a:ext cx="1735436" cy="10924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" idx="1"/>
            <a:endCxn id="48" idx="5"/>
          </p:cNvCxnSpPr>
          <p:nvPr/>
        </p:nvCxnSpPr>
        <p:spPr>
          <a:xfrm rot="10800000">
            <a:off x="3193754" y="3050886"/>
            <a:ext cx="2306940" cy="11639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  <a:endCxn id="52" idx="5"/>
          </p:cNvCxnSpPr>
          <p:nvPr/>
        </p:nvCxnSpPr>
        <p:spPr>
          <a:xfrm rot="10800000">
            <a:off x="479110" y="3908142"/>
            <a:ext cx="5021584" cy="1806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00694" y="1928802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Пробка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5500702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Сердцевина</a:t>
            </a:r>
            <a:endParaRPr lang="ru-RU" sz="2400" dirty="0"/>
          </a:p>
        </p:txBody>
      </p:sp>
      <p:sp>
        <p:nvSpPr>
          <p:cNvPr id="43" name="Овал 42"/>
          <p:cNvSpPr/>
          <p:nvPr/>
        </p:nvSpPr>
        <p:spPr>
          <a:xfrm>
            <a:off x="4000496" y="114298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000496" y="164305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43306" y="2285992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71802" y="292893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571736" y="364502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7158" y="378619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500562" y="142852"/>
            <a:ext cx="4500594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</a:rPr>
              <a:t>Внутреннее строение стебля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controls>
      <p:control spid="1027" name="ShockwaveFlash2" r:id="rId2" imgW="8244086" imgH="645324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1078" y="980728"/>
            <a:ext cx="7643866" cy="5688632"/>
          </a:xfrm>
        </p:spPr>
        <p:txBody>
          <a:bodyPr>
            <a:normAutofit fontScale="92500"/>
          </a:bodyPr>
          <a:lstStyle/>
          <a:p>
            <a:r>
              <a:rPr lang="en-US" sz="1400" dirty="0" smtClean="0">
                <a:hlinkClick r:id="rId2"/>
              </a:rPr>
              <a:t>http://www.rate1.com.ua/files/3-Robert%20Hooke.jpg</a:t>
            </a:r>
            <a:r>
              <a:rPr lang="ru-RU" sz="1400" dirty="0" smtClean="0">
                <a:hlinkClick r:id="rId2"/>
              </a:rPr>
              <a:t> – </a:t>
            </a:r>
            <a:r>
              <a:rPr lang="ru-RU" sz="1400" dirty="0" smtClean="0"/>
              <a:t>Р.Гук</a:t>
            </a:r>
          </a:p>
          <a:p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www.ejonok.ru/nature/biology/big/55.jpg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smtClean="0"/>
              <a:t>- пробка под микроскопом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http://www.thej-files.com/news/158/993/part-6/</a:t>
            </a:r>
            <a:r>
              <a:rPr lang="ru-RU" sz="1400" dirty="0" smtClean="0"/>
              <a:t> -</a:t>
            </a:r>
          </a:p>
          <a:p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http://dic.academic.ru/pictures/ntes/137-2.jpg</a:t>
            </a:r>
            <a:r>
              <a:rPr lang="ru-RU" sz="1400" dirty="0" smtClean="0"/>
              <a:t> - ксилема</a:t>
            </a:r>
          </a:p>
          <a:p>
            <a:r>
              <a:rPr lang="en-US" sz="1400" dirty="0" smtClean="0">
                <a:hlinkClick r:id="rId4"/>
              </a:rPr>
              <a:t>http://bugs.bio.usyd.edu.au/</a:t>
            </a:r>
            <a:r>
              <a:rPr lang="ru-RU" sz="1400" dirty="0" smtClean="0">
                <a:hlinkClick r:id="rId4"/>
              </a:rPr>
              <a:t>-</a:t>
            </a:r>
            <a:r>
              <a:rPr lang="ru-RU" sz="1400" dirty="0" smtClean="0"/>
              <a:t> Школа биологических наук, университет Сиднея</a:t>
            </a:r>
          </a:p>
          <a:p>
            <a:r>
              <a:rPr lang="en-US" sz="1400" dirty="0" smtClean="0">
                <a:hlinkClick r:id="rId5"/>
              </a:rPr>
              <a:t>http://www.sakhalin.ru/boomerang/Drevesnue/images/fakt/stat/stat-(16).jpg</a:t>
            </a:r>
            <a:r>
              <a:rPr lang="ru-RU" sz="1400" dirty="0" smtClean="0"/>
              <a:t> – ксилема, флоэма</a:t>
            </a:r>
          </a:p>
          <a:p>
            <a:r>
              <a:rPr lang="en-US" sz="1400" dirty="0" smtClean="0">
                <a:hlinkClick r:id="rId6"/>
              </a:rPr>
              <a:t>http://www.megabook.ru/MObjects2/data/pict2004/biology/biol130.jpg</a:t>
            </a:r>
            <a:r>
              <a:rPr lang="ru-RU" sz="1400" dirty="0" smtClean="0"/>
              <a:t> - ткани растений (Энциклопедия Кирилла и Мефодия)</a:t>
            </a:r>
          </a:p>
          <a:p>
            <a:r>
              <a:rPr lang="en-US" sz="1400" dirty="0" smtClean="0">
                <a:hlinkClick r:id="rId7"/>
              </a:rPr>
              <a:t>http://www.thej-files.com/images/MedZdravNizza/GaZim/03,03Rastenia/Rastenia37.jpg</a:t>
            </a:r>
            <a:r>
              <a:rPr lang="ru-RU" sz="1400" dirty="0" smtClean="0"/>
              <a:t> - образовательная ткань</a:t>
            </a:r>
          </a:p>
          <a:p>
            <a:r>
              <a:rPr lang="en-US" sz="1400" dirty="0" smtClean="0">
                <a:hlinkClick r:id="rId8"/>
              </a:rPr>
              <a:t>http://www.bacdefrancais.net/SVT/meristeme.jpg</a:t>
            </a:r>
            <a:r>
              <a:rPr lang="ru-RU" sz="1400" dirty="0" smtClean="0"/>
              <a:t> - меристема</a:t>
            </a:r>
          </a:p>
          <a:p>
            <a:r>
              <a:rPr lang="en-US" sz="1400" dirty="0" smtClean="0">
                <a:hlinkClick r:id="rId9"/>
              </a:rPr>
              <a:t>http://www.microscopy-uk.org.uk/mag/imgaug04/wd/004-Aptenia-hoja.jpg</a:t>
            </a:r>
            <a:r>
              <a:rPr lang="ru-RU" sz="1400" dirty="0" smtClean="0"/>
              <a:t> - устьица</a:t>
            </a:r>
          </a:p>
          <a:p>
            <a:r>
              <a:rPr lang="en-US" sz="1400" dirty="0" smtClean="0">
                <a:hlinkClick r:id="rId10"/>
              </a:rPr>
              <a:t>http://upload.wikimedia.org/wikipedia/commons/thumb/7/7c/Leaf_epidermis.jpg/592px-Leaf_epidermis.jpg</a:t>
            </a:r>
            <a:r>
              <a:rPr lang="ru-RU" sz="1400" dirty="0" smtClean="0"/>
              <a:t> - волоски на листе</a:t>
            </a:r>
          </a:p>
          <a:p>
            <a:r>
              <a:rPr lang="en-US" sz="1400" dirty="0" smtClean="0">
                <a:hlinkClick r:id="rId11"/>
              </a:rPr>
              <a:t>http://tinea.narod.ru/gallery/wp/cortex_alnus_800x600.jp</a:t>
            </a:r>
            <a:r>
              <a:rPr lang="ru-RU" sz="1400" dirty="0" smtClean="0"/>
              <a:t> - кора</a:t>
            </a:r>
          </a:p>
          <a:p>
            <a:r>
              <a:rPr lang="en-US" sz="1400" dirty="0" smtClean="0">
                <a:hlinkClick r:id="rId12"/>
              </a:rPr>
              <a:t>http://img-fotki.yandex.ru/get/19/hontor.8d/0_ea94_90e16599_XL</a:t>
            </a:r>
            <a:r>
              <a:rPr lang="ru-RU" sz="1400" dirty="0" smtClean="0"/>
              <a:t> - кора</a:t>
            </a:r>
          </a:p>
          <a:p>
            <a:r>
              <a:rPr lang="ru-RU" sz="1400" dirty="0" smtClean="0"/>
              <a:t>Единая коллекция цифровых образовательных ресурсов - </a:t>
            </a:r>
            <a:r>
              <a:rPr lang="en-US" sz="1400" dirty="0" smtClean="0">
                <a:hlinkClick r:id="rId13"/>
              </a:rPr>
              <a:t>http://school-collection.edu.ru/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4"/>
              </a:rPr>
              <a:t>http://www.biology.ru/course/content/chapter9/section2/paragraph2/theory.html</a:t>
            </a:r>
            <a:r>
              <a:rPr lang="ru-RU" sz="1400" dirty="0" smtClean="0"/>
              <a:t> - Открытая биология. Лекции</a:t>
            </a:r>
          </a:p>
          <a:p>
            <a:r>
              <a:rPr lang="en-US" sz="1400" dirty="0" smtClean="0">
                <a:hlinkClick r:id="rId15"/>
              </a:rPr>
              <a:t>http://flowers.flowers-to-world.com/images/large_37-tilia-image-320.jpg</a:t>
            </a:r>
            <a:r>
              <a:rPr lang="ru-RU" sz="1400" dirty="0" smtClean="0"/>
              <a:t> - флоэма липы</a:t>
            </a:r>
          </a:p>
          <a:p>
            <a:r>
              <a:rPr lang="en-US" sz="1400" dirty="0" smtClean="0">
                <a:hlinkClick r:id="rId16"/>
              </a:rPr>
              <a:t>http://st.free-lance.ru/users/BlackSnake/upload/filesWxdUO.jpg</a:t>
            </a:r>
            <a:r>
              <a:rPr lang="ru-RU" sz="1400" dirty="0" smtClean="0"/>
              <a:t> - спиральная ксилема</a:t>
            </a:r>
          </a:p>
          <a:p>
            <a:r>
              <a:rPr lang="en-US" sz="1400" dirty="0" smtClean="0">
                <a:hlinkClick r:id="rId17"/>
              </a:rPr>
              <a:t>http://www.biology.ru/course/content/chapter9/section2/paragraph2/images/09020203.gif</a:t>
            </a:r>
            <a:r>
              <a:rPr lang="ru-RU" sz="1400" dirty="0" smtClean="0"/>
              <a:t> - сосуды и трахеиды в древесине клена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8093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</a:t>
            </a:r>
            <a:endParaRPr lang="ru-RU" sz="4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357430"/>
            <a:ext cx="6400816" cy="3071834"/>
          </a:xfrm>
          <a:ln>
            <a:bevel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Ткань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клеток, сходных по строению, функциям и имеющих общее происхождение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76672"/>
            <a:ext cx="37907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985838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Словарь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st-60141-128297777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04664"/>
            <a:ext cx="995917" cy="9959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28926" y="1142984"/>
            <a:ext cx="6215074" cy="2357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Ткани растений</a:t>
            </a:r>
            <a:endParaRPr kumimoji="0" lang="ru-RU" sz="7200" b="1" i="1" u="none" strike="noStrike" kern="1200" cap="none" spc="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86248" y="3929066"/>
            <a:ext cx="4471974" cy="2571768"/>
          </a:xfrm>
          <a:prstGeom prst="rect">
            <a:avLst/>
          </a:prstGeom>
          <a:noFill/>
          <a:ln w="6350" cap="flat"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Авторы: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Долгорукова С.В.,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биологии и географии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высшей квалификационной категории МОУ гимназия № 2 г.Екатеринбурга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Панова Е.С.,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биологии и экологии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высшей квалификационной категории МОУ СОШ № 147 г.Екатеринбурга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34" y="1412776"/>
            <a:ext cx="7643866" cy="4968552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hlinkClick r:id="rId2"/>
              </a:rPr>
              <a:t>http://www.medbiol.ru/medbiol/botanica/001bdf70.htm</a:t>
            </a:r>
            <a:r>
              <a:rPr lang="ru-RU" sz="1400" dirty="0" smtClean="0"/>
              <a:t> - биология и медицина</a:t>
            </a:r>
          </a:p>
          <a:p>
            <a:r>
              <a:rPr lang="en-US" sz="1400" dirty="0" smtClean="0">
                <a:hlinkClick r:id="rId3"/>
              </a:rPr>
              <a:t>http://www.medbiol.ru/medbiol/botanica/images/gif-mal/41.gif</a:t>
            </a:r>
            <a:r>
              <a:rPr lang="ru-RU" sz="1400" dirty="0" smtClean="0"/>
              <a:t> - ассимиляционная ткань листа</a:t>
            </a:r>
          </a:p>
          <a:p>
            <a:r>
              <a:rPr lang="en-US" sz="1400" dirty="0" smtClean="0">
                <a:hlinkClick r:id="rId4"/>
              </a:rPr>
              <a:t>http://www.globalvolga.ru/images/drevesinovedenie/149.jpg</a:t>
            </a:r>
            <a:r>
              <a:rPr lang="ru-RU" sz="1400" dirty="0" smtClean="0"/>
              <a:t> - древесная паренхима</a:t>
            </a:r>
          </a:p>
          <a:p>
            <a:r>
              <a:rPr lang="en-US" sz="1400" dirty="0" smtClean="0">
                <a:hlinkClick r:id="rId5"/>
              </a:rPr>
              <a:t>http://www.microscopy-uk.org.uk/mag/imgaug04/wd/035-aptenia.jpg</a:t>
            </a:r>
            <a:r>
              <a:rPr lang="ru-RU" sz="1400" dirty="0" smtClean="0"/>
              <a:t> - трахеиды</a:t>
            </a:r>
          </a:p>
          <a:p>
            <a:r>
              <a:rPr lang="en-US" sz="1400" dirty="0" smtClean="0">
                <a:hlinkClick r:id="rId6"/>
              </a:rPr>
              <a:t>http://www.botany.hawaii.edu/BOT470/Cells&amp;Tissues/images/cell/or-49blab.jpg</a:t>
            </a:r>
            <a:r>
              <a:rPr lang="ru-RU" sz="1400" dirty="0" smtClean="0"/>
              <a:t> - ткани эндосперма</a:t>
            </a:r>
          </a:p>
          <a:p>
            <a:r>
              <a:rPr lang="en-US" sz="1400" dirty="0" smtClean="0">
                <a:hlinkClick r:id="rId7"/>
              </a:rPr>
              <a:t>http://www.sfrc.ufl.edu/4h/other_resources/contest/highlighted_ecosystem/droppropDisplay.jpg</a:t>
            </a:r>
            <a:r>
              <a:rPr lang="ru-RU" sz="1400" dirty="0" smtClean="0"/>
              <a:t> - растения мангровых зарослей </a:t>
            </a:r>
            <a:r>
              <a:rPr lang="en-US" sz="1400" dirty="0" smtClean="0">
                <a:hlinkClick r:id="rId8"/>
              </a:rPr>
              <a:t>http://www.sfrc.ufl.edu/4h/other_resources/contest/highlighted_ecosystem/aerenchyma1.jpg</a:t>
            </a:r>
            <a:r>
              <a:rPr lang="ru-RU" sz="1400" dirty="0" smtClean="0"/>
              <a:t> - аэренхима</a:t>
            </a:r>
          </a:p>
          <a:p>
            <a:r>
              <a:rPr lang="en-US" sz="1400" dirty="0" smtClean="0">
                <a:hlinkClick r:id="rId9"/>
              </a:rPr>
              <a:t>http://www2.mcdaniel.edu/Biology/botf99/imagesfor%20questions/stemrtimagesf/woodwhf.jpg</a:t>
            </a:r>
            <a:r>
              <a:rPr lang="en-US" sz="1400" dirty="0" smtClean="0"/>
              <a:t> </a:t>
            </a:r>
            <a:r>
              <a:rPr lang="ru-RU" sz="1400" dirty="0" smtClean="0"/>
              <a:t>- клеточное строение стебля</a:t>
            </a:r>
          </a:p>
          <a:p>
            <a:r>
              <a:rPr lang="en-US" sz="1400" dirty="0" smtClean="0">
                <a:hlinkClick r:id="rId10"/>
              </a:rPr>
              <a:t>http://dic.academic.ru/pictures/enc_colier/0816_024.jpg</a:t>
            </a:r>
            <a:r>
              <a:rPr lang="ru-RU" sz="1400" dirty="0" smtClean="0"/>
              <a:t>  - ткани растения</a:t>
            </a:r>
          </a:p>
          <a:p>
            <a:r>
              <a:rPr lang="en-US" sz="1400" dirty="0" smtClean="0">
                <a:hlinkClick r:id="rId11"/>
              </a:rPr>
              <a:t>http://www.biology.iastate.edu/Courses/212L/New%20Site/images%202005/cells&amp;tissues/04GrdTis/tissues%20label2.jpg</a:t>
            </a:r>
            <a:r>
              <a:rPr lang="ru-RU" sz="1400" dirty="0" smtClean="0"/>
              <a:t> – механические ткани</a:t>
            </a:r>
          </a:p>
          <a:p>
            <a:r>
              <a:rPr lang="en-US" sz="1400" dirty="0" smtClean="0">
                <a:hlinkClick r:id="rId12"/>
              </a:rPr>
              <a:t>http://www.biology.iastate.edu/</a:t>
            </a:r>
            <a:r>
              <a:rPr lang="ru-RU" sz="1400" dirty="0" smtClean="0"/>
              <a:t> - Колледж сельского хозяйства и наук о жизни </a:t>
            </a:r>
          </a:p>
          <a:p>
            <a:r>
              <a:rPr lang="ru-RU" sz="1400" dirty="0" smtClean="0"/>
              <a:t>Институт свободных искусств и наук. Биология программы. Айова. </a:t>
            </a:r>
          </a:p>
          <a:p>
            <a:r>
              <a:rPr lang="en-US" sz="1400" dirty="0" smtClean="0">
                <a:hlinkClick r:id="rId13"/>
              </a:rPr>
              <a:t>http://www.botany.hawaii.edu/faculty/webb/BOT311/BOT311-00/Cells&amp;Tissues/images/ParColSclr/LargeSclereidLayers400.jpg</a:t>
            </a:r>
            <a:r>
              <a:rPr lang="ru-RU" sz="1400" dirty="0" smtClean="0"/>
              <a:t> - </a:t>
            </a:r>
            <a:r>
              <a:rPr lang="ru-RU" sz="1400" dirty="0" err="1" smtClean="0"/>
              <a:t>склереиды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http://images.clipartof.com/thumbnails100/78395-Royalty-Free-RF-Clipart-Illustration-Of-An-Elegant-Gold-Letter-F.jpg</a:t>
            </a:r>
            <a:r>
              <a:rPr lang="ru-RU" sz="1400" dirty="0" smtClean="0"/>
              <a:t> - буква </a:t>
            </a:r>
            <a:r>
              <a:rPr lang="en-US" sz="1400" dirty="0" smtClean="0"/>
              <a:t>f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http://files.school-collection.edu.ru/dlrstore/6c804ce9-065f-465e-93f1-5a65dd0f6c08/%5BBI6RA_3-02%5D_%5BTR_06%5D.swf</a:t>
            </a:r>
            <a:r>
              <a:rPr lang="ru-RU" sz="1400" dirty="0" smtClean="0"/>
              <a:t> – проверка/закрепление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8093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</a:t>
            </a:r>
            <a:endParaRPr lang="ru-RU" sz="4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15816" y="260648"/>
            <a:ext cx="4968552" cy="914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Ткани растений</a:t>
            </a:r>
            <a:endParaRPr lang="ru-RU" sz="3600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412776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Проводящая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2492896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Покровная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3573016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Основная </a:t>
            </a:r>
            <a:r>
              <a:rPr lang="ru-RU" sz="2800" dirty="0" smtClean="0"/>
              <a:t>(паренхима)</a:t>
            </a:r>
            <a:endParaRPr lang="ru-RU" sz="2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4653136"/>
            <a:ext cx="3384376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Образовательная </a:t>
            </a:r>
            <a:r>
              <a:rPr lang="ru-RU" sz="2800" dirty="0" smtClean="0"/>
              <a:t>(меристема)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5733256"/>
            <a:ext cx="3384376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Механическая</a:t>
            </a:r>
            <a:endParaRPr lang="ru-RU" sz="28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1619672" y="764704"/>
            <a:ext cx="1296144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304020" y="1080356"/>
            <a:ext cx="639688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587860" y="2380692"/>
            <a:ext cx="216024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1587860" y="3460812"/>
            <a:ext cx="216024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587860" y="4540932"/>
            <a:ext cx="216024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587860" y="5621052"/>
            <a:ext cx="216024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071678"/>
            <a:ext cx="4906264" cy="34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23528" y="2348880"/>
            <a:ext cx="280831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Флоэма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(луб) 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1619672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831776" y="1552600"/>
            <a:ext cx="1584176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80684" y="1080356"/>
            <a:ext cx="639688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000232" y="260648"/>
            <a:ext cx="5286412" cy="914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Проводящая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5508104" y="2132856"/>
            <a:ext cx="432048" cy="345638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491880" y="2348880"/>
            <a:ext cx="432048" cy="43204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2000" y="5445224"/>
            <a:ext cx="3672408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Вода</a:t>
            </a:r>
          </a:p>
          <a:p>
            <a:pPr algn="ctr"/>
            <a:r>
              <a:rPr lang="ru-RU" sz="2000" b="1" dirty="0" smtClean="0"/>
              <a:t>Минеральные соли</a:t>
            </a:r>
            <a:endParaRPr lang="ru-RU" sz="2000" b="1" dirty="0"/>
          </a:p>
        </p:txBody>
      </p:sp>
      <p:sp>
        <p:nvSpPr>
          <p:cNvPr id="37" name="Овал 36"/>
          <p:cNvSpPr/>
          <p:nvPr/>
        </p:nvSpPr>
        <p:spPr>
          <a:xfrm>
            <a:off x="1907704" y="1268760"/>
            <a:ext cx="3600400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Органические вещества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429000"/>
            <a:ext cx="2952328" cy="16344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служит для транспортировки продуктов фотосинтеза от листьев к другим органам</a:t>
            </a:r>
            <a:endParaRPr lang="ru-RU" dirty="0" smtClean="0">
              <a:solidFill>
                <a:schemeClr val="dk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2420888"/>
            <a:ext cx="2987824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водопроводящая ткань растений, образующая древесину, образуются годичные кольца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5229200"/>
            <a:ext cx="2808312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Клетки </a:t>
            </a:r>
            <a:r>
              <a:rPr lang="ru-RU" sz="2400" dirty="0" smtClean="0"/>
              <a:t>живые, вытянутые, без ядра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933056"/>
            <a:ext cx="2952328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Клетки</a:t>
            </a:r>
            <a:r>
              <a:rPr lang="ru-RU" sz="2400" dirty="0" smtClean="0"/>
              <a:t> мертвые,</a:t>
            </a:r>
          </a:p>
          <a:p>
            <a:pPr algn="ctr"/>
            <a:r>
              <a:rPr lang="ru-RU" sz="2400" dirty="0" smtClean="0"/>
              <a:t> вытянутые в длину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1268760"/>
            <a:ext cx="2917526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Ксилема</a:t>
            </a:r>
            <a:r>
              <a:rPr lang="ru-RU" sz="2800" dirty="0" smtClean="0"/>
              <a:t> (древесина)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868144" y="4581128"/>
            <a:ext cx="2952328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Волокна  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8144" y="3717032"/>
            <a:ext cx="2952328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Паренхимные клетки </a:t>
            </a:r>
            <a:endParaRPr lang="ru-RU" sz="2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3068960"/>
            <a:ext cx="2952328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Сосуды 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8144" y="2420888"/>
            <a:ext cx="3010656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Трахеиды 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5805264"/>
            <a:ext cx="2952328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Склереиды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4869160"/>
            <a:ext cx="2952328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Лубяная паренхима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4149080"/>
            <a:ext cx="2952328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Лубяные волокна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412776"/>
            <a:ext cx="3143240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Ксилема</a:t>
            </a:r>
            <a:r>
              <a:rPr lang="ru-RU" sz="2800" dirty="0" smtClean="0"/>
              <a:t> (древесина)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1412776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Флоэма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(луб) 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1619672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304020" y="1080356"/>
            <a:ext cx="639688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80684" y="1080356"/>
            <a:ext cx="639688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23528" y="2420888"/>
            <a:ext cx="2952328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Ситовидные трубки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3356992"/>
            <a:ext cx="2952328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Клетки-спутницы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72816"/>
            <a:ext cx="3973549" cy="48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000232" y="260648"/>
            <a:ext cx="5286412" cy="914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Проводящая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  <p:bldP spid="26" grpId="0" animBg="1"/>
      <p:bldP spid="26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655" y="1052736"/>
            <a:ext cx="2683185" cy="31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365104"/>
            <a:ext cx="288032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674707"/>
            <a:ext cx="5254490" cy="420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220072" y="764704"/>
            <a:ext cx="28083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Флоэма</a:t>
            </a:r>
            <a:r>
              <a:rPr lang="ru-RU" sz="2800" dirty="0" smtClean="0"/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60648"/>
            <a:ext cx="28083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Ксилема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23728" y="620688"/>
            <a:ext cx="4968552" cy="1080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Покровная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00034" y="1124744"/>
            <a:ext cx="1623694" cy="1164098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1124744"/>
            <a:ext cx="1480248" cy="109266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42844" y="3146098"/>
            <a:ext cx="2749984" cy="1939086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Устьица, восковой налет, волоски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0922" y="2217404"/>
            <a:ext cx="3103565" cy="8772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Кора</a:t>
            </a:r>
            <a:r>
              <a:rPr lang="ru-RU" sz="2400" dirty="0" smtClean="0"/>
              <a:t> </a:t>
            </a:r>
            <a:r>
              <a:rPr lang="ru-RU" dirty="0" smtClean="0"/>
              <a:t>(старые ветки и стволы деревьев)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>
            <a:stCxn id="16" idx="0"/>
          </p:cNvCxnSpPr>
          <p:nvPr/>
        </p:nvCxnSpPr>
        <p:spPr>
          <a:xfrm rot="5400000" flipH="1" flipV="1">
            <a:off x="3877037" y="2457751"/>
            <a:ext cx="1509657" cy="79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300192" y="3284984"/>
            <a:ext cx="2607108" cy="2592288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Комплекс отмерших тканей </a:t>
            </a:r>
          </a:p>
          <a:p>
            <a:pPr algn="ctr"/>
            <a:r>
              <a:rPr lang="ru-RU" sz="2000" dirty="0" smtClean="0"/>
              <a:t>(основная ткань, старая пробка)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5301208"/>
            <a:ext cx="2880320" cy="142477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Многослойная ткань</a:t>
            </a:r>
          </a:p>
          <a:p>
            <a:pPr algn="ctr"/>
            <a:r>
              <a:rPr lang="ru-RU" sz="2400" dirty="0" smtClean="0"/>
              <a:t>Чечевички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17404"/>
            <a:ext cx="316835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Эпидермис </a:t>
            </a:r>
            <a:r>
              <a:rPr lang="ru-RU" dirty="0" smtClean="0">
                <a:solidFill>
                  <a:schemeClr val="bg1"/>
                </a:solidFill>
              </a:rPr>
              <a:t>(кожица)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3212976"/>
            <a:ext cx="3143272" cy="18739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Пробка, вторичная покровная кань</a:t>
            </a:r>
          </a:p>
          <a:p>
            <a:pPr algn="ctr"/>
            <a:r>
              <a:rPr lang="ru-RU" dirty="0" smtClean="0"/>
              <a:t>(стебли и корни многолетников)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13313" name="Picture 1" descr="C:\Documents and Settings\Елена\Local Settings\Temporary Internet Files\Content.IE5\R69DU9FR\MC90028128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545" y="4541137"/>
            <a:ext cx="485255" cy="256015"/>
          </a:xfrm>
          <a:prstGeom prst="rect">
            <a:avLst/>
          </a:prstGeom>
          <a:noFill/>
        </p:spPr>
      </p:pic>
      <p:pic>
        <p:nvPicPr>
          <p:cNvPr id="13" name="Picture 1" descr="C:\Documents and Settings\Елена\Local Settings\Temporary Internet Files\Content.IE5\R69DU9FR\MC900281284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6341337"/>
            <a:ext cx="485255" cy="256015"/>
          </a:xfrm>
          <a:prstGeom prst="rect">
            <a:avLst/>
          </a:prstGeom>
          <a:noFill/>
        </p:spPr>
      </p:pic>
      <p:pic>
        <p:nvPicPr>
          <p:cNvPr id="14" name="Picture 1" descr="C:\Documents and Settings\Елена\Local Settings\Temporary Internet Files\Content.IE5\R69DU9FR\MC900281284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35217" y="5477241"/>
            <a:ext cx="485255" cy="25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744416" cy="378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268760"/>
            <a:ext cx="3681052" cy="372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260648"/>
            <a:ext cx="5786478" cy="8572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Эпидермис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797152"/>
            <a:ext cx="3214710" cy="57148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Волоски на листе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4797152"/>
            <a:ext cx="3214710" cy="57148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Устьица</a:t>
            </a:r>
          </a:p>
        </p:txBody>
      </p:sp>
      <p:pic>
        <p:nvPicPr>
          <p:cNvPr id="2050" name="Picture 2" descr="C:\Documents and Settings\Администратор\Мои документы\Мои рисунки\Организатор клипов (Microsoft)\MC90043780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16416" y="6165304"/>
            <a:ext cx="661612" cy="49780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5517232"/>
            <a:ext cx="8640960" cy="571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Клетки</a:t>
            </a:r>
            <a:r>
              <a:rPr lang="ru-RU" dirty="0" smtClean="0"/>
              <a:t> живые, тонкостенные, со всеми органоидами; часто с хлоропластами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6165304"/>
            <a:ext cx="540060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защитная, испарение воды, газообмен</a:t>
            </a:r>
          </a:p>
        </p:txBody>
      </p:sp>
      <p:pic>
        <p:nvPicPr>
          <p:cNvPr id="13" name="Рисунок 12" descr="а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7704" y="6237312"/>
            <a:ext cx="360040" cy="400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836712"/>
            <a:ext cx="5090893" cy="58039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16016" y="188640"/>
            <a:ext cx="4071966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Чечевички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836712"/>
            <a:ext cx="4071966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Пробка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04864"/>
            <a:ext cx="3960440" cy="2232248"/>
          </a:xfrm>
          <a:prstGeom prst="round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Клетки </a:t>
            </a:r>
            <a:r>
              <a:rPr lang="ru-RU" sz="2400" dirty="0" smtClean="0"/>
              <a:t>мертвые, с плотными оболочками, пропитанными жироподобным веществом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581128"/>
            <a:ext cx="3456384" cy="1368152"/>
          </a:xfrm>
          <a:prstGeom prst="round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ctr"/>
            <a:r>
              <a:rPr lang="ru-RU" sz="2400" dirty="0" smtClean="0"/>
              <a:t>защитная, </a:t>
            </a:r>
          </a:p>
          <a:p>
            <a:pPr indent="355600" algn="ctr"/>
            <a:r>
              <a:rPr lang="ru-RU" sz="2400" dirty="0" smtClean="0"/>
              <a:t>газообмен </a:t>
            </a:r>
          </a:p>
          <a:p>
            <a:pPr algn="r"/>
            <a:r>
              <a:rPr lang="ru-RU" sz="2400" dirty="0" smtClean="0"/>
              <a:t>(через чечевички)</a:t>
            </a:r>
          </a:p>
        </p:txBody>
      </p:sp>
      <p:pic>
        <p:nvPicPr>
          <p:cNvPr id="10" name="Picture 2" descr="C:\Documents and Settings\Администратор\Мои документы\Мои рисунки\Организатор клипов (Microsoft)\MC900437805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4408" y="6165304"/>
            <a:ext cx="676926" cy="509327"/>
          </a:xfrm>
          <a:prstGeom prst="rect">
            <a:avLst/>
          </a:prstGeom>
          <a:noFill/>
        </p:spPr>
      </p:pic>
      <p:pic>
        <p:nvPicPr>
          <p:cNvPr id="11" name="Рисунок 10" descr="а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4797152"/>
            <a:ext cx="806490" cy="896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5167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EF5A1B6-9EAD-4823-918B-AC49881F1E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C73FD7-4477-4463-B28A-E2D3FE3AE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BDA57-BDFD-490B-B0B3-0B72A64BC03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TS010351678</Template>
  <TotalTime>0</TotalTime>
  <Words>648</Words>
  <Application>Microsoft Office PowerPoint</Application>
  <PresentationFormat>Экран (4:3)</PresentationFormat>
  <Paragraphs>173</Paragraphs>
  <Slides>20</Slides>
  <Notes>3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TS010351678</vt:lpstr>
      <vt:lpstr>Роберт Гук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Механическая ткань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2010-10-01T04:04:56Z</dcterms:created>
  <dcterms:modified xsi:type="dcterms:W3CDTF">2011-01-30T05:44:25Z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TC103516789990</vt:lpwstr>
  </property>
</Properties>
</file>