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1" r:id="rId3"/>
    <p:sldId id="270" r:id="rId4"/>
    <p:sldId id="262" r:id="rId5"/>
    <p:sldId id="264" r:id="rId6"/>
    <p:sldId id="271" r:id="rId7"/>
    <p:sldId id="259" r:id="rId8"/>
    <p:sldId id="268" r:id="rId9"/>
    <p:sldId id="269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DD046-60C6-4C7A-93E5-635C021EADCE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6EA58-BE6F-4023-AC0D-761B2CD1D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6EA58-BE6F-4023-AC0D-761B2CD1D39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20098-5254-45C4-8EFC-70864582D4AE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C6DEB-FC6C-4D68-A1B1-324B67E2A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7185A-17F8-473A-B9A6-E3BA93FBCA9B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3A648-6396-41B6-8097-1FE77C0AA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D0FA8-7FC1-4101-A396-1C9463DDCDB2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FEE40-7813-4CDF-B4DE-F30A38A67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495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35179-4B39-49E8-8B30-341B0076F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CDFC7-1FA9-46C6-9E76-D79F9FECF872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A09D6-9B76-4B39-981F-2B9B6AB50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AA0E3-FB85-4FD0-BBCA-B36A434C3601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DEDD8-AAC8-4045-8F5B-B016D4B19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510BB-47F6-414A-B1F0-CD0DFD0A38A5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F4950-C888-4E48-BC1F-4DDE74EE61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CAEB-7D6A-466C-9BC6-272CE25A0723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D6694-0B70-4075-B57F-418EE1700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F81F-AC12-4120-AF5B-CED9F42B52FB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01535-F429-4FC7-941C-D2A41F2C2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F16E0-35FF-4AF4-B43B-8FC2F4D9EF59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13733-1EC4-4E12-9417-5B581DD8B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8238A-4E2F-462C-A1EC-DB0F5F4E06B3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CE2A1-59C7-4554-BB76-7103EE9E1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7004A-BD71-4CB3-A5A1-5D0AC3BE7A57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B2B9D-CB3C-44D1-8A5A-07BE94CE1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BEEEA1-1F24-4BC9-8714-0C5964F7603E}" type="datetimeFigureOut">
              <a:rPr lang="ru-RU"/>
              <a:pPr>
                <a:defRPr/>
              </a:pPr>
              <a:t>23.02.2011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514F56-102A-46EC-A34B-4C4DCDB0F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7" r:id="rId9"/>
    <p:sldLayoutId id="2147483685" r:id="rId10"/>
    <p:sldLayoutId id="2147483686" r:id="rId11"/>
    <p:sldLayoutId id="2147483688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72;&#1083;&#1077;&#1085;&#1072;\&#1087;&#1088;&#1077;&#1076;&#1084;&#1077;&#1090;&#1099;\&#1088;&#1091;&#1089;&#1089;&#1082;&#1080;&#1081;%20&#1103;&#1079;&#1099;&#1082;\2%20&#1082;&#1083;&#1072;&#1089;&#1089;\&#1089;&#1091;&#1092;&#1092;&#1080;&#1082;&#1089;&#1099;-%20&#1073;&#1088;&#1072;&#1090;&#1080;&#1096;&#1082;&#1080;\Zvuk_-_Wkolqnxy_zvonok__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suffixy_bratishki.exe" TargetMode="Externa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&#1080;&#1075;&#1088;&#1072;.pptx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5;&#1083;&#1077;&#1085;&#1072;\&#1052;&#1086;&#1080;%20&#1076;&#1086;&#1082;&#1091;&#1084;&#1077;&#1085;&#1090;&#1099;\&#1052;&#1086;&#1103;%20&#1084;&#1091;&#1079;&#1099;&#1082;&#1072;\&#1079;&#1074;&#1091;&#1082;&#1080;%20&#1083;&#1077;&#1089;&#1072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slide" Target="slide10.xml"/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12" Type="http://schemas.openxmlformats.org/officeDocument/2006/relationships/image" Target="../media/image22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11" Type="http://schemas.openxmlformats.org/officeDocument/2006/relationships/image" Target="../media/image21.gif"/><Relationship Id="rId5" Type="http://schemas.openxmlformats.org/officeDocument/2006/relationships/image" Target="../media/image15.gif"/><Relationship Id="rId10" Type="http://schemas.openxmlformats.org/officeDocument/2006/relationships/image" Target="../media/image20.gif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" y="785813"/>
            <a:ext cx="4143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88900" algn="l"/>
              </a:tabLst>
            </a:pPr>
            <a:r>
              <a:rPr lang="ru-RU" sz="2400">
                <a:latin typeface="Constantia" pitchFamily="18" charset="0"/>
              </a:rPr>
              <a:t>Громко прозвенел звонок –</a:t>
            </a:r>
          </a:p>
          <a:p>
            <a:pPr>
              <a:tabLst>
                <a:tab pos="88900" algn="l"/>
              </a:tabLst>
            </a:pPr>
            <a:r>
              <a:rPr lang="ru-RU" sz="2400">
                <a:latin typeface="Constantia" pitchFamily="18" charset="0"/>
              </a:rPr>
              <a:t>Начинается урок.</a:t>
            </a:r>
          </a:p>
          <a:p>
            <a:pPr>
              <a:tabLst>
                <a:tab pos="88900" algn="l"/>
              </a:tabLst>
            </a:pPr>
            <a:r>
              <a:rPr lang="ru-RU" sz="2400">
                <a:latin typeface="Constantia" pitchFamily="18" charset="0"/>
              </a:rPr>
              <a:t>Наши ушки на макушке,</a:t>
            </a:r>
          </a:p>
          <a:p>
            <a:pPr>
              <a:tabLst>
                <a:tab pos="88900" algn="l"/>
              </a:tabLst>
            </a:pPr>
            <a:r>
              <a:rPr lang="ru-RU" sz="2400">
                <a:latin typeface="Constantia" pitchFamily="18" charset="0"/>
              </a:rPr>
              <a:t>Глазки широко открыты.</a:t>
            </a:r>
          </a:p>
          <a:p>
            <a:pPr>
              <a:tabLst>
                <a:tab pos="88900" algn="l"/>
              </a:tabLst>
            </a:pPr>
            <a:r>
              <a:rPr lang="ru-RU" sz="2400">
                <a:latin typeface="Constantia" pitchFamily="18" charset="0"/>
              </a:rPr>
              <a:t>Слушаем, запоминаем,</a:t>
            </a:r>
          </a:p>
          <a:p>
            <a:pPr>
              <a:tabLst>
                <a:tab pos="88900" algn="l"/>
              </a:tabLst>
            </a:pPr>
            <a:r>
              <a:rPr lang="ru-RU" sz="2400">
                <a:latin typeface="Constantia" pitchFamily="18" charset="0"/>
              </a:rPr>
              <a:t>Ни минуты не теряем.</a:t>
            </a:r>
          </a:p>
        </p:txBody>
      </p:sp>
      <p:pic>
        <p:nvPicPr>
          <p:cNvPr id="5" name="Рисунок 4" descr="23EA23~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0"/>
            <a:ext cx="2879725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Zvuk_-_Wkolqnxy_zvonok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0813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28860" y="4714884"/>
            <a:ext cx="500066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Состав слова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500306"/>
            <a:ext cx="528887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Спасибо!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Где стоит суффикс?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928813"/>
            <a:ext cx="5286375" cy="4389437"/>
          </a:xfrm>
        </p:spPr>
        <p:txBody>
          <a:bodyPr>
            <a:normAutofit/>
          </a:bodyPr>
          <a:lstStyle/>
          <a:p>
            <a:pPr marL="1463040" lvl="4" indent="-210312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endParaRPr lang="ru-RU" sz="3600" dirty="0" smtClean="0"/>
          </a:p>
          <a:p>
            <a:pPr lvl="4" indent="-1373188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r>
              <a:rPr lang="ru-RU" sz="3600" dirty="0" smtClean="0"/>
              <a:t>После корня он стоит,</a:t>
            </a:r>
          </a:p>
          <a:p>
            <a:pPr lvl="4" indent="-1373188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r>
              <a:rPr lang="ru-RU" sz="3600" dirty="0" smtClean="0"/>
              <a:t>Перед окончанием.</a:t>
            </a:r>
          </a:p>
          <a:p>
            <a:pPr lvl="4" indent="-1373188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r>
              <a:rPr lang="ru-RU" sz="3600" dirty="0" smtClean="0"/>
              <a:t>Его я если заменю,</a:t>
            </a:r>
          </a:p>
          <a:p>
            <a:pPr lvl="4" indent="-1373188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r>
              <a:rPr lang="ru-RU" sz="3600" dirty="0" smtClean="0"/>
              <a:t>Другое слово получу.</a:t>
            </a:r>
          </a:p>
          <a:p>
            <a:pPr lvl="4" indent="-1373188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r>
              <a:rPr lang="ru-RU" sz="3600" dirty="0" smtClean="0"/>
              <a:t>Обозначу уголком.</a:t>
            </a:r>
          </a:p>
          <a:p>
            <a:pPr lvl="4" indent="-1373188" fontAlgn="auto">
              <a:lnSpc>
                <a:spcPct val="90000"/>
              </a:lnSpc>
              <a:spcAft>
                <a:spcPts val="0"/>
              </a:spcAft>
              <a:buClr>
                <a:schemeClr val="accent4"/>
              </a:buClr>
              <a:buFontTx/>
              <a:buNone/>
              <a:defRPr/>
            </a:pPr>
            <a:r>
              <a:rPr lang="ru-RU" sz="3600" dirty="0" smtClean="0"/>
              <a:t>Называю суффиксом.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5214938" y="4000500"/>
            <a:ext cx="1574800" cy="222250"/>
          </a:xfrm>
          <a:custGeom>
            <a:avLst/>
            <a:gdLst>
              <a:gd name="connsiteX0" fmla="*/ 0 w 1575352"/>
              <a:gd name="connsiteY0" fmla="*/ 180561 h 221974"/>
              <a:gd name="connsiteX1" fmla="*/ 815009 w 1575352"/>
              <a:gd name="connsiteY1" fmla="*/ 1657 h 221974"/>
              <a:gd name="connsiteX2" fmla="*/ 1461052 w 1575352"/>
              <a:gd name="connsiteY2" fmla="*/ 190500 h 221974"/>
              <a:gd name="connsiteX3" fmla="*/ 1500809 w 1575352"/>
              <a:gd name="connsiteY3" fmla="*/ 190500 h 221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352" h="221974">
                <a:moveTo>
                  <a:pt x="0" y="180561"/>
                </a:moveTo>
                <a:cubicBezTo>
                  <a:pt x="285750" y="90280"/>
                  <a:pt x="571500" y="0"/>
                  <a:pt x="815009" y="1657"/>
                </a:cubicBezTo>
                <a:cubicBezTo>
                  <a:pt x="1058518" y="3314"/>
                  <a:pt x="1346752" y="159026"/>
                  <a:pt x="1461052" y="190500"/>
                </a:cubicBezTo>
                <a:cubicBezTo>
                  <a:pt x="1575352" y="221974"/>
                  <a:pt x="1538080" y="206237"/>
                  <a:pt x="1500809" y="190500"/>
                </a:cubicBezTo>
              </a:path>
            </a:pathLst>
          </a:custGeom>
          <a:ln w="762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>
            <a:stCxn id="5" idx="3"/>
          </p:cNvCxnSpPr>
          <p:nvPr/>
        </p:nvCxnSpPr>
        <p:spPr>
          <a:xfrm flipV="1">
            <a:off x="6715125" y="3741738"/>
            <a:ext cx="541338" cy="4492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7215188" y="3786188"/>
            <a:ext cx="428625" cy="428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715250" y="4214813"/>
            <a:ext cx="500063" cy="71437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3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3" descr="Image0007.JP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lum bright="-20000" contrast="30000"/>
          </a:blip>
          <a:srcRect/>
          <a:stretch>
            <a:fillRect/>
          </a:stretch>
        </p:blipFill>
        <p:spPr>
          <a:xfrm>
            <a:off x="857250" y="2571750"/>
            <a:ext cx="7035800" cy="4000500"/>
          </a:xfrm>
        </p:spPr>
      </p:pic>
      <p:sp>
        <p:nvSpPr>
          <p:cNvPr id="3" name="Прямоугольник 2"/>
          <p:cNvSpPr/>
          <p:nvPr/>
        </p:nvSpPr>
        <p:spPr>
          <a:xfrm>
            <a:off x="642910" y="1071546"/>
            <a:ext cx="7591565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Тема урока: Суффиксы- братишки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 -ЕК- и -ИК-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50" y="214313"/>
            <a:ext cx="8358188" cy="1071562"/>
          </a:xfrm>
        </p:spPr>
        <p:txBody>
          <a:bodyPr/>
          <a:lstStyle/>
          <a:p>
            <a:r>
              <a:rPr lang="ru-RU" sz="2800" smtClean="0"/>
              <a:t>Образуйте однокоренные слова , обозначающие маленькие предметы.</a:t>
            </a:r>
          </a:p>
        </p:txBody>
      </p:sp>
      <p:pic>
        <p:nvPicPr>
          <p:cNvPr id="6" name="Рисунок 5" descr="1052_1~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428750"/>
            <a:ext cx="35718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d3e80d40771529a521661ac80a81ad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785813"/>
            <a:ext cx="4876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500063" y="6000750"/>
            <a:ext cx="1500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цветок-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0250" y="6000750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цветочек </a:t>
            </a:r>
          </a:p>
        </p:txBody>
      </p:sp>
      <p:sp>
        <p:nvSpPr>
          <p:cNvPr id="8199" name="TextBox 9"/>
          <p:cNvSpPr txBox="1">
            <a:spLocks noChangeArrowheads="1"/>
          </p:cNvSpPr>
          <p:nvPr/>
        </p:nvSpPr>
        <p:spPr bwMode="auto">
          <a:xfrm>
            <a:off x="4786313" y="5929313"/>
            <a:ext cx="1500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Constantia" pitchFamily="18" charset="0"/>
                <a:hlinkClick r:id="rId5" action="ppaction://hlinkfile"/>
              </a:rPr>
              <a:t>торт</a:t>
            </a:r>
            <a:r>
              <a:rPr lang="ru-RU" sz="2800" dirty="0">
                <a:latin typeface="Constantia" pitchFamily="18" charset="0"/>
              </a:rPr>
              <a:t> -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929313" y="5929313"/>
            <a:ext cx="1500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тортик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Image00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0"/>
            <a:ext cx="578647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2" descr="Image000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74988"/>
            <a:ext cx="5715040" cy="3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Алгоритм правописания гласных в суффиксах –</a:t>
            </a:r>
            <a:r>
              <a:rPr lang="ru-RU" sz="2400" dirty="0" err="1" smtClean="0"/>
              <a:t>ик</a:t>
            </a:r>
            <a:r>
              <a:rPr lang="ru-RU" sz="2400" dirty="0" smtClean="0"/>
              <a:t>-, -</a:t>
            </a:r>
            <a:r>
              <a:rPr lang="ru-RU" sz="2400" dirty="0" err="1" smtClean="0"/>
              <a:t>ек</a:t>
            </a:r>
            <a:r>
              <a:rPr lang="ru-RU" sz="2400" dirty="0" smtClean="0"/>
              <a:t>-.</a:t>
            </a:r>
            <a:endParaRPr lang="ru-RU" sz="2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2786050" y="2571744"/>
            <a:ext cx="857256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929190" y="2285992"/>
            <a:ext cx="1000132" cy="78581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5643967" y="4000107"/>
            <a:ext cx="857256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679290" y="3964388"/>
            <a:ext cx="785818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 descr="7a9e0592ed90858eedf62efbd3f4cc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5143512"/>
            <a:ext cx="1714512" cy="154925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00166" y="857232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Измени форму слова.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00166" y="1357298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None/>
            </a:pPr>
            <a:r>
              <a:rPr lang="ru-RU" dirty="0" smtClean="0"/>
              <a:t>2. </a:t>
            </a:r>
            <a:r>
              <a:rPr lang="ru-RU" sz="2000" dirty="0" smtClean="0"/>
              <a:t>Определи «убегает» ли гласный.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57488" y="3143248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да</a:t>
            </a:r>
            <a:endParaRPr lang="ru-RU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5715008" y="3071810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нет</a:t>
            </a:r>
            <a:endParaRPr lang="ru-RU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2643174" y="4357694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пиши –</a:t>
            </a:r>
            <a:r>
              <a:rPr lang="ru-RU" sz="2000" dirty="0" err="1" smtClean="0"/>
              <a:t>ек</a:t>
            </a:r>
            <a:r>
              <a:rPr lang="ru-RU" sz="2000" dirty="0" smtClean="0"/>
              <a:t>-</a:t>
            </a:r>
            <a:endParaRPr lang="ru-RU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5643570" y="442913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пиши</a:t>
            </a:r>
            <a:r>
              <a:rPr lang="ru-RU" dirty="0" smtClean="0"/>
              <a:t> –</a:t>
            </a:r>
            <a:r>
              <a:rPr lang="ru-RU" dirty="0" err="1" smtClean="0"/>
              <a:t>ик</a:t>
            </a:r>
            <a:r>
              <a:rPr lang="ru-RU" dirty="0" smtClean="0"/>
              <a:t>-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0720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000"/>
                <a:gridCol w="3024000"/>
                <a:gridCol w="30240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1 уровень</a:t>
                      </a:r>
                      <a:endParaRPr lang="ru-RU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2 уровень</a:t>
                      </a:r>
                      <a:endParaRPr lang="ru-RU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3 уровень</a:t>
                      </a:r>
                      <a:endParaRPr lang="ru-RU" dirty="0"/>
                    </a:p>
                  </a:txBody>
                  <a:tcPr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b="1" dirty="0" smtClean="0"/>
                        <a:t>Вставь пропущенные буквы.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endParaRPr lang="ru-RU" dirty="0" smtClean="0"/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кораблики- </a:t>
                      </a:r>
                      <a:r>
                        <a:rPr lang="ru-RU" dirty="0" err="1" smtClean="0"/>
                        <a:t>корабл</a:t>
                      </a:r>
                      <a:r>
                        <a:rPr lang="ru-RU" dirty="0" smtClean="0"/>
                        <a:t>..к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цветочки- </a:t>
                      </a:r>
                      <a:r>
                        <a:rPr lang="ru-RU" dirty="0" err="1" smtClean="0"/>
                        <a:t>цветоч</a:t>
                      </a:r>
                      <a:r>
                        <a:rPr lang="ru-RU" dirty="0" smtClean="0"/>
                        <a:t>..к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уголочки- </a:t>
                      </a:r>
                      <a:r>
                        <a:rPr lang="ru-RU" dirty="0" err="1" smtClean="0"/>
                        <a:t>уголоч</a:t>
                      </a:r>
                      <a:r>
                        <a:rPr lang="ru-RU" dirty="0" smtClean="0"/>
                        <a:t>..к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гвоздики- </a:t>
                      </a:r>
                      <a:r>
                        <a:rPr lang="ru-RU" dirty="0" err="1" smtClean="0"/>
                        <a:t>гвозд</a:t>
                      </a:r>
                      <a:r>
                        <a:rPr lang="ru-RU" dirty="0" smtClean="0"/>
                        <a:t>..к</a:t>
                      </a:r>
                      <a:endParaRPr lang="ru-RU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b="1" dirty="0" smtClean="0"/>
                        <a:t>Вставь пропущенные буквы.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endParaRPr lang="ru-RU" dirty="0" smtClean="0"/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err="1" smtClean="0"/>
                        <a:t>Замоч</a:t>
                      </a:r>
                      <a:r>
                        <a:rPr lang="ru-RU" dirty="0" smtClean="0"/>
                        <a:t>..к, </a:t>
                      </a:r>
                      <a:r>
                        <a:rPr lang="ru-RU" dirty="0" err="1" smtClean="0"/>
                        <a:t>корабл</a:t>
                      </a:r>
                      <a:r>
                        <a:rPr lang="ru-RU" dirty="0" smtClean="0"/>
                        <a:t>..к, хвост..к, </a:t>
                      </a:r>
                      <a:r>
                        <a:rPr lang="ru-RU" dirty="0" err="1" smtClean="0"/>
                        <a:t>уголоч</a:t>
                      </a:r>
                      <a:r>
                        <a:rPr lang="ru-RU" dirty="0" smtClean="0"/>
                        <a:t>..к, </a:t>
                      </a:r>
                      <a:r>
                        <a:rPr lang="ru-RU" dirty="0" err="1" smtClean="0"/>
                        <a:t>звоноч</a:t>
                      </a:r>
                      <a:r>
                        <a:rPr lang="ru-RU" dirty="0" smtClean="0"/>
                        <a:t>..к, </a:t>
                      </a:r>
                      <a:r>
                        <a:rPr lang="ru-RU" dirty="0" err="1" smtClean="0"/>
                        <a:t>гвозд</a:t>
                      </a:r>
                      <a:r>
                        <a:rPr lang="ru-RU" dirty="0" smtClean="0"/>
                        <a:t>..к, </a:t>
                      </a:r>
                      <a:r>
                        <a:rPr lang="ru-RU" dirty="0" err="1" smtClean="0"/>
                        <a:t>дружоч</a:t>
                      </a:r>
                      <a:r>
                        <a:rPr lang="ru-RU" dirty="0" smtClean="0"/>
                        <a:t>..к.</a:t>
                      </a:r>
                      <a:endParaRPr lang="ru-RU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b="1" dirty="0" smtClean="0"/>
                        <a:t>Вставь пропущенные</a:t>
                      </a:r>
                      <a:r>
                        <a:rPr lang="ru-RU" b="1" baseline="0" dirty="0" smtClean="0"/>
                        <a:t> буквы и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="1" baseline="0" dirty="0" smtClean="0"/>
                        <a:t>р</a:t>
                      </a:r>
                      <a:r>
                        <a:rPr lang="ru-RU" b="1" dirty="0" smtClean="0"/>
                        <a:t>азбери по составу.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endParaRPr lang="ru-RU" dirty="0" smtClean="0"/>
                    </a:p>
                    <a:p>
                      <a:pPr>
                        <a:lnSpc>
                          <a:spcPct val="200000"/>
                        </a:lnSpc>
                      </a:pPr>
                      <a:endParaRPr lang="ru-RU" dirty="0" smtClean="0"/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dirty="0" smtClean="0"/>
                        <a:t>Нос..к</a:t>
                      </a:r>
                      <a:r>
                        <a:rPr lang="en-US" dirty="0" smtClean="0"/>
                        <a:t>  </a:t>
                      </a:r>
                      <a:r>
                        <a:rPr lang="ru-RU" dirty="0" smtClean="0"/>
                        <a:t>, рот..к</a:t>
                      </a:r>
                      <a:r>
                        <a:rPr lang="en-US" dirty="0" smtClean="0"/>
                        <a:t>  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носоч</a:t>
                      </a:r>
                      <a:r>
                        <a:rPr lang="ru-RU" dirty="0" smtClean="0"/>
                        <a:t>..к</a:t>
                      </a:r>
                      <a:r>
                        <a:rPr lang="en-US" dirty="0" smtClean="0"/>
                        <a:t>   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огуреч</a:t>
                      </a:r>
                      <a:r>
                        <a:rPr lang="ru-RU" dirty="0" smtClean="0"/>
                        <a:t>..к</a:t>
                      </a:r>
                      <a:r>
                        <a:rPr lang="en-US" dirty="0" smtClean="0"/>
                        <a:t>   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корабл</a:t>
                      </a:r>
                      <a:r>
                        <a:rPr lang="ru-RU" dirty="0" smtClean="0"/>
                        <a:t>..к</a:t>
                      </a:r>
                      <a:r>
                        <a:rPr lang="en-US" dirty="0" smtClean="0"/>
                        <a:t>    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 anchor="b"/>
                </a:tc>
              </a:tr>
            </a:tbl>
          </a:graphicData>
        </a:graphic>
      </p:graphicFrame>
      <p:pic>
        <p:nvPicPr>
          <p:cNvPr id="4" name="Рисунок 3" descr="a35cf1703ba077c2ee3ba1fd8e9bbb81.gif">
            <a:hlinkClick r:id="rId2" action="ppaction://hlinkpres?slideindex=8&amp;slidetitle=Слайд 8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01090" y="6500834"/>
            <a:ext cx="142876" cy="14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7"/>
          <p:cNvGrpSpPr>
            <a:grpSpLocks/>
          </p:cNvGrpSpPr>
          <p:nvPr/>
        </p:nvGrpSpPr>
        <p:grpSpPr bwMode="auto">
          <a:xfrm>
            <a:off x="0" y="0"/>
            <a:ext cx="9144000" cy="6892925"/>
            <a:chOff x="0" y="0"/>
            <a:chExt cx="9144000" cy="6892925"/>
          </a:xfrm>
        </p:grpSpPr>
        <p:grpSp>
          <p:nvGrpSpPr>
            <p:cNvPr id="12292" name="Группа 5"/>
            <p:cNvGrpSpPr>
              <a:grpSpLocks/>
            </p:cNvGrpSpPr>
            <p:nvPr/>
          </p:nvGrpSpPr>
          <p:grpSpPr bwMode="auto">
            <a:xfrm>
              <a:off x="0" y="0"/>
              <a:ext cx="9144000" cy="6892925"/>
              <a:chOff x="0" y="0"/>
              <a:chExt cx="9144000" cy="6892925"/>
            </a:xfrm>
          </p:grpSpPr>
          <p:pic>
            <p:nvPicPr>
              <p:cNvPr id="12294" name="Picture 2" descr="Картинка 48 из 2823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6892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295" name="Рисунок 4" descr="Рисунок бабочки 50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2593423">
                <a:off x="969929" y="3727237"/>
                <a:ext cx="2105266" cy="25539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2293" name="Прямоугольник 6"/>
            <p:cNvSpPr>
              <a:spLocks noChangeArrowheads="1"/>
            </p:cNvSpPr>
            <p:nvPr/>
          </p:nvSpPr>
          <p:spPr bwMode="auto">
            <a:xfrm>
              <a:off x="2057400" y="914400"/>
              <a:ext cx="5165197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5400" b="1">
                  <a:solidFill>
                    <a:schemeClr val="bg1"/>
                  </a:solidFill>
                  <a:latin typeface="Comic Sans MS" pitchFamily="66" charset="0"/>
                </a:rPr>
                <a:t>найди бабочку</a:t>
              </a:r>
            </a:p>
          </p:txBody>
        </p:sp>
      </p:grpSp>
      <p:pic>
        <p:nvPicPr>
          <p:cNvPr id="8" name="звуки лес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http://www.ay-forum.net/files/__oe_119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Картинка 190 из 2573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5334000"/>
            <a:ext cx="12922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2" descr="Картинка 190 из 2573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5029200"/>
            <a:ext cx="12922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Картинка 190 из 2573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534405">
            <a:off x="6692106" y="2942432"/>
            <a:ext cx="12938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 descr="Картинка 190 из 2573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371600"/>
            <a:ext cx="12922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 descr="Картинка 190 из 2573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990175">
            <a:off x="5018087" y="436563"/>
            <a:ext cx="12922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6" descr="http://dic.academic.ru/pictures/bse/jpg/023140583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rot="1725044">
            <a:off x="252227" y="3543300"/>
            <a:ext cx="1768846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 descr="Картинка 141 из 6865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2040209">
            <a:off x="2800350" y="954937"/>
            <a:ext cx="1971675" cy="13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0" descr="Картинка 21 из 68655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 rot="-1366100">
            <a:off x="7198295" y="903288"/>
            <a:ext cx="1287909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2" descr="Картинка 66 из 68655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 rot="2679503">
            <a:off x="2479675" y="4764083"/>
            <a:ext cx="1598613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" descr="Картинка 7 из 68655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590012">
            <a:off x="7153275" y="4867275"/>
            <a:ext cx="1700213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4" descr="Картинка 90 из 68655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 rot="-1089584">
            <a:off x="4111625" y="2771180"/>
            <a:ext cx="1700213" cy="118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6" descr="Картинка 7 из 68655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 rot="608161">
            <a:off x="2090738" y="2779866"/>
            <a:ext cx="1468437" cy="108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6904052" y="571480"/>
            <a:ext cx="1949450" cy="1962150"/>
            <a:chOff x="1327150" y="-290538"/>
            <a:chExt cx="1949450" cy="1962150"/>
          </a:xfrm>
        </p:grpSpPr>
        <p:pic>
          <p:nvPicPr>
            <p:cNvPr id="13367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7150" y="-290538"/>
              <a:ext cx="1949450" cy="196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68" name="Прямоугольник 15"/>
            <p:cNvSpPr>
              <a:spLocks noChangeArrowheads="1"/>
            </p:cNvSpPr>
            <p:nvPr/>
          </p:nvSpPr>
          <p:spPr bwMode="auto">
            <a:xfrm>
              <a:off x="1495428" y="352404"/>
              <a:ext cx="172354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solidFill>
                    <a:srgbClr val="002060"/>
                  </a:solidFill>
                  <a:latin typeface="Comic Sans MS" pitchFamily="66" charset="0"/>
                </a:rPr>
                <a:t>прутик</a:t>
              </a:r>
            </a:p>
          </p:txBody>
        </p:sp>
      </p:grp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228600" y="838200"/>
            <a:ext cx="2290763" cy="2268538"/>
            <a:chOff x="5410200" y="531414"/>
            <a:chExt cx="2290268" cy="2268936"/>
          </a:xfrm>
        </p:grpSpPr>
        <p:pic>
          <p:nvPicPr>
            <p:cNvPr id="13365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10200" y="531414"/>
              <a:ext cx="2254250" cy="2268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66" name="Прямоугольник 16"/>
            <p:cNvSpPr>
              <a:spLocks noChangeArrowheads="1"/>
            </p:cNvSpPr>
            <p:nvPr/>
          </p:nvSpPr>
          <p:spPr bwMode="auto">
            <a:xfrm>
              <a:off x="5486400" y="1295400"/>
              <a:ext cx="2214068" cy="646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кораблек</a:t>
              </a:r>
            </a:p>
          </p:txBody>
        </p:sp>
      </p:grpSp>
      <p:grpSp>
        <p:nvGrpSpPr>
          <p:cNvPr id="4" name="Группа 34"/>
          <p:cNvGrpSpPr>
            <a:grpSpLocks/>
          </p:cNvGrpSpPr>
          <p:nvPr/>
        </p:nvGrpSpPr>
        <p:grpSpPr bwMode="auto">
          <a:xfrm>
            <a:off x="142844" y="3429000"/>
            <a:ext cx="1949450" cy="1828800"/>
            <a:chOff x="381000" y="2667000"/>
            <a:chExt cx="1949450" cy="2047461"/>
          </a:xfrm>
        </p:grpSpPr>
        <p:pic>
          <p:nvPicPr>
            <p:cNvPr id="13363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1000" y="2667000"/>
              <a:ext cx="1949450" cy="2047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64" name="Прямоугольник 17"/>
            <p:cNvSpPr>
              <a:spLocks noChangeArrowheads="1"/>
            </p:cNvSpPr>
            <p:nvPr/>
          </p:nvSpPr>
          <p:spPr bwMode="auto">
            <a:xfrm>
              <a:off x="533400" y="3276600"/>
              <a:ext cx="1669047" cy="723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братик</a:t>
              </a:r>
            </a:p>
          </p:txBody>
        </p:sp>
      </p:grpSp>
      <p:grpSp>
        <p:nvGrpSpPr>
          <p:cNvPr id="5" name="Группа 28"/>
          <p:cNvGrpSpPr>
            <a:grpSpLocks/>
          </p:cNvGrpSpPr>
          <p:nvPr/>
        </p:nvGrpSpPr>
        <p:grpSpPr bwMode="auto">
          <a:xfrm>
            <a:off x="2786051" y="857232"/>
            <a:ext cx="1823782" cy="1763713"/>
            <a:chOff x="4186246" y="1238380"/>
            <a:chExt cx="1823783" cy="1764017"/>
          </a:xfrm>
        </p:grpSpPr>
        <p:pic>
          <p:nvPicPr>
            <p:cNvPr id="13361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86246" y="1238380"/>
              <a:ext cx="1752600" cy="1764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62" name="Прямоугольник 18"/>
            <p:cNvSpPr>
              <a:spLocks noChangeArrowheads="1"/>
            </p:cNvSpPr>
            <p:nvPr/>
          </p:nvSpPr>
          <p:spPr bwMode="auto">
            <a:xfrm>
              <a:off x="4257684" y="1738532"/>
              <a:ext cx="1752345" cy="646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solidFill>
                    <a:srgbClr val="002060"/>
                  </a:solidFill>
                  <a:latin typeface="Comic Sans MS" pitchFamily="66" charset="0"/>
                </a:rPr>
                <a:t>листик</a:t>
              </a:r>
            </a:p>
          </p:txBody>
        </p:sp>
      </p:grpSp>
      <p:grpSp>
        <p:nvGrpSpPr>
          <p:cNvPr id="6" name="Группа 35"/>
          <p:cNvGrpSpPr>
            <a:grpSpLocks/>
          </p:cNvGrpSpPr>
          <p:nvPr/>
        </p:nvGrpSpPr>
        <p:grpSpPr bwMode="auto">
          <a:xfrm>
            <a:off x="3929058" y="2571744"/>
            <a:ext cx="1949450" cy="1962150"/>
            <a:chOff x="1828800" y="4114800"/>
            <a:chExt cx="1949450" cy="1962150"/>
          </a:xfrm>
        </p:grpSpPr>
        <p:pic>
          <p:nvPicPr>
            <p:cNvPr id="13359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8800" y="4114800"/>
              <a:ext cx="1949450" cy="196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60" name="Прямоугольник 20"/>
            <p:cNvSpPr>
              <a:spLocks noChangeArrowheads="1"/>
            </p:cNvSpPr>
            <p:nvPr/>
          </p:nvSpPr>
          <p:spPr bwMode="auto">
            <a:xfrm>
              <a:off x="2133600" y="4724400"/>
              <a:ext cx="142378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solidFill>
                    <a:srgbClr val="002060"/>
                  </a:solidFill>
                  <a:latin typeface="Comic Sans MS" pitchFamily="66" charset="0"/>
                </a:rPr>
                <a:t>котик</a:t>
              </a:r>
            </a:p>
          </p:txBody>
        </p:sp>
      </p:grpSp>
      <p:grpSp>
        <p:nvGrpSpPr>
          <p:cNvPr id="7" name="Группа 30"/>
          <p:cNvGrpSpPr>
            <a:grpSpLocks/>
          </p:cNvGrpSpPr>
          <p:nvPr/>
        </p:nvGrpSpPr>
        <p:grpSpPr bwMode="auto">
          <a:xfrm>
            <a:off x="2214546" y="4357694"/>
            <a:ext cx="1949450" cy="1962150"/>
            <a:chOff x="6477000" y="3200400"/>
            <a:chExt cx="1949450" cy="1962150"/>
          </a:xfrm>
        </p:grpSpPr>
        <p:pic>
          <p:nvPicPr>
            <p:cNvPr id="13357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77000" y="3200400"/>
              <a:ext cx="1949450" cy="196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8" name="Прямоугольник 22"/>
            <p:cNvSpPr>
              <a:spLocks noChangeArrowheads="1"/>
            </p:cNvSpPr>
            <p:nvPr/>
          </p:nvSpPr>
          <p:spPr bwMode="auto">
            <a:xfrm>
              <a:off x="6858000" y="3886200"/>
              <a:ext cx="14734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solidFill>
                    <a:srgbClr val="002060"/>
                  </a:solidFill>
                  <a:latin typeface="Comic Sans MS" pitchFamily="66" charset="0"/>
                </a:rPr>
                <a:t>носик</a:t>
              </a:r>
            </a:p>
          </p:txBody>
        </p:sp>
      </p:grpSp>
      <p:grpSp>
        <p:nvGrpSpPr>
          <p:cNvPr id="8" name="Группа 32"/>
          <p:cNvGrpSpPr>
            <a:grpSpLocks/>
          </p:cNvGrpSpPr>
          <p:nvPr/>
        </p:nvGrpSpPr>
        <p:grpSpPr bwMode="auto">
          <a:xfrm>
            <a:off x="6000760" y="2500306"/>
            <a:ext cx="2209800" cy="2224088"/>
            <a:chOff x="3200400" y="4233754"/>
            <a:chExt cx="2209800" cy="2224196"/>
          </a:xfrm>
        </p:grpSpPr>
        <p:pic>
          <p:nvPicPr>
            <p:cNvPr id="13355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00400" y="4233754"/>
              <a:ext cx="2209800" cy="2224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6" name="Прямоугольник 23"/>
            <p:cNvSpPr>
              <a:spLocks noChangeArrowheads="1"/>
            </p:cNvSpPr>
            <p:nvPr/>
          </p:nvSpPr>
          <p:spPr bwMode="auto">
            <a:xfrm>
              <a:off x="3429000" y="5029200"/>
              <a:ext cx="1491406" cy="646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мячек</a:t>
              </a:r>
            </a:p>
          </p:txBody>
        </p:sp>
      </p:grpSp>
      <p:grpSp>
        <p:nvGrpSpPr>
          <p:cNvPr id="9" name="Группа 31"/>
          <p:cNvGrpSpPr>
            <a:grpSpLocks/>
          </p:cNvGrpSpPr>
          <p:nvPr/>
        </p:nvGrpSpPr>
        <p:grpSpPr bwMode="auto">
          <a:xfrm>
            <a:off x="6858000" y="4572000"/>
            <a:ext cx="2135188" cy="1962150"/>
            <a:chOff x="5105400" y="4572000"/>
            <a:chExt cx="2135635" cy="1962150"/>
          </a:xfrm>
        </p:grpSpPr>
        <p:pic>
          <p:nvPicPr>
            <p:cNvPr id="13353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05400" y="4572000"/>
              <a:ext cx="1949450" cy="196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4" name="Прямоугольник 24"/>
            <p:cNvSpPr>
              <a:spLocks noChangeArrowheads="1"/>
            </p:cNvSpPr>
            <p:nvPr/>
          </p:nvSpPr>
          <p:spPr bwMode="auto">
            <a:xfrm>
              <a:off x="5257800" y="5257800"/>
              <a:ext cx="198323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песочек</a:t>
              </a:r>
            </a:p>
          </p:txBody>
        </p:sp>
      </p:grpSp>
      <p:grpSp>
        <p:nvGrpSpPr>
          <p:cNvPr id="10" name="Группа 33"/>
          <p:cNvGrpSpPr>
            <a:grpSpLocks/>
          </p:cNvGrpSpPr>
          <p:nvPr/>
        </p:nvGrpSpPr>
        <p:grpSpPr bwMode="auto">
          <a:xfrm>
            <a:off x="4648200" y="304800"/>
            <a:ext cx="1949450" cy="1962150"/>
            <a:chOff x="1066800" y="4495800"/>
            <a:chExt cx="1949450" cy="1962150"/>
          </a:xfrm>
        </p:grpSpPr>
        <p:pic>
          <p:nvPicPr>
            <p:cNvPr id="13351" name="Picture 6" descr="Картинка 508 из 28236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8E6CE"/>
                </a:clrFrom>
                <a:clrTo>
                  <a:srgbClr val="F8E6C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6800" y="4495800"/>
              <a:ext cx="1949450" cy="196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2" name="Прямоугольник 25"/>
            <p:cNvSpPr>
              <a:spLocks noChangeArrowheads="1"/>
            </p:cNvSpPr>
            <p:nvPr/>
          </p:nvSpPr>
          <p:spPr bwMode="auto">
            <a:xfrm>
              <a:off x="1371600" y="5181600"/>
              <a:ext cx="16225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зонтек</a:t>
              </a:r>
            </a:p>
          </p:txBody>
        </p:sp>
      </p:grpSp>
      <p:grpSp>
        <p:nvGrpSpPr>
          <p:cNvPr id="11" name="Группа 39"/>
          <p:cNvGrpSpPr>
            <a:grpSpLocks/>
          </p:cNvGrpSpPr>
          <p:nvPr/>
        </p:nvGrpSpPr>
        <p:grpSpPr bwMode="auto">
          <a:xfrm>
            <a:off x="4419600" y="4648200"/>
            <a:ext cx="1947863" cy="1962150"/>
            <a:chOff x="6553200" y="1905000"/>
            <a:chExt cx="1949450" cy="1962150"/>
          </a:xfrm>
        </p:grpSpPr>
        <p:grpSp>
          <p:nvGrpSpPr>
            <p:cNvPr id="13347" name="Группа 36"/>
            <p:cNvGrpSpPr>
              <a:grpSpLocks/>
            </p:cNvGrpSpPr>
            <p:nvPr/>
          </p:nvGrpSpPr>
          <p:grpSpPr bwMode="auto">
            <a:xfrm>
              <a:off x="6553200" y="1905000"/>
              <a:ext cx="1949450" cy="1962150"/>
              <a:chOff x="4495800" y="2362200"/>
              <a:chExt cx="1949450" cy="1962150"/>
            </a:xfrm>
          </p:grpSpPr>
          <p:pic>
            <p:nvPicPr>
              <p:cNvPr id="13349" name="Picture 6" descr="Картинка 508 из 28236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8E6CE"/>
                  </a:clrFrom>
                  <a:clrTo>
                    <a:srgbClr val="F8E6C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95800" y="2362200"/>
                <a:ext cx="1949450" cy="1962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50" name="Прямоугольник 21"/>
              <p:cNvSpPr>
                <a:spLocks noChangeArrowheads="1"/>
              </p:cNvSpPr>
              <p:nvPr/>
            </p:nvSpPr>
            <p:spPr bwMode="auto">
              <a:xfrm>
                <a:off x="4648200" y="2971800"/>
                <a:ext cx="184731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3600" b="1">
                  <a:solidFill>
                    <a:srgbClr val="002060"/>
                  </a:solidFill>
                  <a:latin typeface="Comic Sans MS" pitchFamily="66" charset="0"/>
                </a:endParaRPr>
              </a:p>
            </p:txBody>
          </p:sp>
        </p:grpSp>
        <p:sp>
          <p:nvSpPr>
            <p:cNvPr id="13348" name="Прямоугольник 38"/>
            <p:cNvSpPr>
              <a:spLocks noChangeArrowheads="1"/>
            </p:cNvSpPr>
            <p:nvPr/>
          </p:nvSpPr>
          <p:spPr bwMode="auto">
            <a:xfrm>
              <a:off x="6705599" y="2590800"/>
              <a:ext cx="164609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бантек</a:t>
              </a:r>
            </a:p>
          </p:txBody>
        </p:sp>
      </p:grpSp>
      <p:grpSp>
        <p:nvGrpSpPr>
          <p:cNvPr id="13" name="Группа 39"/>
          <p:cNvGrpSpPr>
            <a:grpSpLocks/>
          </p:cNvGrpSpPr>
          <p:nvPr/>
        </p:nvGrpSpPr>
        <p:grpSpPr bwMode="auto">
          <a:xfrm>
            <a:off x="1928795" y="2643182"/>
            <a:ext cx="1681402" cy="1447800"/>
            <a:chOff x="7065908" y="357182"/>
            <a:chExt cx="1681874" cy="1447800"/>
          </a:xfrm>
        </p:grpSpPr>
        <p:grpSp>
          <p:nvGrpSpPr>
            <p:cNvPr id="13343" name="Группа 42"/>
            <p:cNvGrpSpPr>
              <a:grpSpLocks/>
            </p:cNvGrpSpPr>
            <p:nvPr/>
          </p:nvGrpSpPr>
          <p:grpSpPr bwMode="auto">
            <a:xfrm>
              <a:off x="7137367" y="357182"/>
              <a:ext cx="1610415" cy="1447800"/>
              <a:chOff x="5048217" y="4929182"/>
              <a:chExt cx="1610415" cy="1447800"/>
            </a:xfrm>
          </p:grpSpPr>
          <p:pic>
            <p:nvPicPr>
              <p:cNvPr id="13345" name="Picture 6" descr="Картинка 508 из 28236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8E6CE"/>
                  </a:clrFrom>
                  <a:clrTo>
                    <a:srgbClr val="F8E6C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048217" y="4929182"/>
                <a:ext cx="1610415" cy="1447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46" name="Прямоугольник 44"/>
              <p:cNvSpPr>
                <a:spLocks noChangeArrowheads="1"/>
              </p:cNvSpPr>
              <p:nvPr/>
            </p:nvSpPr>
            <p:spPr bwMode="auto">
              <a:xfrm>
                <a:off x="5257800" y="5257800"/>
                <a:ext cx="18481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3600" b="1">
                  <a:solidFill>
                    <a:srgbClr val="002060"/>
                  </a:solidFill>
                  <a:latin typeface="Comic Sans MS" pitchFamily="66" charset="0"/>
                </a:endParaRPr>
              </a:p>
            </p:txBody>
          </p:sp>
        </p:grpSp>
        <p:sp>
          <p:nvSpPr>
            <p:cNvPr id="13344" name="Прямоугольник 38"/>
            <p:cNvSpPr>
              <a:spLocks noChangeArrowheads="1"/>
            </p:cNvSpPr>
            <p:nvPr/>
          </p:nvSpPr>
          <p:spPr bwMode="auto">
            <a:xfrm>
              <a:off x="7065908" y="714372"/>
              <a:ext cx="159278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solidFill>
                    <a:srgbClr val="002060"/>
                  </a:solidFill>
                  <a:latin typeface="Comic Sans MS" pitchFamily="66" charset="0"/>
                </a:rPr>
                <a:t>домик</a:t>
              </a:r>
            </a:p>
          </p:txBody>
        </p:sp>
      </p:grpSp>
      <p:grpSp>
        <p:nvGrpSpPr>
          <p:cNvPr id="15" name="Группа 41"/>
          <p:cNvGrpSpPr>
            <a:grpSpLocks/>
          </p:cNvGrpSpPr>
          <p:nvPr/>
        </p:nvGrpSpPr>
        <p:grpSpPr bwMode="auto">
          <a:xfrm>
            <a:off x="762000" y="5181600"/>
            <a:ext cx="1681163" cy="1447800"/>
            <a:chOff x="7194550" y="304800"/>
            <a:chExt cx="1681411" cy="1447800"/>
          </a:xfrm>
        </p:grpSpPr>
        <p:grpSp>
          <p:nvGrpSpPr>
            <p:cNvPr id="13339" name="Группа 42"/>
            <p:cNvGrpSpPr>
              <a:grpSpLocks/>
            </p:cNvGrpSpPr>
            <p:nvPr/>
          </p:nvGrpSpPr>
          <p:grpSpPr bwMode="auto">
            <a:xfrm>
              <a:off x="7194550" y="304800"/>
              <a:ext cx="1610415" cy="1447800"/>
              <a:chOff x="5105400" y="4876800"/>
              <a:chExt cx="1610415" cy="1447800"/>
            </a:xfrm>
          </p:grpSpPr>
          <p:pic>
            <p:nvPicPr>
              <p:cNvPr id="13341" name="Picture 6" descr="Картинка 508 из 28236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8E6CE"/>
                  </a:clrFrom>
                  <a:clrTo>
                    <a:srgbClr val="F8E6C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105400" y="4876800"/>
                <a:ext cx="1610415" cy="1447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42" name="Прямоугольник 44"/>
              <p:cNvSpPr>
                <a:spLocks noChangeArrowheads="1"/>
              </p:cNvSpPr>
              <p:nvPr/>
            </p:nvSpPr>
            <p:spPr bwMode="auto">
              <a:xfrm>
                <a:off x="5257800" y="5257800"/>
                <a:ext cx="18481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3600" b="1">
                  <a:solidFill>
                    <a:srgbClr val="002060"/>
                  </a:solidFill>
                  <a:latin typeface="Comic Sans MS" pitchFamily="66" charset="0"/>
                </a:endParaRPr>
              </a:p>
            </p:txBody>
          </p:sp>
        </p:grpSp>
        <p:sp>
          <p:nvSpPr>
            <p:cNvPr id="13340" name="Прямоугольник 43"/>
            <p:cNvSpPr>
              <a:spLocks noChangeArrowheads="1"/>
            </p:cNvSpPr>
            <p:nvPr/>
          </p:nvSpPr>
          <p:spPr bwMode="auto">
            <a:xfrm>
              <a:off x="7467600" y="685800"/>
              <a:ext cx="140836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2060"/>
                  </a:solidFill>
                  <a:latin typeface="Comic Sans MS" pitchFamily="66" charset="0"/>
                </a:rPr>
                <a:t>ротек</a:t>
              </a:r>
            </a:p>
          </p:txBody>
        </p:sp>
      </p:grpSp>
      <p:sp>
        <p:nvSpPr>
          <p:cNvPr id="58" name="Стрелка вправо с вырезом 57">
            <a:hlinkClick r:id="rId13" action="ppaction://hlinksldjump"/>
          </p:cNvPr>
          <p:cNvSpPr/>
          <p:nvPr/>
        </p:nvSpPr>
        <p:spPr>
          <a:xfrm>
            <a:off x="8286776" y="6357958"/>
            <a:ext cx="714380" cy="50004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3.7037E-6 L 0.18889 -0.3636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7 1.11111E-6 L -0.33733 -0.22222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-4.44444E-6 L 0.5974 -0.10694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11111E-6 L -0.78732 -0.38889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7 5.55112E-17 L -0.35 -0.07778 " pathEditMode="relative" ptsTypes="AA">
                                      <p:cBhvr>
                                        <p:cTn id="16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467</TotalTime>
  <Words>213</Words>
  <Application>Microsoft Office PowerPoint</Application>
  <PresentationFormat>Экран (4:3)</PresentationFormat>
  <Paragraphs>60</Paragraphs>
  <Slides>10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Слайд 1</vt:lpstr>
      <vt:lpstr>Где стоит суффикс?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Tata</cp:lastModifiedBy>
  <cp:revision>51</cp:revision>
  <dcterms:created xsi:type="dcterms:W3CDTF">2009-11-11T12:16:44Z</dcterms:created>
  <dcterms:modified xsi:type="dcterms:W3CDTF">2011-02-23T18:00:46Z</dcterms:modified>
</cp:coreProperties>
</file>