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69" r:id="rId4"/>
    <p:sldId id="266" r:id="rId5"/>
    <p:sldId id="267" r:id="rId6"/>
    <p:sldId id="262" r:id="rId7"/>
    <p:sldId id="257" r:id="rId8"/>
    <p:sldId id="259" r:id="rId9"/>
    <p:sldId id="280" r:id="rId10"/>
    <p:sldId id="279" r:id="rId11"/>
    <p:sldId id="268" r:id="rId12"/>
    <p:sldId id="272" r:id="rId13"/>
    <p:sldId id="260" r:id="rId14"/>
    <p:sldId id="277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FC1FA-F858-43C2-9A12-C74F3C7CACE9}" type="datetimeFigureOut">
              <a:rPr lang="ru-RU"/>
              <a:pPr>
                <a:defRPr/>
              </a:pPr>
              <a:t>18.02.2011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6F33E-60D5-4C84-9077-527D77F95B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FACD8-51E2-4EAC-B0A8-BAABBB7EC631}" type="datetimeFigureOut">
              <a:rPr lang="ru-RU"/>
              <a:pPr>
                <a:defRPr/>
              </a:pPr>
              <a:t>18.02.2011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CF3FB-008E-4A0E-B976-109E975F9D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B56B6-697C-439E-A91E-38AD861318C1}" type="datetimeFigureOut">
              <a:rPr lang="ru-RU"/>
              <a:pPr>
                <a:defRPr/>
              </a:pPr>
              <a:t>18.02.2011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C7C54-A363-4612-839D-2B88A1998E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6034087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A886F-851A-4A48-9FE2-EC462148D7A4}" type="datetimeFigureOut">
              <a:rPr lang="ru-RU"/>
              <a:pPr>
                <a:defRPr/>
              </a:pPr>
              <a:t>18.02.2011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DA0B2-A1EC-4275-89D5-89A27D5DF3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85E24-FA7A-49FC-8E70-1777363FCE66}" type="datetimeFigureOut">
              <a:rPr lang="ru-RU"/>
              <a:pPr>
                <a:defRPr/>
              </a:pPr>
              <a:t>18.02.2011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83CE7-B0CF-4122-AA9E-8D1BB49595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50B2C-4F96-41D8-B1F9-65C8E48506CD}" type="datetimeFigureOut">
              <a:rPr lang="ru-RU"/>
              <a:pPr>
                <a:defRPr/>
              </a:pPr>
              <a:t>18.02.2011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889DE-1DD7-47FD-BD94-F875F739F9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0FFC4-309D-4B45-BD6C-469F7BDC3AD8}" type="datetimeFigureOut">
              <a:rPr lang="ru-RU"/>
              <a:pPr>
                <a:defRPr/>
              </a:pPr>
              <a:t>18.02.2011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A7B0A-BE37-42DE-BCEC-7D54F88110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22612-AFB9-4B3E-86EC-D625FFBE3410}" type="datetimeFigureOut">
              <a:rPr lang="ru-RU"/>
              <a:pPr>
                <a:defRPr/>
              </a:pPr>
              <a:t>18.02.2011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0C345-DD4E-4A5E-A4FB-D39E5B47C6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6B07C-A56D-4BF2-98F7-F28EC8A9398D}" type="datetimeFigureOut">
              <a:rPr lang="ru-RU"/>
              <a:pPr>
                <a:defRPr/>
              </a:pPr>
              <a:t>18.02.2011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94681-6BC3-43AC-9B12-E31404788E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0E6B0-802E-4D03-BB57-B49FA3D73B8C}" type="datetimeFigureOut">
              <a:rPr lang="ru-RU"/>
              <a:pPr>
                <a:defRPr/>
              </a:pPr>
              <a:t>18.02.2011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1E529-9236-4570-A83E-077ACB18AB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D3D22-400E-4243-BDF7-1FE4D12615B5}" type="datetimeFigureOut">
              <a:rPr lang="ru-RU"/>
              <a:pPr>
                <a:defRPr/>
              </a:pPr>
              <a:t>18.02.2011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F2B86-A39E-4C97-B5CB-29BC2AA564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61C46-328C-4D4C-AF40-A238FCA2C45B}" type="datetimeFigureOut">
              <a:rPr lang="ru-RU"/>
              <a:pPr>
                <a:defRPr/>
              </a:pPr>
              <a:t>18.02.2011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B47A0-1459-46BD-BBF3-761C5247DE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8ECA588-B8B9-4FDF-BA18-845C85480DB2}" type="datetimeFigureOut">
              <a:rPr lang="ru-RU"/>
              <a:pPr>
                <a:defRPr/>
              </a:pPr>
              <a:t>18.02.2011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1F65EAD-B3FE-44FA-B418-0501E57A24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  <p:sldLayoutId id="21474836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astronaut.ru/patches/seal.htm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tronaut.ru/patches/seal.htm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C:\Documents and Settings\1\Рабочий стол\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18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9393" y="974725"/>
            <a:ext cx="8229599" cy="1828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Классный час</a:t>
            </a:r>
            <a:br>
              <a:rPr lang="ru-RU" dirty="0" smtClean="0"/>
            </a:br>
            <a:r>
              <a:rPr lang="ru-RU" dirty="0" smtClean="0"/>
              <a:t>«ДЕНЬ КОСМОНАВТИКИ»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813" y="5105400"/>
            <a:ext cx="6400800" cy="1752600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Подготовила  Ногинова Светлана Борисовна, учитель начальных классов МОУ «Гимназия №2» г. Кимры Тверской области</a:t>
            </a:r>
            <a:endParaRPr lang="ru-RU" dirty="0"/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2916238" y="2060575"/>
            <a:ext cx="29876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/>
              <a:t>( 50 –ЛЕТИЮ ПОСВЯЩАЕТСЯ…)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 rot="-1234749">
            <a:off x="179388" y="620713"/>
            <a:ext cx="1722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/>
              <a:t>1961г.-2011г.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5" descr="54c3cef18162aee1d699d547c8d_prev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08050"/>
            <a:ext cx="9144000" cy="562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 Box 6"/>
          <p:cNvSpPr txBox="1">
            <a:spLocks noChangeArrowheads="1"/>
          </p:cNvSpPr>
          <p:nvPr/>
        </p:nvSpPr>
        <p:spPr bwMode="auto">
          <a:xfrm>
            <a:off x="468313" y="188913"/>
            <a:ext cx="8301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800"/>
              <a:t> </a:t>
            </a:r>
            <a:r>
              <a:rPr lang="ru-RU" sz="2400">
                <a:solidFill>
                  <a:schemeClr val="hlink"/>
                </a:solidFill>
              </a:rPr>
              <a:t>КОСМОНАВТЫ СССР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8" descr="IMG_454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5" descr="IMG_460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400" y="19050"/>
            <a:ext cx="9118600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4"/>
          <p:cNvSpPr txBox="1">
            <a:spLocks noChangeArrowheads="1"/>
          </p:cNvSpPr>
          <p:nvPr/>
        </p:nvSpPr>
        <p:spPr bwMode="auto">
          <a:xfrm>
            <a:off x="468313" y="11969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/>
          </a:p>
        </p:txBody>
      </p:sp>
      <p:sp>
        <p:nvSpPr>
          <p:cNvPr id="26626" name="Rectangle 4"/>
          <p:cNvSpPr>
            <a:spLocks noChangeArrowheads="1"/>
          </p:cNvSpPr>
          <p:nvPr/>
        </p:nvSpPr>
        <p:spPr bwMode="auto">
          <a:xfrm>
            <a:off x="0" y="981075"/>
            <a:ext cx="9144000" cy="528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sz="1600">
                <a:solidFill>
                  <a:srgbClr val="000066"/>
                </a:solidFill>
              </a:rPr>
              <a:t>Когда и в какой стране был запущен первый искусственный спутник </a:t>
            </a:r>
          </a:p>
          <a:p>
            <a:pPr marL="342900" indent="-342900">
              <a:buFontTx/>
              <a:buAutoNum type="arabicPeriod"/>
            </a:pPr>
            <a:r>
              <a:rPr lang="ru-RU" sz="1800">
                <a:solidFill>
                  <a:srgbClr val="000066"/>
                </a:solidFill>
              </a:rPr>
              <a:t>Земли? (4 октября в СССР.)</a:t>
            </a:r>
          </a:p>
          <a:p>
            <a:pPr marL="342900" indent="-342900"/>
            <a:r>
              <a:rPr lang="ru-RU" sz="1800">
                <a:solidFill>
                  <a:srgbClr val="000066"/>
                </a:solidFill>
              </a:rPr>
              <a:t>2. Кто был первым космонавтом? (.Первым космонавтам был Юрий</a:t>
            </a:r>
          </a:p>
          <a:p>
            <a:pPr marL="342900" indent="-342900"/>
            <a:r>
              <a:rPr lang="ru-RU" sz="1800">
                <a:solidFill>
                  <a:srgbClr val="000066"/>
                </a:solidFill>
              </a:rPr>
              <a:t> Алексеевич Гагарин.)</a:t>
            </a:r>
          </a:p>
          <a:p>
            <a:pPr marL="342900" indent="-342900"/>
            <a:r>
              <a:rPr lang="ru-RU" sz="1800">
                <a:solidFill>
                  <a:srgbClr val="000066"/>
                </a:solidFill>
              </a:rPr>
              <a:t>3. Как спят космонавты? Нужны ли космонавтам в полете постельные</a:t>
            </a:r>
          </a:p>
          <a:p>
            <a:pPr marL="342900" indent="-342900"/>
            <a:r>
              <a:rPr lang="ru-RU" sz="1800">
                <a:solidFill>
                  <a:srgbClr val="000066"/>
                </a:solidFill>
              </a:rPr>
              <a:t> принадлежности?</a:t>
            </a:r>
          </a:p>
          <a:p>
            <a:pPr marL="342900" indent="-342900"/>
            <a:r>
              <a:rPr lang="ru-RU" sz="1800">
                <a:solidFill>
                  <a:srgbClr val="000066"/>
                </a:solidFill>
              </a:rPr>
              <a:t> (Космонавтам не нужны постельные принадлежности, т. к. они спят в </a:t>
            </a:r>
          </a:p>
          <a:p>
            <a:pPr marL="342900" indent="-342900"/>
            <a:r>
              <a:rPr lang="ru-RU" sz="1800">
                <a:solidFill>
                  <a:srgbClr val="000066"/>
                </a:solidFill>
              </a:rPr>
              <a:t>состоянии невесомости, пристегнутыми к креслу.)</a:t>
            </a:r>
          </a:p>
          <a:p>
            <a:pPr marL="342900" indent="-342900"/>
            <a:r>
              <a:rPr lang="ru-RU" sz="1800">
                <a:solidFill>
                  <a:srgbClr val="000066"/>
                </a:solidFill>
              </a:rPr>
              <a:t>4. Назовите планеты Солнечной системы. (Меркурий, Венера, Земля, Марс,</a:t>
            </a:r>
          </a:p>
          <a:p>
            <a:pPr marL="342900" indent="-342900"/>
            <a:r>
              <a:rPr lang="ru-RU" sz="1800">
                <a:solidFill>
                  <a:srgbClr val="000066"/>
                </a:solidFill>
              </a:rPr>
              <a:t> Юпитер, Сатурн, Уран. Нептун, Плутон.)</a:t>
            </a:r>
          </a:p>
          <a:p>
            <a:pPr marL="342900" indent="-342900"/>
            <a:r>
              <a:rPr lang="ru-RU" sz="1800">
                <a:solidFill>
                  <a:srgbClr val="000066"/>
                </a:solidFill>
              </a:rPr>
              <a:t>5. Кто считается отцом космонавтики? Что вы о нем знаете?</a:t>
            </a:r>
          </a:p>
          <a:p>
            <a:pPr marL="342900" indent="-342900"/>
            <a:r>
              <a:rPr lang="ru-RU" sz="1800">
                <a:solidFill>
                  <a:srgbClr val="000066"/>
                </a:solidFill>
              </a:rPr>
              <a:t> (Отцом космонавтики считается русский ученый Константин Эдуардович </a:t>
            </a:r>
          </a:p>
          <a:p>
            <a:pPr marL="342900" indent="-342900"/>
            <a:r>
              <a:rPr lang="ru-RU" sz="1800">
                <a:solidFill>
                  <a:srgbClr val="000066"/>
                </a:solidFill>
              </a:rPr>
              <a:t>Циолковский.)</a:t>
            </a:r>
          </a:p>
          <a:p>
            <a:pPr marL="342900" indent="-342900"/>
            <a:r>
              <a:rPr lang="ru-RU" sz="1800">
                <a:solidFill>
                  <a:srgbClr val="000066"/>
                </a:solidFill>
              </a:rPr>
              <a:t>9. Как называли первый космический корабль, и кто был его конструктором?</a:t>
            </a:r>
          </a:p>
          <a:p>
            <a:pPr marL="342900" indent="-342900"/>
            <a:r>
              <a:rPr lang="ru-RU" sz="1800">
                <a:solidFill>
                  <a:srgbClr val="000066"/>
                </a:solidFill>
              </a:rPr>
              <a:t> (Первый космический корабль был назван «Восток». Его конструктором</a:t>
            </a:r>
          </a:p>
          <a:p>
            <a:pPr marL="342900" indent="-342900"/>
            <a:r>
              <a:rPr lang="ru-RU" sz="1800">
                <a:solidFill>
                  <a:srgbClr val="000066"/>
                </a:solidFill>
              </a:rPr>
              <a:t> был советский ученый Сергей Павлович Королев.)</a:t>
            </a:r>
          </a:p>
          <a:p>
            <a:pPr marL="342900" indent="-342900"/>
            <a:r>
              <a:rPr lang="ru-RU" sz="1800">
                <a:solidFill>
                  <a:srgbClr val="000066"/>
                </a:solidFill>
              </a:rPr>
              <a:t>10. К какому событию приурочено празднование Дня космонавтики? </a:t>
            </a:r>
          </a:p>
          <a:p>
            <a:pPr marL="342900" indent="-342900"/>
            <a:r>
              <a:rPr lang="ru-RU" sz="1800">
                <a:solidFill>
                  <a:srgbClr val="000066"/>
                </a:solidFill>
              </a:rPr>
              <a:t>(День космонавтики в нашей стране, как и международный день</a:t>
            </a:r>
          </a:p>
          <a:p>
            <a:pPr marL="342900" indent="-342900"/>
            <a:r>
              <a:rPr lang="ru-RU" sz="1800">
                <a:solidFill>
                  <a:srgbClr val="000066"/>
                </a:solidFill>
              </a:rPr>
              <a:t> космонавтики, отмечается 12 апреля, в день первого полета Юрия Гагарина.)</a:t>
            </a:r>
          </a:p>
        </p:txBody>
      </p:sp>
      <p:sp>
        <p:nvSpPr>
          <p:cNvPr id="26627" name="Text Box 6"/>
          <p:cNvSpPr txBox="1">
            <a:spLocks noChangeArrowheads="1"/>
          </p:cNvSpPr>
          <p:nvPr/>
        </p:nvSpPr>
        <p:spPr bwMode="auto">
          <a:xfrm>
            <a:off x="2700338" y="0"/>
            <a:ext cx="3492500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800">
                <a:solidFill>
                  <a:srgbClr val="990000"/>
                </a:solidFill>
              </a:rPr>
              <a:t>Всем </a:t>
            </a:r>
            <a:r>
              <a:rPr lang="ru-RU" sz="2000">
                <a:solidFill>
                  <a:srgbClr val="990000"/>
                </a:solidFill>
              </a:rPr>
              <a:t>открыта</a:t>
            </a:r>
            <a:r>
              <a:rPr lang="ru-RU" sz="1800">
                <a:solidFill>
                  <a:srgbClr val="990000"/>
                </a:solidFill>
              </a:rPr>
              <a:t> в космос дверь,</a:t>
            </a:r>
          </a:p>
          <a:p>
            <a:pPr algn="ctr"/>
            <a:r>
              <a:rPr lang="ru-RU" sz="1800">
                <a:solidFill>
                  <a:srgbClr val="990000"/>
                </a:solidFill>
              </a:rPr>
              <a:t>Ну-ка, сам себя проверь!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10" descr="Космические корабли / Космос фото обои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Text Box 11"/>
          <p:cNvSpPr txBox="1">
            <a:spLocks noChangeArrowheads="1"/>
          </p:cNvSpPr>
          <p:nvPr/>
        </p:nvSpPr>
        <p:spPr bwMode="auto">
          <a:xfrm>
            <a:off x="5364163" y="333375"/>
            <a:ext cx="36004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И вновь в неведомые дали</a:t>
            </a:r>
          </a:p>
          <a:p>
            <a:r>
              <a:rPr lang="ru-RU" sz="1800"/>
              <a:t>Корабль космический взлетит…</a:t>
            </a:r>
          </a:p>
          <a:p>
            <a:endParaRPr lang="ru-RU" sz="1800"/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6516688" y="1341438"/>
            <a:ext cx="10302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1961-2011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Планеты солнечной системы</a:t>
            </a:r>
            <a:endParaRPr lang="ru-RU" dirty="0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0825" y="1844675"/>
            <a:ext cx="4608513" cy="3455988"/>
          </a:xfrm>
        </p:spPr>
      </p:pic>
      <p:sp>
        <p:nvSpPr>
          <p:cNvPr id="15363" name="Содержимое 7"/>
          <p:cNvSpPr>
            <a:spLocks noGrp="1"/>
          </p:cNvSpPr>
          <p:nvPr>
            <p:ph sz="half" idx="2"/>
          </p:nvPr>
        </p:nvSpPr>
        <p:spPr>
          <a:xfrm>
            <a:off x="4859338" y="1557338"/>
            <a:ext cx="4038600" cy="4525962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2400" smtClean="0"/>
              <a:t>Вокруг </a:t>
            </a:r>
            <a:r>
              <a:rPr lang="ru-RU" sz="2400" smtClean="0">
                <a:solidFill>
                  <a:srgbClr val="000066"/>
                </a:solidFill>
              </a:rPr>
              <a:t>Солнца </a:t>
            </a:r>
            <a:r>
              <a:rPr lang="ru-RU" sz="2400" smtClean="0"/>
              <a:t>обращаются планеты: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400" smtClean="0">
                <a:solidFill>
                  <a:srgbClr val="C00000"/>
                </a:solidFill>
              </a:rPr>
              <a:t>Меркурий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400" smtClean="0">
                <a:solidFill>
                  <a:srgbClr val="C00000"/>
                </a:solidFill>
              </a:rPr>
              <a:t>Венера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400" smtClean="0">
                <a:solidFill>
                  <a:srgbClr val="C00000"/>
                </a:solidFill>
              </a:rPr>
              <a:t>Земля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400" smtClean="0">
                <a:solidFill>
                  <a:srgbClr val="C00000"/>
                </a:solidFill>
              </a:rPr>
              <a:t>Марс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400" smtClean="0">
                <a:solidFill>
                  <a:srgbClr val="C00000"/>
                </a:solidFill>
              </a:rPr>
              <a:t>Юпитер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400" smtClean="0">
                <a:solidFill>
                  <a:srgbClr val="C00000"/>
                </a:solidFill>
              </a:rPr>
              <a:t> Сатурн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400" smtClean="0">
                <a:solidFill>
                  <a:srgbClr val="C00000"/>
                </a:solidFill>
              </a:rPr>
              <a:t>Уран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400" smtClean="0">
                <a:solidFill>
                  <a:srgbClr val="C00000"/>
                </a:solidFill>
              </a:rPr>
              <a:t>Нептун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z="2400" smtClean="0">
                <a:solidFill>
                  <a:srgbClr val="C00000"/>
                </a:solidFill>
              </a:rPr>
              <a:t>Плутон</a:t>
            </a:r>
          </a:p>
          <a:p>
            <a:pPr eaLnBrk="1" hangingPunct="1">
              <a:buFont typeface="Wingdings 2" pitchFamily="18" charset="2"/>
              <a:buNone/>
            </a:pPr>
            <a:endParaRPr lang="ru-RU" sz="2400" smtClean="0"/>
          </a:p>
          <a:p>
            <a:pPr eaLnBrk="1" hangingPunct="1">
              <a:buFont typeface="Wingdings 2" pitchFamily="18" charset="2"/>
              <a:buNone/>
            </a:pPr>
            <a:endParaRPr lang="ru-RU" sz="2400" smtClean="0"/>
          </a:p>
          <a:p>
            <a:pPr eaLnBrk="1" hangingPunct="1">
              <a:buFont typeface="Wingdings 2" pitchFamily="18" charset="2"/>
              <a:buNone/>
            </a:pPr>
            <a:endParaRPr lang="ru-RU" sz="2400" smtClean="0"/>
          </a:p>
          <a:p>
            <a:pPr eaLnBrk="1" hangingPunct="1"/>
            <a:endParaRPr lang="ru-RU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9" y="6350"/>
            <a:ext cx="8229598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Космический словарь</a:t>
            </a:r>
            <a:endParaRPr lang="ru-RU" dirty="0"/>
          </a:p>
        </p:txBody>
      </p:sp>
      <p:sp>
        <p:nvSpPr>
          <p:cNvPr id="16386" name="Text Box 20"/>
          <p:cNvSpPr txBox="1">
            <a:spLocks noChangeArrowheads="1"/>
          </p:cNvSpPr>
          <p:nvPr/>
        </p:nvSpPr>
        <p:spPr bwMode="auto">
          <a:xfrm>
            <a:off x="2463800" y="900113"/>
            <a:ext cx="232092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chemeClr val="bg1"/>
                </a:solidFill>
              </a:rPr>
              <a:t>Космодром</a:t>
            </a:r>
          </a:p>
          <a:p>
            <a:r>
              <a:rPr lang="ru-RU" sz="3200">
                <a:solidFill>
                  <a:schemeClr val="bg1"/>
                </a:solidFill>
              </a:rPr>
              <a:t>Самолёт</a:t>
            </a:r>
          </a:p>
          <a:p>
            <a:r>
              <a:rPr lang="ru-RU" sz="3200">
                <a:solidFill>
                  <a:schemeClr val="bg1"/>
                </a:solidFill>
              </a:rPr>
              <a:t>Вертолёт</a:t>
            </a:r>
          </a:p>
          <a:p>
            <a:r>
              <a:rPr lang="ru-RU" sz="3200">
                <a:solidFill>
                  <a:schemeClr val="bg1"/>
                </a:solidFill>
              </a:rPr>
              <a:t>Луноход</a:t>
            </a:r>
          </a:p>
          <a:p>
            <a:r>
              <a:rPr lang="ru-RU" sz="3200">
                <a:solidFill>
                  <a:schemeClr val="bg1"/>
                </a:solidFill>
              </a:rPr>
              <a:t>Скафандр</a:t>
            </a:r>
          </a:p>
          <a:p>
            <a:r>
              <a:rPr lang="ru-RU" sz="3200">
                <a:solidFill>
                  <a:schemeClr val="bg1"/>
                </a:solidFill>
              </a:rPr>
              <a:t>Ракета</a:t>
            </a:r>
          </a:p>
          <a:p>
            <a:r>
              <a:rPr lang="ru-RU" sz="3200">
                <a:solidFill>
                  <a:schemeClr val="bg1"/>
                </a:solidFill>
              </a:rPr>
              <a:t>Спутник</a:t>
            </a:r>
          </a:p>
          <a:p>
            <a:r>
              <a:rPr lang="ru-RU" sz="3200">
                <a:solidFill>
                  <a:schemeClr val="bg1"/>
                </a:solidFill>
              </a:rPr>
              <a:t>Парашют</a:t>
            </a:r>
          </a:p>
          <a:p>
            <a:r>
              <a:rPr lang="ru-RU" sz="3200">
                <a:solidFill>
                  <a:schemeClr val="bg1"/>
                </a:solidFill>
              </a:rPr>
              <a:t>Луноход</a:t>
            </a:r>
          </a:p>
          <a:p>
            <a:endParaRPr lang="ru-RU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 smtClean="0"/>
              <a:t>Основоположник космонавтики и ракетостроения</a:t>
            </a:r>
            <a:endParaRPr lang="ru-RU" sz="3600" dirty="0"/>
          </a:p>
        </p:txBody>
      </p:sp>
      <p:sp>
        <p:nvSpPr>
          <p:cNvPr id="17410" name="Содержимое 5"/>
          <p:cNvSpPr>
            <a:spLocks noGrp="1"/>
          </p:cNvSpPr>
          <p:nvPr>
            <p:ph sz="half" idx="2"/>
          </p:nvPr>
        </p:nvSpPr>
        <p:spPr>
          <a:xfrm>
            <a:off x="4429125" y="2332038"/>
            <a:ext cx="4038600" cy="4525962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4000" b="1" smtClean="0">
                <a:solidFill>
                  <a:srgbClr val="7030A0"/>
                </a:solidFill>
              </a:rPr>
              <a:t>Константин Эдуардович Циолковский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2800" b="1" smtClean="0">
                <a:solidFill>
                  <a:srgbClr val="7030A0"/>
                </a:solidFill>
              </a:rPr>
              <a:t>(17.09.1857-19.09.1935)</a:t>
            </a:r>
          </a:p>
        </p:txBody>
      </p:sp>
      <p:pic>
        <p:nvPicPr>
          <p:cNvPr id="17411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33438" y="1654175"/>
            <a:ext cx="3286125" cy="44180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Конструктор ракетных систем</a:t>
            </a:r>
            <a:endParaRPr lang="ru-RU" dirty="0"/>
          </a:p>
        </p:txBody>
      </p:sp>
      <p:sp>
        <p:nvSpPr>
          <p:cNvPr id="18434" name="Содержимое 3"/>
          <p:cNvSpPr>
            <a:spLocks noGrp="1"/>
          </p:cNvSpPr>
          <p:nvPr>
            <p:ph sz="half" idx="2"/>
          </p:nvPr>
        </p:nvSpPr>
        <p:spPr>
          <a:xfrm>
            <a:off x="357188" y="2332038"/>
            <a:ext cx="4038600" cy="4525962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4000" b="1" smtClean="0">
                <a:solidFill>
                  <a:srgbClr val="7030A0"/>
                </a:solidFill>
              </a:rPr>
              <a:t>Сергей Павлович Королев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2800" b="1" smtClean="0">
                <a:solidFill>
                  <a:srgbClr val="7030A0"/>
                </a:solidFill>
              </a:rPr>
              <a:t>(30.12</a:t>
            </a:r>
            <a:r>
              <a:rPr lang="ru-RU" sz="2800" b="1" smtClean="0">
                <a:solidFill>
                  <a:srgbClr val="7030A0"/>
                </a:solidFill>
                <a:latin typeface="Arial" charset="0"/>
              </a:rPr>
              <a:t>.</a:t>
            </a:r>
            <a:r>
              <a:rPr lang="ru-RU" sz="2800" b="1" smtClean="0">
                <a:solidFill>
                  <a:srgbClr val="7030A0"/>
                </a:solidFill>
              </a:rPr>
              <a:t>1906-14.01.1966)</a:t>
            </a:r>
          </a:p>
        </p:txBody>
      </p:sp>
      <p:pic>
        <p:nvPicPr>
          <p:cNvPr id="18435" name="Picture 5" descr="Гагарин и Королёв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857750" y="1571625"/>
            <a:ext cx="3478213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1736" y="1857364"/>
            <a:ext cx="4429156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dirty="0" smtClean="0"/>
              <a:t>Собаки - космонавты</a:t>
            </a:r>
            <a:endParaRPr lang="ru-RU" sz="4800" dirty="0"/>
          </a:p>
        </p:txBody>
      </p:sp>
      <p:pic>
        <p:nvPicPr>
          <p:cNvPr id="19458" name="Picture 16" descr="с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lum bright="-6000" contrast="12000"/>
          </a:blip>
          <a:srcRect/>
          <a:stretch>
            <a:fillRect/>
          </a:stretch>
        </p:blipFill>
        <p:spPr>
          <a:xfrm>
            <a:off x="428625" y="285750"/>
            <a:ext cx="2016125" cy="4033838"/>
          </a:xfrm>
        </p:spPr>
      </p:pic>
      <p:pic>
        <p:nvPicPr>
          <p:cNvPr id="19459" name="Picture 17" descr="с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858000" y="214313"/>
            <a:ext cx="1947863" cy="3852862"/>
          </a:xfrm>
        </p:spPr>
      </p:pic>
      <p:pic>
        <p:nvPicPr>
          <p:cNvPr id="19460" name="Picture 4" descr="Новый рисунок (4)"/>
          <p:cNvPicPr>
            <a:picLocks noChangeAspect="1" noChangeArrowheads="1"/>
          </p:cNvPicPr>
          <p:nvPr/>
        </p:nvPicPr>
        <p:blipFill>
          <a:blip r:embed="rId4">
            <a:lum bright="-12000" contrast="18000"/>
          </a:blip>
          <a:srcRect/>
          <a:stretch>
            <a:fillRect/>
          </a:stretch>
        </p:blipFill>
        <p:spPr bwMode="auto">
          <a:xfrm>
            <a:off x="1857375" y="4357688"/>
            <a:ext cx="5767388" cy="232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900" dirty="0" smtClean="0"/>
              <a:t>Первый космонавт</a:t>
            </a:r>
            <a:br>
              <a:rPr lang="ru-RU" sz="4900" dirty="0" smtClean="0"/>
            </a:b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0482" name="Содержимое 4"/>
          <p:cNvSpPr>
            <a:spLocks noGrp="1"/>
          </p:cNvSpPr>
          <p:nvPr>
            <p:ph sz="half" idx="2"/>
          </p:nvPr>
        </p:nvSpPr>
        <p:spPr>
          <a:xfrm>
            <a:off x="4859338" y="1268413"/>
            <a:ext cx="4038600" cy="4525962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4000" b="1" smtClean="0">
                <a:solidFill>
                  <a:srgbClr val="7030A0"/>
                </a:solidFill>
              </a:rPr>
              <a:t>Юрий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4000" b="1" smtClean="0">
                <a:solidFill>
                  <a:srgbClr val="7030A0"/>
                </a:solidFill>
              </a:rPr>
              <a:t>Алексеевич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4000" b="1" smtClean="0">
                <a:solidFill>
                  <a:srgbClr val="7030A0"/>
                </a:solidFill>
              </a:rPr>
              <a:t>Гагарин</a:t>
            </a:r>
            <a:r>
              <a:rPr lang="ru-RU" sz="4000" b="1" smtClean="0">
                <a:solidFill>
                  <a:srgbClr val="7030A0"/>
                </a:solidFill>
                <a:latin typeface="Arial" charset="0"/>
              </a:rPr>
              <a:t>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2400" b="1" smtClean="0">
                <a:solidFill>
                  <a:srgbClr val="7030A0"/>
                </a:solidFill>
                <a:latin typeface="Arial" charset="0"/>
              </a:rPr>
              <a:t>(9.03.1934-27.03.1968)</a:t>
            </a:r>
          </a:p>
        </p:txBody>
      </p:sp>
      <p:pic>
        <p:nvPicPr>
          <p:cNvPr id="20483" name="Рисунок 5" descr="http://www.astronaut.ru/patches/seal_s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88125" y="4365625"/>
            <a:ext cx="954088" cy="98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i-main-pic" descr="Картинка 1 из 7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9388" y="1268413"/>
            <a:ext cx="4826000" cy="465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Первая женщина-космонавт</a:t>
            </a:r>
            <a:endParaRPr lang="ru-RU" dirty="0"/>
          </a:p>
        </p:txBody>
      </p:sp>
      <p:sp>
        <p:nvSpPr>
          <p:cNvPr id="21506" name="Содержимое 4"/>
          <p:cNvSpPr>
            <a:spLocks noGrp="1"/>
          </p:cNvSpPr>
          <p:nvPr>
            <p:ph sz="half" idx="2"/>
          </p:nvPr>
        </p:nvSpPr>
        <p:spPr>
          <a:xfrm>
            <a:off x="4500563" y="1844675"/>
            <a:ext cx="4429125" cy="452596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4400" b="1" smtClean="0">
                <a:solidFill>
                  <a:srgbClr val="7030A0"/>
                </a:solidFill>
              </a:rPr>
              <a:t>Валентина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4400" b="1" smtClean="0">
                <a:solidFill>
                  <a:srgbClr val="7030A0"/>
                </a:solidFill>
              </a:rPr>
              <a:t>Владимировна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4400" b="1" smtClean="0">
                <a:solidFill>
                  <a:srgbClr val="7030A0"/>
                </a:solidFill>
              </a:rPr>
              <a:t>Терешкова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3200" b="1" smtClean="0">
                <a:solidFill>
                  <a:srgbClr val="7030A0"/>
                </a:solidFill>
              </a:rPr>
              <a:t>(6марта 1937г.)</a:t>
            </a:r>
          </a:p>
          <a:p>
            <a:pPr eaLnBrk="1" hangingPunct="1"/>
            <a:endParaRPr lang="ru-RU" sz="3200" smtClean="0"/>
          </a:p>
        </p:txBody>
      </p:sp>
      <p:pic>
        <p:nvPicPr>
          <p:cNvPr id="21507" name="Picture 2" descr="C:\Documents and Settings\1\Рабочий стол\tereshkova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" y="1143000"/>
            <a:ext cx="3643312" cy="536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Рисунок 8" descr="http://www.astronaut.ru/patches/seal_s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57938" y="5429250"/>
            <a:ext cx="954087" cy="98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128" name="Group 216"/>
          <p:cNvGraphicFramePr>
            <a:graphicFrameLocks noGrp="1"/>
          </p:cNvGraphicFramePr>
          <p:nvPr>
            <p:ph/>
          </p:nvPr>
        </p:nvGraphicFramePr>
        <p:xfrm>
          <a:off x="457200" y="274638"/>
          <a:ext cx="8229600" cy="6034090"/>
        </p:xfrm>
        <a:graphic>
          <a:graphicData uri="http://schemas.openxmlformats.org/drawingml/2006/table">
            <a:tbl>
              <a:tblPr/>
              <a:tblGrid>
                <a:gridCol w="730250"/>
                <a:gridCol w="5905500"/>
                <a:gridCol w="1593850"/>
              </a:tblGrid>
              <a:tr h="549275"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Гагарин Юрий Алексеевич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Восток-1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Титов Герман Степанович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Восток-2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Николаев Андриян Григорьевич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Восток-3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Попович Павел Романович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Восток-4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Быковский Валерий Фёдорович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Восток-5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Терешкова Валентина Владимировна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Восток-6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Комаров Владимир Михайлович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Восход-1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Феоктистов Константин Михайлович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Восход-1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Егоров Борис Борисович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Восход-1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Беляев Павел Иванович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Восход-2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Леонов АлексевйАрхипович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3652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9F9F9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Восход-2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387</TotalTime>
  <Words>369</Words>
  <Application>Microsoft Office PowerPoint</Application>
  <PresentationFormat>Экран (4:3)</PresentationFormat>
  <Paragraphs>102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Апекс</vt:lpstr>
      <vt:lpstr>Классный час «ДЕНЬ КОСМОНАВТИКИ»  </vt:lpstr>
      <vt:lpstr>Планеты солнечной системы</vt:lpstr>
      <vt:lpstr>Космический словарь</vt:lpstr>
      <vt:lpstr>Основоположник космонавтики и ракетостроения</vt:lpstr>
      <vt:lpstr>Конструктор ракетных систем</vt:lpstr>
      <vt:lpstr>Собаки - космонавты</vt:lpstr>
      <vt:lpstr>Первый космонавт .</vt:lpstr>
      <vt:lpstr>Первая женщина-космонавт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Shcool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Tata</cp:lastModifiedBy>
  <cp:revision>24</cp:revision>
  <dcterms:created xsi:type="dcterms:W3CDTF">2011-01-29T11:27:42Z</dcterms:created>
  <dcterms:modified xsi:type="dcterms:W3CDTF">2011-02-18T17:48:36Z</dcterms:modified>
</cp:coreProperties>
</file>