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diagrams/layout1.xml" ContentType="application/vnd.openxmlformats-officedocument.drawingml.diagram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708" r:id="rId4"/>
    <p:sldMasterId id="2147483720" r:id="rId5"/>
    <p:sldMasterId id="2147483732" r:id="rId6"/>
  </p:sldMasterIdLst>
  <p:notesMasterIdLst>
    <p:notesMasterId r:id="rId23"/>
  </p:notesMasterIdLst>
  <p:sldIdLst>
    <p:sldId id="259" r:id="rId7"/>
    <p:sldId id="256" r:id="rId8"/>
    <p:sldId id="257" r:id="rId9"/>
    <p:sldId id="258" r:id="rId10"/>
    <p:sldId id="260" r:id="rId11"/>
    <p:sldId id="262" r:id="rId12"/>
    <p:sldId id="263" r:id="rId13"/>
    <p:sldId id="264" r:id="rId14"/>
    <p:sldId id="266" r:id="rId15"/>
    <p:sldId id="267" r:id="rId16"/>
    <p:sldId id="269" r:id="rId17"/>
    <p:sldId id="265" r:id="rId18"/>
    <p:sldId id="271" r:id="rId19"/>
    <p:sldId id="270" r:id="rId20"/>
    <p:sldId id="268" r:id="rId21"/>
    <p:sldId id="27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440" y="-10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A5F1A80-95C0-42D6-B16E-FACB2D19FD51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2F014FC-D446-4ACB-8BDC-F78910E7A912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pPr rtl="0"/>
          <a:r>
            <a:rPr lang="ru-RU" b="1" dirty="0" smtClean="0">
              <a:solidFill>
                <a:srgbClr val="C00000"/>
              </a:solidFill>
            </a:rPr>
            <a:t>п. 37 №№ 1492 (б), </a:t>
          </a:r>
          <a:endParaRPr lang="ru-RU" b="1" dirty="0">
            <a:solidFill>
              <a:srgbClr val="C00000"/>
            </a:solidFill>
          </a:endParaRPr>
        </a:p>
      </dgm:t>
    </dgm:pt>
    <dgm:pt modelId="{D3F8F970-8924-4CC5-BB9D-CE840B499028}" type="parTrans" cxnId="{D7BD69A5-DF38-4BCA-AF60-A0677F18D993}">
      <dgm:prSet/>
      <dgm:spPr/>
      <dgm:t>
        <a:bodyPr/>
        <a:lstStyle/>
        <a:p>
          <a:endParaRPr lang="ru-RU"/>
        </a:p>
      </dgm:t>
    </dgm:pt>
    <dgm:pt modelId="{A998825A-F4B1-48A3-9AC5-E1A90C026DF7}" type="sibTrans" cxnId="{D7BD69A5-DF38-4BCA-AF60-A0677F18D993}">
      <dgm:prSet/>
      <dgm:spPr/>
      <dgm:t>
        <a:bodyPr/>
        <a:lstStyle/>
        <a:p>
          <a:endParaRPr lang="ru-RU"/>
        </a:p>
      </dgm:t>
    </dgm:pt>
    <dgm:pt modelId="{D06B3C98-8D8B-4926-AFCD-662A3CD64A5D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pPr rtl="0"/>
          <a:r>
            <a:rPr lang="ru-RU" b="1" dirty="0" smtClean="0">
              <a:solidFill>
                <a:srgbClr val="C00000"/>
              </a:solidFill>
            </a:rPr>
            <a:t>1489 (в),</a:t>
          </a:r>
          <a:endParaRPr lang="ru-RU" dirty="0">
            <a:solidFill>
              <a:srgbClr val="C00000"/>
            </a:solidFill>
          </a:endParaRPr>
        </a:p>
      </dgm:t>
    </dgm:pt>
    <dgm:pt modelId="{295F85DC-F31B-4E2A-9EB3-C726D74E3B71}" type="parTrans" cxnId="{68B8224A-824A-4567-B35E-2DD92D191ECF}">
      <dgm:prSet/>
      <dgm:spPr/>
      <dgm:t>
        <a:bodyPr/>
        <a:lstStyle/>
        <a:p>
          <a:endParaRPr lang="ru-RU"/>
        </a:p>
      </dgm:t>
    </dgm:pt>
    <dgm:pt modelId="{E17EFE2B-1724-49AC-B7AC-9DDC046B9F15}" type="sibTrans" cxnId="{68B8224A-824A-4567-B35E-2DD92D191ECF}">
      <dgm:prSet/>
      <dgm:spPr/>
      <dgm:t>
        <a:bodyPr/>
        <a:lstStyle/>
        <a:p>
          <a:endParaRPr lang="ru-RU"/>
        </a:p>
      </dgm:t>
    </dgm:pt>
    <dgm:pt modelId="{11E8D43C-89A0-4683-A34E-FD14CFC6C68E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pPr rtl="0"/>
          <a:r>
            <a:rPr lang="ru-RU" b="1" dirty="0" smtClean="0">
              <a:solidFill>
                <a:srgbClr val="C00000"/>
              </a:solidFill>
            </a:rPr>
            <a:t>1488.</a:t>
          </a:r>
          <a:endParaRPr lang="ru-RU" dirty="0">
            <a:solidFill>
              <a:srgbClr val="C00000"/>
            </a:solidFill>
          </a:endParaRPr>
        </a:p>
      </dgm:t>
    </dgm:pt>
    <dgm:pt modelId="{81B8D451-BFA6-4D6F-A18F-AA3B22288A6F}" type="parTrans" cxnId="{A129533B-0F7B-4DBD-A2E1-D0EE334DF038}">
      <dgm:prSet/>
      <dgm:spPr/>
      <dgm:t>
        <a:bodyPr/>
        <a:lstStyle/>
        <a:p>
          <a:endParaRPr lang="ru-RU"/>
        </a:p>
      </dgm:t>
    </dgm:pt>
    <dgm:pt modelId="{53F7EDA5-0661-45D1-910C-2DD26923DE14}" type="sibTrans" cxnId="{A129533B-0F7B-4DBD-A2E1-D0EE334DF038}">
      <dgm:prSet/>
      <dgm:spPr/>
      <dgm:t>
        <a:bodyPr/>
        <a:lstStyle/>
        <a:p>
          <a:endParaRPr lang="ru-RU"/>
        </a:p>
      </dgm:t>
    </dgm:pt>
    <dgm:pt modelId="{CFEBFA4E-BD8E-4C15-A2A4-2EBB33199F06}" type="pres">
      <dgm:prSet presAssocID="{5A5F1A80-95C0-42D6-B16E-FACB2D19FD51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E4324F1-A394-4B80-BEB1-3734A70C9C96}" type="pres">
      <dgm:prSet presAssocID="{12F014FC-D446-4ACB-8BDC-F78910E7A912}" presName="composite" presStyleCnt="0"/>
      <dgm:spPr/>
    </dgm:pt>
    <dgm:pt modelId="{D616E2D5-979D-4364-A25B-E7D148E0DD1E}" type="pres">
      <dgm:prSet presAssocID="{12F014FC-D446-4ACB-8BDC-F78910E7A912}" presName="imgShp" presStyleLbl="fgImgPlace1" presStyleIdx="0" presStyleCnt="3"/>
      <dgm:spPr>
        <a:solidFill>
          <a:schemeClr val="bg1">
            <a:lumMod val="85000"/>
          </a:schemeClr>
        </a:solidFill>
      </dgm:spPr>
    </dgm:pt>
    <dgm:pt modelId="{F177F30A-0D23-455C-808C-ADFE26AC0570}" type="pres">
      <dgm:prSet presAssocID="{12F014FC-D446-4ACB-8BDC-F78910E7A912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5CEC08-A4EF-47B1-87F2-A4CE1B9A564C}" type="pres">
      <dgm:prSet presAssocID="{A998825A-F4B1-48A3-9AC5-E1A90C026DF7}" presName="spacing" presStyleCnt="0"/>
      <dgm:spPr/>
    </dgm:pt>
    <dgm:pt modelId="{05E6C068-A5AB-4F9B-AB39-34CB56A6103B}" type="pres">
      <dgm:prSet presAssocID="{D06B3C98-8D8B-4926-AFCD-662A3CD64A5D}" presName="composite" presStyleCnt="0"/>
      <dgm:spPr/>
    </dgm:pt>
    <dgm:pt modelId="{D59D594F-A16C-4841-AC8C-ADA8B23E201E}" type="pres">
      <dgm:prSet presAssocID="{D06B3C98-8D8B-4926-AFCD-662A3CD64A5D}" presName="imgShp" presStyleLbl="fgImgPlace1" presStyleIdx="1" presStyleCnt="3"/>
      <dgm:spPr>
        <a:solidFill>
          <a:schemeClr val="bg1">
            <a:lumMod val="85000"/>
          </a:schemeClr>
        </a:solidFill>
      </dgm:spPr>
    </dgm:pt>
    <dgm:pt modelId="{8A19E89D-9F7A-4A42-BB6E-05D14B46E882}" type="pres">
      <dgm:prSet presAssocID="{D06B3C98-8D8B-4926-AFCD-662A3CD64A5D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A4D5C8-945A-4024-9266-B7B0048AD513}" type="pres">
      <dgm:prSet presAssocID="{E17EFE2B-1724-49AC-B7AC-9DDC046B9F15}" presName="spacing" presStyleCnt="0"/>
      <dgm:spPr/>
    </dgm:pt>
    <dgm:pt modelId="{0F837163-BC50-4C98-A6C0-7DD32B492EA4}" type="pres">
      <dgm:prSet presAssocID="{11E8D43C-89A0-4683-A34E-FD14CFC6C68E}" presName="composite" presStyleCnt="0"/>
      <dgm:spPr/>
    </dgm:pt>
    <dgm:pt modelId="{A409E3AC-88F6-465A-B621-E43A9A005F49}" type="pres">
      <dgm:prSet presAssocID="{11E8D43C-89A0-4683-A34E-FD14CFC6C68E}" presName="imgShp" presStyleLbl="fgImgPlace1" presStyleIdx="2" presStyleCnt="3"/>
      <dgm:spPr>
        <a:solidFill>
          <a:schemeClr val="bg1">
            <a:lumMod val="85000"/>
          </a:schemeClr>
        </a:solidFill>
      </dgm:spPr>
    </dgm:pt>
    <dgm:pt modelId="{4884B0CD-2229-4DFA-A36F-70C84C3965D4}" type="pres">
      <dgm:prSet presAssocID="{11E8D43C-89A0-4683-A34E-FD14CFC6C68E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BD69A5-DF38-4BCA-AF60-A0677F18D993}" srcId="{5A5F1A80-95C0-42D6-B16E-FACB2D19FD51}" destId="{12F014FC-D446-4ACB-8BDC-F78910E7A912}" srcOrd="0" destOrd="0" parTransId="{D3F8F970-8924-4CC5-BB9D-CE840B499028}" sibTransId="{A998825A-F4B1-48A3-9AC5-E1A90C026DF7}"/>
    <dgm:cxn modelId="{082E48F5-6E3D-4B45-B7BA-7A374D994787}" type="presOf" srcId="{D06B3C98-8D8B-4926-AFCD-662A3CD64A5D}" destId="{8A19E89D-9F7A-4A42-BB6E-05D14B46E882}" srcOrd="0" destOrd="0" presId="urn:microsoft.com/office/officeart/2005/8/layout/vList3"/>
    <dgm:cxn modelId="{A129533B-0F7B-4DBD-A2E1-D0EE334DF038}" srcId="{5A5F1A80-95C0-42D6-B16E-FACB2D19FD51}" destId="{11E8D43C-89A0-4683-A34E-FD14CFC6C68E}" srcOrd="2" destOrd="0" parTransId="{81B8D451-BFA6-4D6F-A18F-AA3B22288A6F}" sibTransId="{53F7EDA5-0661-45D1-910C-2DD26923DE14}"/>
    <dgm:cxn modelId="{D5A4A63F-45C7-4E25-A473-04BD77A847D1}" type="presOf" srcId="{5A5F1A80-95C0-42D6-B16E-FACB2D19FD51}" destId="{CFEBFA4E-BD8E-4C15-A2A4-2EBB33199F06}" srcOrd="0" destOrd="0" presId="urn:microsoft.com/office/officeart/2005/8/layout/vList3"/>
    <dgm:cxn modelId="{684A48A6-5748-4480-8925-FCBE1309FD17}" type="presOf" srcId="{12F014FC-D446-4ACB-8BDC-F78910E7A912}" destId="{F177F30A-0D23-455C-808C-ADFE26AC0570}" srcOrd="0" destOrd="0" presId="urn:microsoft.com/office/officeart/2005/8/layout/vList3"/>
    <dgm:cxn modelId="{68B8224A-824A-4567-B35E-2DD92D191ECF}" srcId="{5A5F1A80-95C0-42D6-B16E-FACB2D19FD51}" destId="{D06B3C98-8D8B-4926-AFCD-662A3CD64A5D}" srcOrd="1" destOrd="0" parTransId="{295F85DC-F31B-4E2A-9EB3-C726D74E3B71}" sibTransId="{E17EFE2B-1724-49AC-B7AC-9DDC046B9F15}"/>
    <dgm:cxn modelId="{F4D1D163-F2D2-4D69-B148-ABE60DA98F98}" type="presOf" srcId="{11E8D43C-89A0-4683-A34E-FD14CFC6C68E}" destId="{4884B0CD-2229-4DFA-A36F-70C84C3965D4}" srcOrd="0" destOrd="0" presId="urn:microsoft.com/office/officeart/2005/8/layout/vList3"/>
    <dgm:cxn modelId="{895D33B7-96CA-41EB-B8B7-C4C08B470BA2}" type="presParOf" srcId="{CFEBFA4E-BD8E-4C15-A2A4-2EBB33199F06}" destId="{4E4324F1-A394-4B80-BEB1-3734A70C9C96}" srcOrd="0" destOrd="0" presId="urn:microsoft.com/office/officeart/2005/8/layout/vList3"/>
    <dgm:cxn modelId="{830CAB5D-A017-4958-AE48-74D4DA987AFE}" type="presParOf" srcId="{4E4324F1-A394-4B80-BEB1-3734A70C9C96}" destId="{D616E2D5-979D-4364-A25B-E7D148E0DD1E}" srcOrd="0" destOrd="0" presId="urn:microsoft.com/office/officeart/2005/8/layout/vList3"/>
    <dgm:cxn modelId="{586FF750-6BBB-4269-9C23-42EEDA9F19D8}" type="presParOf" srcId="{4E4324F1-A394-4B80-BEB1-3734A70C9C96}" destId="{F177F30A-0D23-455C-808C-ADFE26AC0570}" srcOrd="1" destOrd="0" presId="urn:microsoft.com/office/officeart/2005/8/layout/vList3"/>
    <dgm:cxn modelId="{1D5B0CE0-F588-462B-A7A7-E0E8A5E09FC1}" type="presParOf" srcId="{CFEBFA4E-BD8E-4C15-A2A4-2EBB33199F06}" destId="{5F5CEC08-A4EF-47B1-87F2-A4CE1B9A564C}" srcOrd="1" destOrd="0" presId="urn:microsoft.com/office/officeart/2005/8/layout/vList3"/>
    <dgm:cxn modelId="{2C6F6A61-6551-4A5D-9953-2ADCC88261D0}" type="presParOf" srcId="{CFEBFA4E-BD8E-4C15-A2A4-2EBB33199F06}" destId="{05E6C068-A5AB-4F9B-AB39-34CB56A6103B}" srcOrd="2" destOrd="0" presId="urn:microsoft.com/office/officeart/2005/8/layout/vList3"/>
    <dgm:cxn modelId="{DEE43ECC-38FE-4480-AAD2-2854F057D975}" type="presParOf" srcId="{05E6C068-A5AB-4F9B-AB39-34CB56A6103B}" destId="{D59D594F-A16C-4841-AC8C-ADA8B23E201E}" srcOrd="0" destOrd="0" presId="urn:microsoft.com/office/officeart/2005/8/layout/vList3"/>
    <dgm:cxn modelId="{14FC51FE-BB75-4A99-B4BA-88CFD213A70D}" type="presParOf" srcId="{05E6C068-A5AB-4F9B-AB39-34CB56A6103B}" destId="{8A19E89D-9F7A-4A42-BB6E-05D14B46E882}" srcOrd="1" destOrd="0" presId="urn:microsoft.com/office/officeart/2005/8/layout/vList3"/>
    <dgm:cxn modelId="{296C627C-B280-430E-9C42-D04EEAD494D3}" type="presParOf" srcId="{CFEBFA4E-BD8E-4C15-A2A4-2EBB33199F06}" destId="{ECA4D5C8-945A-4024-9266-B7B0048AD513}" srcOrd="3" destOrd="0" presId="urn:microsoft.com/office/officeart/2005/8/layout/vList3"/>
    <dgm:cxn modelId="{818E2037-C5CF-42E5-AE51-2386EA41B50C}" type="presParOf" srcId="{CFEBFA4E-BD8E-4C15-A2A4-2EBB33199F06}" destId="{0F837163-BC50-4C98-A6C0-7DD32B492EA4}" srcOrd="4" destOrd="0" presId="urn:microsoft.com/office/officeart/2005/8/layout/vList3"/>
    <dgm:cxn modelId="{C100E421-23B0-4857-A333-E0F4B292D2B0}" type="presParOf" srcId="{0F837163-BC50-4C98-A6C0-7DD32B492EA4}" destId="{A409E3AC-88F6-465A-B621-E43A9A005F49}" srcOrd="0" destOrd="0" presId="urn:microsoft.com/office/officeart/2005/8/layout/vList3"/>
    <dgm:cxn modelId="{11CD0FCC-DFAE-4456-8CB2-69512D002B9F}" type="presParOf" srcId="{0F837163-BC50-4C98-A6C0-7DD32B492EA4}" destId="{4884B0CD-2229-4DFA-A36F-70C84C3965D4}" srcOrd="1" destOrd="0" presId="urn:microsoft.com/office/officeart/2005/8/layout/vList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image" Target="../media/image17.wmf"/><Relationship Id="rId7" Type="http://schemas.openxmlformats.org/officeDocument/2006/relationships/image" Target="../media/image21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5C48FE-C9D4-46CF-B159-21A0B13BA911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658134-9086-4556-89FF-9D036771163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58134-9086-4556-89FF-9D036771163B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152" y="1069848"/>
            <a:ext cx="7470648" cy="1470025"/>
          </a:xfrm>
        </p:spPr>
        <p:txBody>
          <a:bodyPr>
            <a:noAutofit/>
          </a:bodyPr>
          <a:lstStyle>
            <a:lvl1pPr algn="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black">
          <a:xfrm>
            <a:off x="2743200" y="384048"/>
            <a:ext cx="5943600" cy="612648"/>
          </a:xfrm>
        </p:spPr>
        <p:txBody>
          <a:bodyPr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7" name="Group 21"/>
          <p:cNvGrpSpPr/>
          <p:nvPr/>
        </p:nvGrpSpPr>
        <p:grpSpPr bwMode="grayWhite">
          <a:xfrm rot="19693411">
            <a:off x="3335008" y="1909248"/>
            <a:ext cx="6021229" cy="4829684"/>
            <a:chOff x="1761807" y="615248"/>
            <a:chExt cx="6021229" cy="4829684"/>
          </a:xfrm>
        </p:grpSpPr>
        <p:grpSp>
          <p:nvGrpSpPr>
            <p:cNvPr id="8" name="Group 42"/>
            <p:cNvGrpSpPr/>
            <p:nvPr userDrawn="1"/>
          </p:nvGrpSpPr>
          <p:grpSpPr bwMode="grayWhite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22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9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38"/>
            <p:cNvGrpSpPr/>
            <p:nvPr userDrawn="1"/>
          </p:nvGrpSpPr>
          <p:grpSpPr bwMode="grayWhite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20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39"/>
            <p:cNvGrpSpPr/>
            <p:nvPr userDrawn="1"/>
          </p:nvGrpSpPr>
          <p:grpSpPr bwMode="grayWhite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18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37"/>
            <p:cNvGrpSpPr/>
            <p:nvPr userDrawn="1"/>
          </p:nvGrpSpPr>
          <p:grpSpPr bwMode="grayWhite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16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36"/>
            <p:cNvGrpSpPr/>
            <p:nvPr userDrawn="1"/>
          </p:nvGrpSpPr>
          <p:grpSpPr bwMode="grayWhite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14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24" name="Picture 230" descr="sta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4648200" y="4419600"/>
            <a:ext cx="895350" cy="9144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black">
          <a:xfrm>
            <a:off x="7068312" y="356616"/>
            <a:ext cx="1618488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56616"/>
            <a:ext cx="6400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gray"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scene3d>
              <a:camera prst="orthographicFront"/>
              <a:lightRig rig="threePt" dir="t"/>
            </a:scene3d>
          </a:bodyPr>
          <a:lstStyle>
            <a:lvl1pPr>
              <a:defRPr b="1">
                <a:solidFill>
                  <a:srgbClr val="14436A"/>
                </a:solidFill>
                <a:latin typeface="Century Gothic" pitchFamily="34" charset="0"/>
                <a:cs typeface="Segoe UI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rgbClr val="245A4D"/>
                </a:solidFill>
                <a:effectLst>
                  <a:outerShdw blurRad="50800" dist="38100" dir="2700000" algn="tl" rotWithShape="0">
                    <a:schemeClr val="bg1">
                      <a:lumMod val="75000"/>
                      <a:alpha val="40000"/>
                    </a:schemeClr>
                  </a:outerShdw>
                </a:effectLst>
                <a:latin typeface="Century Gothic" pitchFamily="34" charset="0"/>
                <a:cs typeface="Segoe UI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5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solidFill>
                  <a:srgbClr val="3A927D"/>
                </a:solidFill>
              </a:defRPr>
            </a:lvl1pPr>
            <a:lvl2pPr>
              <a:defRPr sz="2400">
                <a:solidFill>
                  <a:srgbClr val="3A927D"/>
                </a:solidFill>
              </a:defRPr>
            </a:lvl2pPr>
            <a:lvl3pPr>
              <a:defRPr sz="2000">
                <a:solidFill>
                  <a:srgbClr val="3A927D"/>
                </a:solidFill>
              </a:defRPr>
            </a:lvl3pPr>
            <a:lvl4pPr>
              <a:defRPr sz="1800">
                <a:solidFill>
                  <a:srgbClr val="3A927D"/>
                </a:solidFill>
              </a:defRPr>
            </a:lvl4pPr>
            <a:lvl5pPr>
              <a:defRPr sz="1800">
                <a:solidFill>
                  <a:srgbClr val="3A927D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3A927D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solidFill>
                  <a:srgbClr val="3A927D"/>
                </a:solidFill>
              </a:defRPr>
            </a:lvl1pPr>
            <a:lvl2pPr>
              <a:defRPr sz="2000">
                <a:solidFill>
                  <a:srgbClr val="3A927D"/>
                </a:solidFill>
              </a:defRPr>
            </a:lvl2pPr>
            <a:lvl3pPr>
              <a:defRPr sz="1800">
                <a:solidFill>
                  <a:srgbClr val="3A927D"/>
                </a:solidFill>
              </a:defRPr>
            </a:lvl3pPr>
            <a:lvl4pPr>
              <a:defRPr sz="1600">
                <a:solidFill>
                  <a:srgbClr val="3A927D"/>
                </a:solidFill>
              </a:defRPr>
            </a:lvl4pPr>
            <a:lvl5pPr>
              <a:defRPr sz="1600">
                <a:solidFill>
                  <a:srgbClr val="3A927D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20"/>
            <a:ext cx="8229600" cy="4983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">
          <a:xfrm>
            <a:off x="8211312" y="2788920"/>
            <a:ext cx="932688" cy="1005840"/>
          </a:xfrm>
          <a:prstGeom prst="rect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 bwMode="gray">
          <a:xfrm>
            <a:off x="0" y="2130552"/>
            <a:ext cx="8458200" cy="914400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 bwMode="gray">
          <a:xfrm>
            <a:off x="2496312" y="0"/>
            <a:ext cx="1709928" cy="2359152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 bwMode="gray">
          <a:xfrm>
            <a:off x="0" y="0"/>
            <a:ext cx="2788920" cy="2359152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0624" y="3118104"/>
            <a:ext cx="7781544" cy="1470025"/>
          </a:xfrm>
        </p:spPr>
        <p:txBody>
          <a:bodyPr vert="horz" lIns="91440" tIns="45720" rIns="91440" bIns="45720" rtlCol="0" anchor="t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lang="en-US" sz="48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2359152"/>
            <a:ext cx="8211312" cy="685800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  <a:defRPr 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11296" y="3044952"/>
            <a:ext cx="4690872" cy="740664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 bwMode="gray">
          <a:xfrm>
            <a:off x="8211312" y="2788920"/>
            <a:ext cx="932688" cy="1005840"/>
          </a:xfrm>
          <a:prstGeom prst="rect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 bwMode="gray">
          <a:xfrm>
            <a:off x="0" y="2130552"/>
            <a:ext cx="8458200" cy="914400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 bwMode="gray">
          <a:xfrm>
            <a:off x="2496312" y="0"/>
            <a:ext cx="1709928" cy="2359152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 bwMode="gray">
          <a:xfrm>
            <a:off x="0" y="0"/>
            <a:ext cx="2788920" cy="2670048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57200" y="3813048"/>
            <a:ext cx="7772400" cy="1143000"/>
          </a:xfr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lang="en-US" sz="4400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802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802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0" y="1627632"/>
            <a:ext cx="4040188" cy="639762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>
              <a:buNone/>
              <a:defRPr lang="en-US" sz="2400" b="1" kern="1200" cap="none" spc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86000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4645025" y="1627632"/>
            <a:ext cx="4041775" cy="639762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>
              <a:buNone/>
              <a:defRPr lang="en-US" sz="2400" b="1" kern="1200" cap="none" spc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286000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6501384"/>
            <a:ext cx="9144000" cy="356616"/>
          </a:xfrm>
          <a:prstGeom prst="rect">
            <a:avLst/>
          </a:prstGeom>
          <a:solidFill>
            <a:schemeClr val="accent6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 bwMode="gray">
          <a:xfrm>
            <a:off x="0" y="0"/>
            <a:ext cx="9144000" cy="301752"/>
          </a:xfrm>
          <a:prstGeom prst="rect">
            <a:avLst/>
          </a:prstGeom>
          <a:solidFill>
            <a:schemeClr val="accent5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 bwMode="gray">
          <a:xfrm>
            <a:off x="0" y="0"/>
            <a:ext cx="2432304" cy="530352"/>
          </a:xfrm>
          <a:prstGeom prst="rect">
            <a:avLst/>
          </a:prstGeom>
          <a:solidFill>
            <a:schemeClr val="accent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 bwMode="gray">
          <a:xfrm>
            <a:off x="1426464" y="0"/>
            <a:ext cx="1572768" cy="438912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400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gray">
          <a:xfrm>
            <a:off x="0" y="6501384"/>
            <a:ext cx="9144000" cy="356616"/>
          </a:xfrm>
          <a:prstGeom prst="rect">
            <a:avLst/>
          </a:prstGeom>
          <a:solidFill>
            <a:schemeClr val="accent6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 bwMode="gray">
          <a:xfrm>
            <a:off x="0" y="0"/>
            <a:ext cx="9144000" cy="301752"/>
          </a:xfrm>
          <a:prstGeom prst="rect">
            <a:avLst/>
          </a:prstGeom>
          <a:solidFill>
            <a:schemeClr val="accent5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 bwMode="gray">
          <a:xfrm>
            <a:off x="0" y="0"/>
            <a:ext cx="301752" cy="6858000"/>
          </a:xfrm>
          <a:prstGeom prst="rect">
            <a:avLst/>
          </a:prstGeom>
          <a:solidFill>
            <a:srgbClr val="9BBB5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 bwMode="gray">
          <a:xfrm>
            <a:off x="0" y="0"/>
            <a:ext cx="2432304" cy="530352"/>
          </a:xfrm>
          <a:prstGeom prst="rect">
            <a:avLst/>
          </a:prstGeom>
          <a:solidFill>
            <a:schemeClr val="accent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 bwMode="gray">
          <a:xfrm>
            <a:off x="1426464" y="0"/>
            <a:ext cx="1572768" cy="438912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 bwMode="gray">
          <a:xfrm>
            <a:off x="8842248" y="0"/>
            <a:ext cx="301752" cy="6858000"/>
          </a:xfrm>
          <a:prstGeom prst="rect">
            <a:avLst/>
          </a:prstGeom>
          <a:solidFill>
            <a:srgbClr val="9BBB5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232" y="2286000"/>
            <a:ext cx="7772400" cy="1362075"/>
          </a:xfrm>
        </p:spPr>
        <p:txBody>
          <a:bodyPr anchor="t">
            <a:noAutofit/>
          </a:bodyPr>
          <a:lstStyle>
            <a:lvl1pPr algn="ctr">
              <a:defRPr sz="48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1353312"/>
            <a:ext cx="7772400" cy="905256"/>
          </a:xfrm>
        </p:spPr>
        <p:txBody>
          <a:bodyPr anchor="b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7" name="Group 21"/>
          <p:cNvGrpSpPr/>
          <p:nvPr/>
        </p:nvGrpSpPr>
        <p:grpSpPr bwMode="grayWhite">
          <a:xfrm rot="19693411">
            <a:off x="3335008" y="1909248"/>
            <a:ext cx="6021229" cy="4829684"/>
            <a:chOff x="1761807" y="615248"/>
            <a:chExt cx="6021229" cy="4829684"/>
          </a:xfrm>
        </p:grpSpPr>
        <p:grpSp>
          <p:nvGrpSpPr>
            <p:cNvPr id="8" name="Group 42"/>
            <p:cNvGrpSpPr/>
            <p:nvPr userDrawn="1"/>
          </p:nvGrpSpPr>
          <p:grpSpPr bwMode="grayWhite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22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9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38"/>
            <p:cNvGrpSpPr/>
            <p:nvPr userDrawn="1"/>
          </p:nvGrpSpPr>
          <p:grpSpPr bwMode="grayWhite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20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39"/>
            <p:cNvGrpSpPr/>
            <p:nvPr userDrawn="1"/>
          </p:nvGrpSpPr>
          <p:grpSpPr bwMode="grayWhite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18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37"/>
            <p:cNvGrpSpPr/>
            <p:nvPr userDrawn="1"/>
          </p:nvGrpSpPr>
          <p:grpSpPr bwMode="grayWhite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16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36"/>
            <p:cNvGrpSpPr/>
            <p:nvPr userDrawn="1"/>
          </p:nvGrpSpPr>
          <p:grpSpPr bwMode="grayWhite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14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24" name="Picture 230" descr="sta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4648200" y="4419600"/>
            <a:ext cx="895350" cy="9144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548640"/>
            <a:ext cx="7699248" cy="932688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32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0952" y="1645920"/>
            <a:ext cx="2816352" cy="448056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57200" y="1645920"/>
            <a:ext cx="4800600" cy="44805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1368" y="658368"/>
            <a:ext cx="5486400" cy="822960"/>
          </a:xfr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28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1792224" y="1618488"/>
            <a:ext cx="5486400" cy="3639312"/>
          </a:xfrm>
          <a:solidFill>
            <a:srgbClr val="F8F8F8"/>
          </a:solidFill>
          <a:ln w="76200" cmpd="sng">
            <a:solidFill>
              <a:srgbClr val="FFFF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  <a:defRPr lang="en-US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24" y="5413248"/>
            <a:ext cx="5486400" cy="98755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7693074" cy="45259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">
          <a:xfrm rot="5400000">
            <a:off x="4572000" y="2350008"/>
            <a:ext cx="6519672" cy="1810512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 bwMode="gray">
          <a:xfrm>
            <a:off x="6553200" y="6135624"/>
            <a:ext cx="987552" cy="722376"/>
          </a:xfrm>
          <a:prstGeom prst="rect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 bwMode="gray">
          <a:xfrm>
            <a:off x="8606181" y="1379355"/>
            <a:ext cx="539496" cy="1463040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 bwMode="gray">
          <a:xfrm>
            <a:off x="8604504" y="0"/>
            <a:ext cx="539496" cy="1828800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31152" y="274637"/>
            <a:ext cx="1673352" cy="58521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327648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4632" y="1289304"/>
            <a:ext cx="4038600" cy="4672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1728" y="1289304"/>
            <a:ext cx="4038600" cy="4672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:\графика\asadal\scool\scool\38 [Converted]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5357826"/>
            <a:ext cx="3286084" cy="150017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4290"/>
            <a:ext cx="9144000" cy="1143008"/>
          </a:xfrm>
          <a:gradFill>
            <a:gsLst>
              <a:gs pos="0">
                <a:schemeClr val="accent6">
                  <a:lumMod val="20000"/>
                  <a:lumOff val="80000"/>
                  <a:alpha val="0"/>
                </a:schemeClr>
              </a:gs>
              <a:gs pos="39999">
                <a:schemeClr val="accent6">
                  <a:lumMod val="60000"/>
                  <a:lumOff val="40000"/>
                  <a:alpha val="0"/>
                </a:schemeClr>
              </a:gs>
              <a:gs pos="70000">
                <a:schemeClr val="accent6">
                  <a:lumMod val="75000"/>
                  <a:alpha val="67000"/>
                </a:schemeClr>
              </a:gs>
              <a:gs pos="100000">
                <a:srgbClr val="FF0000">
                  <a:alpha val="60000"/>
                </a:srgbClr>
              </a:gs>
            </a:gsLst>
            <a:lin ang="5400000" scaled="0"/>
          </a:gradFill>
        </p:spPr>
        <p:txBody>
          <a:bodyPr/>
          <a:lstStyle>
            <a:lvl1pPr>
              <a:defRPr b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2143116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aramond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1662138" cy="365125"/>
          </a:xfr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26" name="Picture 2" descr="H:\графика\asadal\scool\scool\23\10101010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8215338" y="5175261"/>
            <a:ext cx="928662" cy="1682739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C000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0" y="1353312"/>
            <a:ext cx="4041648" cy="639762"/>
          </a:xfrm>
          <a:solidFill>
            <a:srgbClr val="FFFFFF">
              <a:alpha val="25098"/>
            </a:srgbClr>
          </a:solidFill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93976"/>
            <a:ext cx="4040188" cy="40325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4645025" y="1353312"/>
            <a:ext cx="4041648" cy="639762"/>
          </a:xfrm>
          <a:solidFill>
            <a:srgbClr val="FFFFFF">
              <a:alpha val="25098"/>
            </a:srgbClr>
          </a:solidFill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93976"/>
            <a:ext cx="4041775" cy="40325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6152" y="0"/>
            <a:ext cx="7470648" cy="987552"/>
          </a:xfrm>
        </p:spPr>
        <p:txBody>
          <a:bodyPr anchor="b">
            <a:normAutofit/>
          </a:bodyPr>
          <a:lstStyle>
            <a:lvl1pPr algn="l">
              <a:defRPr sz="4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1016" y="1371600"/>
            <a:ext cx="4672584" cy="485546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6025896" y="1371600"/>
            <a:ext cx="2633472" cy="4873752"/>
          </a:xfrm>
          <a:gradFill>
            <a:gsLst>
              <a:gs pos="0">
                <a:schemeClr val="bg1">
                  <a:lumMod val="95000"/>
                  <a:alpha val="34000"/>
                </a:schemeClr>
              </a:gs>
              <a:gs pos="60000">
                <a:schemeClr val="tx2">
                  <a:lumMod val="20000"/>
                  <a:lumOff val="80000"/>
                  <a:alpha val="0"/>
                </a:schemeClr>
              </a:gs>
            </a:gsLst>
            <a:lin ang="5400000" scaled="1"/>
          </a:gradFill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502920" y="4855464"/>
            <a:ext cx="3218688" cy="777240"/>
          </a:xfrm>
          <a:solidFill>
            <a:schemeClr val="bg2">
              <a:lumMod val="50000"/>
            </a:schemeClr>
          </a:solidFill>
        </p:spPr>
        <p:txBody>
          <a:bodyPr anchor="ctr"/>
          <a:lstStyle>
            <a:lvl1pPr algn="ctr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3867912" y="1216152"/>
            <a:ext cx="4626864" cy="4398264"/>
          </a:xfrm>
          <a:solidFill>
            <a:srgbClr val="EAEAEA"/>
          </a:solidFill>
          <a:effectLst>
            <a:outerShdw blurRad="254000" dist="101600" dir="2700000" algn="ctr" rotWithShape="0">
              <a:srgbClr val="000000">
                <a:alpha val="4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20" y="1216152"/>
            <a:ext cx="3218688" cy="3575304"/>
          </a:xfrm>
        </p:spPr>
        <p:txBody>
          <a:bodyPr anchor="b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7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6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0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image" Target="../media/image12.png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1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White">
          <a:xfrm>
            <a:off x="0" y="0"/>
            <a:ext cx="9144000" cy="6858000"/>
          </a:xfrm>
          <a:prstGeom prst="rect">
            <a:avLst/>
          </a:prstGeom>
          <a:gradFill>
            <a:gsLst>
              <a:gs pos="6000">
                <a:schemeClr val="bg2">
                  <a:lumMod val="50000"/>
                  <a:alpha val="83000"/>
                </a:schemeClr>
              </a:gs>
              <a:gs pos="26000">
                <a:schemeClr val="bg2">
                  <a:lumMod val="50000"/>
                  <a:alpha val="63000"/>
                </a:schemeClr>
              </a:gs>
              <a:gs pos="50000">
                <a:schemeClr val="bg2">
                  <a:lumMod val="50000"/>
                  <a:alpha val="27000"/>
                </a:schemeClr>
              </a:gs>
              <a:gs pos="100000">
                <a:schemeClr val="bg2">
                  <a:lumMod val="5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 bwMode="black">
          <a:xfrm>
            <a:off x="0" y="0"/>
            <a:ext cx="1216152" cy="987552"/>
          </a:xfrm>
          <a:prstGeom prst="rect">
            <a:avLst/>
          </a:prstGeom>
          <a:solidFill>
            <a:srgbClr val="FFF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 bwMode="white">
          <a:xfrm>
            <a:off x="76200" y="1066800"/>
            <a:ext cx="2590800" cy="1219200"/>
          </a:xfrm>
          <a:prstGeom prst="rect">
            <a:avLst/>
          </a:prstGeom>
          <a:blipFill dpi="0" rotWithShape="1">
            <a:blip r:embed="rId13" cstate="email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136" descr="star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gray">
          <a:xfrm rot="-1315059">
            <a:off x="8659903" y="5872449"/>
            <a:ext cx="542925" cy="555625"/>
          </a:xfrm>
          <a:prstGeom prst="rect">
            <a:avLst/>
          </a:prstGeom>
          <a:noFill/>
        </p:spPr>
      </p:pic>
      <p:pic>
        <p:nvPicPr>
          <p:cNvPr id="11" name="Picture 139" descr="star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gray">
          <a:xfrm rot="-1315059" flipH="1" flipV="1">
            <a:off x="152400" y="4724400"/>
            <a:ext cx="425450" cy="434975"/>
          </a:xfrm>
          <a:prstGeom prst="rect">
            <a:avLst/>
          </a:prstGeom>
          <a:noFill/>
        </p:spPr>
      </p:pic>
      <p:pic>
        <p:nvPicPr>
          <p:cNvPr id="12" name="Picture 99" descr="star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gray">
          <a:xfrm rot="-1315059">
            <a:off x="533400" y="152400"/>
            <a:ext cx="692150" cy="708025"/>
          </a:xfrm>
          <a:prstGeom prst="rect">
            <a:avLst/>
          </a:prstGeom>
          <a:noFill/>
        </p:spPr>
      </p:pic>
      <p:cxnSp>
        <p:nvCxnSpPr>
          <p:cNvPr id="13" name="Straight Connector 12"/>
          <p:cNvCxnSpPr/>
          <p:nvPr/>
        </p:nvCxnSpPr>
        <p:spPr bwMode="white">
          <a:xfrm>
            <a:off x="1216946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 bwMode="ltGray">
          <a:xfrm>
            <a:off x="8714232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 bwMode="ltGray">
          <a:xfrm>
            <a:off x="2670048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 bwMode="grayWhite">
          <a:xfrm>
            <a:off x="0" y="990600"/>
            <a:ext cx="9144000" cy="1588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 bwMode="grayWhite">
          <a:xfrm>
            <a:off x="5788152" y="1069848"/>
            <a:ext cx="3355848" cy="1588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01"/>
          <p:cNvGrpSpPr>
            <a:grpSpLocks/>
          </p:cNvGrpSpPr>
          <p:nvPr/>
        </p:nvGrpSpPr>
        <p:grpSpPr bwMode="ltGray">
          <a:xfrm>
            <a:off x="-61512" y="-103188"/>
            <a:ext cx="4100112" cy="4217988"/>
            <a:chOff x="-80" y="-65"/>
            <a:chExt cx="2624" cy="2631"/>
          </a:xfrm>
          <a:solidFill>
            <a:schemeClr val="bg2">
              <a:lumMod val="20000"/>
              <a:lumOff val="80000"/>
              <a:alpha val="10196"/>
            </a:schemeClr>
          </a:solidFill>
        </p:grpSpPr>
        <p:sp>
          <p:nvSpPr>
            <p:cNvPr id="19" name="Freeform 102"/>
            <p:cNvSpPr>
              <a:spLocks/>
            </p:cNvSpPr>
            <p:nvPr/>
          </p:nvSpPr>
          <p:spPr bwMode="ltGray">
            <a:xfrm>
              <a:off x="1703" y="0"/>
              <a:ext cx="73" cy="34"/>
            </a:xfrm>
            <a:custGeom>
              <a:avLst/>
              <a:gdLst>
                <a:gd name="connsiteX0" fmla="*/ 674 w 711"/>
                <a:gd name="connsiteY0" fmla="*/ 0 h 451"/>
                <a:gd name="connsiteX1" fmla="*/ 711 w 711"/>
                <a:gd name="connsiteY1" fmla="*/ 67 h 451"/>
                <a:gd name="connsiteX2" fmla="*/ 132 w 711"/>
                <a:gd name="connsiteY2" fmla="*/ 401 h 451"/>
                <a:gd name="connsiteX3" fmla="*/ 112 w 711"/>
                <a:gd name="connsiteY3" fmla="*/ 367 h 451"/>
                <a:gd name="connsiteX4" fmla="*/ 94 w 711"/>
                <a:gd name="connsiteY4" fmla="*/ 335 h 451"/>
                <a:gd name="connsiteX5" fmla="*/ 674 w 711"/>
                <a:gd name="connsiteY5" fmla="*/ 0 h 451"/>
                <a:gd name="connsiteX0" fmla="*/ 674 w 711"/>
                <a:gd name="connsiteY0" fmla="*/ 0 h 451"/>
                <a:gd name="connsiteX1" fmla="*/ 711 w 711"/>
                <a:gd name="connsiteY1" fmla="*/ 67 h 451"/>
                <a:gd name="connsiteX2" fmla="*/ 185 w 711"/>
                <a:gd name="connsiteY2" fmla="*/ 369 h 451"/>
                <a:gd name="connsiteX3" fmla="*/ 132 w 711"/>
                <a:gd name="connsiteY3" fmla="*/ 401 h 451"/>
                <a:gd name="connsiteX4" fmla="*/ 112 w 711"/>
                <a:gd name="connsiteY4" fmla="*/ 367 h 451"/>
                <a:gd name="connsiteX5" fmla="*/ 94 w 711"/>
                <a:gd name="connsiteY5" fmla="*/ 335 h 451"/>
                <a:gd name="connsiteX6" fmla="*/ 674 w 711"/>
                <a:gd name="connsiteY6" fmla="*/ 0 h 451"/>
                <a:gd name="connsiteX0" fmla="*/ 674 w 711"/>
                <a:gd name="connsiteY0" fmla="*/ 0 h 401"/>
                <a:gd name="connsiteX1" fmla="*/ 711 w 711"/>
                <a:gd name="connsiteY1" fmla="*/ 67 h 401"/>
                <a:gd name="connsiteX2" fmla="*/ 185 w 711"/>
                <a:gd name="connsiteY2" fmla="*/ 369 h 401"/>
                <a:gd name="connsiteX3" fmla="*/ 132 w 711"/>
                <a:gd name="connsiteY3" fmla="*/ 401 h 401"/>
                <a:gd name="connsiteX4" fmla="*/ 112 w 711"/>
                <a:gd name="connsiteY4" fmla="*/ 367 h 401"/>
                <a:gd name="connsiteX5" fmla="*/ 94 w 711"/>
                <a:gd name="connsiteY5" fmla="*/ 335 h 401"/>
                <a:gd name="connsiteX6" fmla="*/ 674 w 711"/>
                <a:gd name="connsiteY6" fmla="*/ 0 h 401"/>
                <a:gd name="connsiteX0" fmla="*/ 562 w 599"/>
                <a:gd name="connsiteY0" fmla="*/ 0 h 401"/>
                <a:gd name="connsiteX1" fmla="*/ 599 w 599"/>
                <a:gd name="connsiteY1" fmla="*/ 67 h 401"/>
                <a:gd name="connsiteX2" fmla="*/ 73 w 599"/>
                <a:gd name="connsiteY2" fmla="*/ 369 h 401"/>
                <a:gd name="connsiteX3" fmla="*/ 20 w 599"/>
                <a:gd name="connsiteY3" fmla="*/ 401 h 401"/>
                <a:gd name="connsiteX4" fmla="*/ 0 w 599"/>
                <a:gd name="connsiteY4" fmla="*/ 367 h 401"/>
                <a:gd name="connsiteX5" fmla="*/ 562 w 599"/>
                <a:gd name="connsiteY5" fmla="*/ 0 h 401"/>
                <a:gd name="connsiteX0" fmla="*/ 0 w 599"/>
                <a:gd name="connsiteY0" fmla="*/ 300 h 334"/>
                <a:gd name="connsiteX1" fmla="*/ 599 w 599"/>
                <a:gd name="connsiteY1" fmla="*/ 0 h 334"/>
                <a:gd name="connsiteX2" fmla="*/ 73 w 599"/>
                <a:gd name="connsiteY2" fmla="*/ 302 h 334"/>
                <a:gd name="connsiteX3" fmla="*/ 20 w 599"/>
                <a:gd name="connsiteY3" fmla="*/ 334 h 334"/>
                <a:gd name="connsiteX4" fmla="*/ 0 w 599"/>
                <a:gd name="connsiteY4" fmla="*/ 300 h 334"/>
                <a:gd name="connsiteX0" fmla="*/ 0 w 73"/>
                <a:gd name="connsiteY0" fmla="*/ 5 h 39"/>
                <a:gd name="connsiteX1" fmla="*/ 73 w 73"/>
                <a:gd name="connsiteY1" fmla="*/ 7 h 39"/>
                <a:gd name="connsiteX2" fmla="*/ 20 w 73"/>
                <a:gd name="connsiteY2" fmla="*/ 39 h 39"/>
                <a:gd name="connsiteX3" fmla="*/ 0 w 73"/>
                <a:gd name="connsiteY3" fmla="*/ 5 h 39"/>
                <a:gd name="connsiteX0" fmla="*/ 0 w 73"/>
                <a:gd name="connsiteY0" fmla="*/ 0 h 34"/>
                <a:gd name="connsiteX1" fmla="*/ 73 w 73"/>
                <a:gd name="connsiteY1" fmla="*/ 2 h 34"/>
                <a:gd name="connsiteX2" fmla="*/ 20 w 73"/>
                <a:gd name="connsiteY2" fmla="*/ 34 h 34"/>
                <a:gd name="connsiteX3" fmla="*/ 0 w 73"/>
                <a:gd name="connsiteY3" fmla="*/ 0 h 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" h="34">
                  <a:moveTo>
                    <a:pt x="0" y="0"/>
                  </a:moveTo>
                  <a:cubicBezTo>
                    <a:pt x="24" y="1"/>
                    <a:pt x="49" y="1"/>
                    <a:pt x="73" y="2"/>
                  </a:cubicBezTo>
                  <a:lnTo>
                    <a:pt x="20" y="34"/>
                  </a:lnTo>
                  <a:cubicBezTo>
                    <a:pt x="13" y="23"/>
                    <a:pt x="7" y="1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03"/>
            <p:cNvSpPr>
              <a:spLocks/>
            </p:cNvSpPr>
            <p:nvPr/>
          </p:nvSpPr>
          <p:spPr bwMode="ltGray">
            <a:xfrm>
              <a:off x="1739" y="2"/>
              <a:ext cx="314" cy="131"/>
            </a:xfrm>
            <a:custGeom>
              <a:avLst/>
              <a:gdLst>
                <a:gd name="connsiteX0" fmla="*/ 607 w 638"/>
                <a:gd name="connsiteY0" fmla="*/ 0 h 353"/>
                <a:gd name="connsiteX1" fmla="*/ 638 w 638"/>
                <a:gd name="connsiteY1" fmla="*/ 71 h 353"/>
                <a:gd name="connsiteX2" fmla="*/ 33 w 638"/>
                <a:gd name="connsiteY2" fmla="*/ 353 h 353"/>
                <a:gd name="connsiteX3" fmla="*/ 0 w 638"/>
                <a:gd name="connsiteY3" fmla="*/ 284 h 353"/>
                <a:gd name="connsiteX4" fmla="*/ 129 w 638"/>
                <a:gd name="connsiteY4" fmla="*/ 222 h 353"/>
                <a:gd name="connsiteX5" fmla="*/ 607 w 638"/>
                <a:gd name="connsiteY5" fmla="*/ 0 h 353"/>
                <a:gd name="connsiteX0" fmla="*/ 607 w 638"/>
                <a:gd name="connsiteY0" fmla="*/ 0 h 353"/>
                <a:gd name="connsiteX1" fmla="*/ 638 w 638"/>
                <a:gd name="connsiteY1" fmla="*/ 71 h 353"/>
                <a:gd name="connsiteX2" fmla="*/ 314 w 638"/>
                <a:gd name="connsiteY2" fmla="*/ 222 h 353"/>
                <a:gd name="connsiteX3" fmla="*/ 33 w 638"/>
                <a:gd name="connsiteY3" fmla="*/ 353 h 353"/>
                <a:gd name="connsiteX4" fmla="*/ 0 w 638"/>
                <a:gd name="connsiteY4" fmla="*/ 284 h 353"/>
                <a:gd name="connsiteX5" fmla="*/ 129 w 638"/>
                <a:gd name="connsiteY5" fmla="*/ 222 h 353"/>
                <a:gd name="connsiteX6" fmla="*/ 607 w 638"/>
                <a:gd name="connsiteY6" fmla="*/ 0 h 353"/>
                <a:gd name="connsiteX0" fmla="*/ 129 w 638"/>
                <a:gd name="connsiteY0" fmla="*/ 151 h 282"/>
                <a:gd name="connsiteX1" fmla="*/ 638 w 638"/>
                <a:gd name="connsiteY1" fmla="*/ 0 h 282"/>
                <a:gd name="connsiteX2" fmla="*/ 314 w 638"/>
                <a:gd name="connsiteY2" fmla="*/ 151 h 282"/>
                <a:gd name="connsiteX3" fmla="*/ 33 w 638"/>
                <a:gd name="connsiteY3" fmla="*/ 282 h 282"/>
                <a:gd name="connsiteX4" fmla="*/ 0 w 638"/>
                <a:gd name="connsiteY4" fmla="*/ 213 h 282"/>
                <a:gd name="connsiteX5" fmla="*/ 129 w 638"/>
                <a:gd name="connsiteY5" fmla="*/ 151 h 282"/>
                <a:gd name="connsiteX0" fmla="*/ 129 w 314"/>
                <a:gd name="connsiteY0" fmla="*/ 0 h 131"/>
                <a:gd name="connsiteX1" fmla="*/ 314 w 314"/>
                <a:gd name="connsiteY1" fmla="*/ 0 h 131"/>
                <a:gd name="connsiteX2" fmla="*/ 33 w 314"/>
                <a:gd name="connsiteY2" fmla="*/ 131 h 131"/>
                <a:gd name="connsiteX3" fmla="*/ 0 w 314"/>
                <a:gd name="connsiteY3" fmla="*/ 62 h 131"/>
                <a:gd name="connsiteX4" fmla="*/ 129 w 314"/>
                <a:gd name="connsiteY4" fmla="*/ 0 h 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" h="131">
                  <a:moveTo>
                    <a:pt x="129" y="0"/>
                  </a:moveTo>
                  <a:lnTo>
                    <a:pt x="314" y="0"/>
                  </a:lnTo>
                  <a:lnTo>
                    <a:pt x="33" y="131"/>
                  </a:lnTo>
                  <a:lnTo>
                    <a:pt x="0" y="62"/>
                  </a:lnTo>
                  <a:lnTo>
                    <a:pt x="1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04"/>
            <p:cNvSpPr>
              <a:spLocks/>
            </p:cNvSpPr>
            <p:nvPr/>
          </p:nvSpPr>
          <p:spPr bwMode="ltGray">
            <a:xfrm>
              <a:off x="1785" y="-65"/>
              <a:ext cx="654" cy="301"/>
            </a:xfrm>
            <a:custGeom>
              <a:avLst/>
              <a:gdLst/>
              <a:ahLst/>
              <a:cxnLst>
                <a:cxn ang="0">
                  <a:pos x="629" y="0"/>
                </a:cxn>
                <a:cxn ang="0">
                  <a:pos x="654" y="73"/>
                </a:cxn>
                <a:cxn ang="0">
                  <a:pos x="26" y="301"/>
                </a:cxn>
                <a:cxn ang="0">
                  <a:pos x="0" y="229"/>
                </a:cxn>
                <a:cxn ang="0">
                  <a:pos x="629" y="0"/>
                </a:cxn>
              </a:cxnLst>
              <a:rect l="0" t="0" r="r" b="b"/>
              <a:pathLst>
                <a:path w="654" h="301">
                  <a:moveTo>
                    <a:pt x="629" y="0"/>
                  </a:moveTo>
                  <a:lnTo>
                    <a:pt x="654" y="73"/>
                  </a:lnTo>
                  <a:lnTo>
                    <a:pt x="26" y="301"/>
                  </a:lnTo>
                  <a:lnTo>
                    <a:pt x="0" y="229"/>
                  </a:lnTo>
                  <a:lnTo>
                    <a:pt x="6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05"/>
            <p:cNvSpPr>
              <a:spLocks/>
            </p:cNvSpPr>
            <p:nvPr/>
          </p:nvSpPr>
          <p:spPr bwMode="ltGray">
            <a:xfrm>
              <a:off x="1821" y="94"/>
              <a:ext cx="666" cy="248"/>
            </a:xfrm>
            <a:custGeom>
              <a:avLst/>
              <a:gdLst/>
              <a:ahLst/>
              <a:cxnLst>
                <a:cxn ang="0">
                  <a:pos x="647" y="0"/>
                </a:cxn>
                <a:cxn ang="0">
                  <a:pos x="666" y="75"/>
                </a:cxn>
                <a:cxn ang="0">
                  <a:pos x="20" y="248"/>
                </a:cxn>
                <a:cxn ang="0">
                  <a:pos x="0" y="174"/>
                </a:cxn>
                <a:cxn ang="0">
                  <a:pos x="647" y="0"/>
                </a:cxn>
              </a:cxnLst>
              <a:rect l="0" t="0" r="r" b="b"/>
              <a:pathLst>
                <a:path w="666" h="248">
                  <a:moveTo>
                    <a:pt x="647" y="0"/>
                  </a:moveTo>
                  <a:lnTo>
                    <a:pt x="666" y="75"/>
                  </a:lnTo>
                  <a:lnTo>
                    <a:pt x="20" y="248"/>
                  </a:lnTo>
                  <a:lnTo>
                    <a:pt x="0" y="174"/>
                  </a:lnTo>
                  <a:lnTo>
                    <a:pt x="6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06"/>
            <p:cNvSpPr>
              <a:spLocks/>
            </p:cNvSpPr>
            <p:nvPr/>
          </p:nvSpPr>
          <p:spPr bwMode="ltGray">
            <a:xfrm>
              <a:off x="1848" y="258"/>
              <a:ext cx="673" cy="192"/>
            </a:xfrm>
            <a:custGeom>
              <a:avLst/>
              <a:gdLst/>
              <a:ahLst/>
              <a:cxnLst>
                <a:cxn ang="0">
                  <a:pos x="659" y="0"/>
                </a:cxn>
                <a:cxn ang="0">
                  <a:pos x="673" y="76"/>
                </a:cxn>
                <a:cxn ang="0">
                  <a:pos x="14" y="192"/>
                </a:cxn>
                <a:cxn ang="0">
                  <a:pos x="0" y="116"/>
                </a:cxn>
                <a:cxn ang="0">
                  <a:pos x="659" y="0"/>
                </a:cxn>
              </a:cxnLst>
              <a:rect l="0" t="0" r="r" b="b"/>
              <a:pathLst>
                <a:path w="673" h="192">
                  <a:moveTo>
                    <a:pt x="659" y="0"/>
                  </a:moveTo>
                  <a:lnTo>
                    <a:pt x="673" y="76"/>
                  </a:lnTo>
                  <a:lnTo>
                    <a:pt x="14" y="192"/>
                  </a:lnTo>
                  <a:lnTo>
                    <a:pt x="0" y="116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07"/>
            <p:cNvSpPr>
              <a:spLocks/>
            </p:cNvSpPr>
            <p:nvPr/>
          </p:nvSpPr>
          <p:spPr bwMode="ltGray">
            <a:xfrm>
              <a:off x="1867" y="424"/>
              <a:ext cx="673" cy="136"/>
            </a:xfrm>
            <a:custGeom>
              <a:avLst/>
              <a:gdLst/>
              <a:ahLst/>
              <a:cxnLst>
                <a:cxn ang="0">
                  <a:pos x="666" y="0"/>
                </a:cxn>
                <a:cxn ang="0">
                  <a:pos x="673" y="78"/>
                </a:cxn>
                <a:cxn ang="0">
                  <a:pos x="6" y="136"/>
                </a:cxn>
                <a:cxn ang="0">
                  <a:pos x="0" y="59"/>
                </a:cxn>
                <a:cxn ang="0">
                  <a:pos x="666" y="0"/>
                </a:cxn>
              </a:cxnLst>
              <a:rect l="0" t="0" r="r" b="b"/>
              <a:pathLst>
                <a:path w="673" h="136">
                  <a:moveTo>
                    <a:pt x="666" y="0"/>
                  </a:moveTo>
                  <a:lnTo>
                    <a:pt x="673" y="78"/>
                  </a:lnTo>
                  <a:lnTo>
                    <a:pt x="6" y="136"/>
                  </a:lnTo>
                  <a:lnTo>
                    <a:pt x="0" y="59"/>
                  </a:lnTo>
                  <a:lnTo>
                    <a:pt x="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Rectangle 108"/>
            <p:cNvSpPr>
              <a:spLocks noChangeArrowheads="1"/>
            </p:cNvSpPr>
            <p:nvPr/>
          </p:nvSpPr>
          <p:spPr bwMode="ltGray">
            <a:xfrm>
              <a:off x="1875" y="593"/>
              <a:ext cx="669" cy="77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09"/>
            <p:cNvSpPr>
              <a:spLocks/>
            </p:cNvSpPr>
            <p:nvPr/>
          </p:nvSpPr>
          <p:spPr bwMode="ltGray">
            <a:xfrm>
              <a:off x="1867" y="703"/>
              <a:ext cx="673" cy="13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673" y="59"/>
                </a:cxn>
                <a:cxn ang="0">
                  <a:pos x="667" y="135"/>
                </a:cxn>
                <a:cxn ang="0">
                  <a:pos x="0" y="76"/>
                </a:cxn>
                <a:cxn ang="0">
                  <a:pos x="7" y="0"/>
                </a:cxn>
              </a:cxnLst>
              <a:rect l="0" t="0" r="r" b="b"/>
              <a:pathLst>
                <a:path w="673" h="135">
                  <a:moveTo>
                    <a:pt x="7" y="0"/>
                  </a:moveTo>
                  <a:lnTo>
                    <a:pt x="673" y="59"/>
                  </a:lnTo>
                  <a:lnTo>
                    <a:pt x="667" y="135"/>
                  </a:lnTo>
                  <a:lnTo>
                    <a:pt x="0" y="76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110"/>
            <p:cNvSpPr>
              <a:spLocks/>
            </p:cNvSpPr>
            <p:nvPr/>
          </p:nvSpPr>
          <p:spPr bwMode="ltGray">
            <a:xfrm>
              <a:off x="1849" y="813"/>
              <a:ext cx="674" cy="192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674" y="116"/>
                </a:cxn>
                <a:cxn ang="0">
                  <a:pos x="660" y="192"/>
                </a:cxn>
                <a:cxn ang="0">
                  <a:pos x="0" y="75"/>
                </a:cxn>
                <a:cxn ang="0">
                  <a:pos x="14" y="0"/>
                </a:cxn>
              </a:cxnLst>
              <a:rect l="0" t="0" r="r" b="b"/>
              <a:pathLst>
                <a:path w="674" h="192">
                  <a:moveTo>
                    <a:pt x="14" y="0"/>
                  </a:moveTo>
                  <a:lnTo>
                    <a:pt x="674" y="116"/>
                  </a:lnTo>
                  <a:lnTo>
                    <a:pt x="660" y="192"/>
                  </a:lnTo>
                  <a:lnTo>
                    <a:pt x="0" y="75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111"/>
            <p:cNvSpPr>
              <a:spLocks/>
            </p:cNvSpPr>
            <p:nvPr/>
          </p:nvSpPr>
          <p:spPr bwMode="ltGray">
            <a:xfrm>
              <a:off x="1822" y="921"/>
              <a:ext cx="667" cy="24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667" y="173"/>
                </a:cxn>
                <a:cxn ang="0">
                  <a:pos x="647" y="247"/>
                </a:cxn>
                <a:cxn ang="0">
                  <a:pos x="0" y="74"/>
                </a:cxn>
                <a:cxn ang="0">
                  <a:pos x="20" y="0"/>
                </a:cxn>
              </a:cxnLst>
              <a:rect l="0" t="0" r="r" b="b"/>
              <a:pathLst>
                <a:path w="667" h="247">
                  <a:moveTo>
                    <a:pt x="20" y="0"/>
                  </a:moveTo>
                  <a:lnTo>
                    <a:pt x="667" y="173"/>
                  </a:lnTo>
                  <a:lnTo>
                    <a:pt x="647" y="247"/>
                  </a:lnTo>
                  <a:lnTo>
                    <a:pt x="0" y="74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112"/>
            <p:cNvSpPr>
              <a:spLocks/>
            </p:cNvSpPr>
            <p:nvPr/>
          </p:nvSpPr>
          <p:spPr bwMode="ltGray">
            <a:xfrm>
              <a:off x="1787" y="1027"/>
              <a:ext cx="655" cy="301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655" y="229"/>
                </a:cxn>
                <a:cxn ang="0">
                  <a:pos x="629" y="301"/>
                </a:cxn>
                <a:cxn ang="0">
                  <a:pos x="0" y="72"/>
                </a:cxn>
                <a:cxn ang="0">
                  <a:pos x="26" y="0"/>
                </a:cxn>
              </a:cxnLst>
              <a:rect l="0" t="0" r="r" b="b"/>
              <a:pathLst>
                <a:path w="655" h="301">
                  <a:moveTo>
                    <a:pt x="26" y="0"/>
                  </a:moveTo>
                  <a:lnTo>
                    <a:pt x="655" y="229"/>
                  </a:lnTo>
                  <a:lnTo>
                    <a:pt x="629" y="301"/>
                  </a:lnTo>
                  <a:lnTo>
                    <a:pt x="0" y="72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113"/>
            <p:cNvSpPr>
              <a:spLocks/>
            </p:cNvSpPr>
            <p:nvPr/>
          </p:nvSpPr>
          <p:spPr bwMode="ltGray">
            <a:xfrm>
              <a:off x="1742" y="1130"/>
              <a:ext cx="639" cy="353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639" y="283"/>
                </a:cxn>
                <a:cxn ang="0">
                  <a:pos x="606" y="353"/>
                </a:cxn>
                <a:cxn ang="0">
                  <a:pos x="0" y="70"/>
                </a:cxn>
                <a:cxn ang="0">
                  <a:pos x="32" y="0"/>
                </a:cxn>
              </a:cxnLst>
              <a:rect l="0" t="0" r="r" b="b"/>
              <a:pathLst>
                <a:path w="639" h="353">
                  <a:moveTo>
                    <a:pt x="32" y="0"/>
                  </a:moveTo>
                  <a:lnTo>
                    <a:pt x="639" y="283"/>
                  </a:lnTo>
                  <a:lnTo>
                    <a:pt x="606" y="353"/>
                  </a:lnTo>
                  <a:lnTo>
                    <a:pt x="0" y="7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114"/>
            <p:cNvSpPr>
              <a:spLocks/>
            </p:cNvSpPr>
            <p:nvPr/>
          </p:nvSpPr>
          <p:spPr bwMode="ltGray">
            <a:xfrm>
              <a:off x="1689" y="1230"/>
              <a:ext cx="617" cy="400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617" y="334"/>
                </a:cxn>
                <a:cxn ang="0">
                  <a:pos x="579" y="400"/>
                </a:cxn>
                <a:cxn ang="0">
                  <a:pos x="0" y="66"/>
                </a:cxn>
                <a:cxn ang="0">
                  <a:pos x="37" y="0"/>
                </a:cxn>
              </a:cxnLst>
              <a:rect l="0" t="0" r="r" b="b"/>
              <a:pathLst>
                <a:path w="617" h="400">
                  <a:moveTo>
                    <a:pt x="37" y="0"/>
                  </a:moveTo>
                  <a:lnTo>
                    <a:pt x="617" y="334"/>
                  </a:lnTo>
                  <a:lnTo>
                    <a:pt x="579" y="400"/>
                  </a:lnTo>
                  <a:lnTo>
                    <a:pt x="0" y="66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115"/>
            <p:cNvSpPr>
              <a:spLocks/>
            </p:cNvSpPr>
            <p:nvPr/>
          </p:nvSpPr>
          <p:spPr bwMode="ltGray">
            <a:xfrm>
              <a:off x="1627" y="1325"/>
              <a:ext cx="592" cy="446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592" y="383"/>
                </a:cxn>
                <a:cxn ang="0">
                  <a:pos x="548" y="446"/>
                </a:cxn>
                <a:cxn ang="0">
                  <a:pos x="0" y="62"/>
                </a:cxn>
                <a:cxn ang="0">
                  <a:pos x="44" y="0"/>
                </a:cxn>
              </a:cxnLst>
              <a:rect l="0" t="0" r="r" b="b"/>
              <a:pathLst>
                <a:path w="592" h="446">
                  <a:moveTo>
                    <a:pt x="44" y="0"/>
                  </a:moveTo>
                  <a:lnTo>
                    <a:pt x="592" y="383"/>
                  </a:lnTo>
                  <a:lnTo>
                    <a:pt x="548" y="446"/>
                  </a:lnTo>
                  <a:lnTo>
                    <a:pt x="0" y="6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116"/>
            <p:cNvSpPr>
              <a:spLocks/>
            </p:cNvSpPr>
            <p:nvPr/>
          </p:nvSpPr>
          <p:spPr bwMode="ltGray">
            <a:xfrm>
              <a:off x="1558" y="1414"/>
              <a:ext cx="562" cy="489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562" y="430"/>
                </a:cxn>
                <a:cxn ang="0">
                  <a:pos x="511" y="489"/>
                </a:cxn>
                <a:cxn ang="0">
                  <a:pos x="0" y="58"/>
                </a:cxn>
                <a:cxn ang="0">
                  <a:pos x="49" y="0"/>
                </a:cxn>
              </a:cxnLst>
              <a:rect l="0" t="0" r="r" b="b"/>
              <a:pathLst>
                <a:path w="562" h="489">
                  <a:moveTo>
                    <a:pt x="49" y="0"/>
                  </a:moveTo>
                  <a:lnTo>
                    <a:pt x="562" y="430"/>
                  </a:lnTo>
                  <a:lnTo>
                    <a:pt x="511" y="489"/>
                  </a:lnTo>
                  <a:lnTo>
                    <a:pt x="0" y="58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117"/>
            <p:cNvSpPr>
              <a:spLocks/>
            </p:cNvSpPr>
            <p:nvPr/>
          </p:nvSpPr>
          <p:spPr bwMode="ltGray">
            <a:xfrm>
              <a:off x="1480" y="1498"/>
              <a:ext cx="529" cy="527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29" y="473"/>
                </a:cxn>
                <a:cxn ang="0">
                  <a:pos x="474" y="527"/>
                </a:cxn>
                <a:cxn ang="0">
                  <a:pos x="0" y="54"/>
                </a:cxn>
                <a:cxn ang="0">
                  <a:pos x="56" y="0"/>
                </a:cxn>
              </a:cxnLst>
              <a:rect l="0" t="0" r="r" b="b"/>
              <a:pathLst>
                <a:path w="529" h="527">
                  <a:moveTo>
                    <a:pt x="56" y="0"/>
                  </a:moveTo>
                  <a:lnTo>
                    <a:pt x="529" y="473"/>
                  </a:lnTo>
                  <a:lnTo>
                    <a:pt x="474" y="527"/>
                  </a:lnTo>
                  <a:lnTo>
                    <a:pt x="0" y="5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118"/>
            <p:cNvSpPr>
              <a:spLocks/>
            </p:cNvSpPr>
            <p:nvPr/>
          </p:nvSpPr>
          <p:spPr bwMode="ltGray">
            <a:xfrm>
              <a:off x="1397" y="1574"/>
              <a:ext cx="490" cy="562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490" y="513"/>
                </a:cxn>
                <a:cxn ang="0">
                  <a:pos x="430" y="562"/>
                </a:cxn>
                <a:cxn ang="0">
                  <a:pos x="0" y="51"/>
                </a:cxn>
                <a:cxn ang="0">
                  <a:pos x="59" y="0"/>
                </a:cxn>
              </a:cxnLst>
              <a:rect l="0" t="0" r="r" b="b"/>
              <a:pathLst>
                <a:path w="490" h="562">
                  <a:moveTo>
                    <a:pt x="59" y="0"/>
                  </a:moveTo>
                  <a:lnTo>
                    <a:pt x="490" y="513"/>
                  </a:lnTo>
                  <a:lnTo>
                    <a:pt x="430" y="562"/>
                  </a:lnTo>
                  <a:lnTo>
                    <a:pt x="0" y="51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119"/>
            <p:cNvSpPr>
              <a:spLocks/>
            </p:cNvSpPr>
            <p:nvPr/>
          </p:nvSpPr>
          <p:spPr bwMode="ltGray">
            <a:xfrm>
              <a:off x="1308" y="1644"/>
              <a:ext cx="446" cy="593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446" y="548"/>
                </a:cxn>
                <a:cxn ang="0">
                  <a:pos x="384" y="593"/>
                </a:cxn>
                <a:cxn ang="0">
                  <a:pos x="0" y="45"/>
                </a:cxn>
                <a:cxn ang="0">
                  <a:pos x="64" y="0"/>
                </a:cxn>
              </a:cxnLst>
              <a:rect l="0" t="0" r="r" b="b"/>
              <a:pathLst>
                <a:path w="446" h="593">
                  <a:moveTo>
                    <a:pt x="64" y="0"/>
                  </a:moveTo>
                  <a:lnTo>
                    <a:pt x="446" y="548"/>
                  </a:lnTo>
                  <a:lnTo>
                    <a:pt x="384" y="593"/>
                  </a:lnTo>
                  <a:lnTo>
                    <a:pt x="0" y="45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120"/>
            <p:cNvSpPr>
              <a:spLocks/>
            </p:cNvSpPr>
            <p:nvPr/>
          </p:nvSpPr>
          <p:spPr bwMode="ltGray">
            <a:xfrm>
              <a:off x="1214" y="1707"/>
              <a:ext cx="401" cy="618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401" y="579"/>
                </a:cxn>
                <a:cxn ang="0">
                  <a:pos x="334" y="618"/>
                </a:cxn>
                <a:cxn ang="0">
                  <a:pos x="0" y="38"/>
                </a:cxn>
                <a:cxn ang="0">
                  <a:pos x="66" y="0"/>
                </a:cxn>
              </a:cxnLst>
              <a:rect l="0" t="0" r="r" b="b"/>
              <a:pathLst>
                <a:path w="401" h="618">
                  <a:moveTo>
                    <a:pt x="66" y="0"/>
                  </a:moveTo>
                  <a:lnTo>
                    <a:pt x="401" y="579"/>
                  </a:lnTo>
                  <a:lnTo>
                    <a:pt x="334" y="618"/>
                  </a:lnTo>
                  <a:lnTo>
                    <a:pt x="0" y="38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121"/>
            <p:cNvSpPr>
              <a:spLocks/>
            </p:cNvSpPr>
            <p:nvPr/>
          </p:nvSpPr>
          <p:spPr bwMode="ltGray">
            <a:xfrm>
              <a:off x="1115" y="1760"/>
              <a:ext cx="353" cy="640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353" y="607"/>
                </a:cxn>
                <a:cxn ang="0">
                  <a:pos x="282" y="640"/>
                </a:cxn>
                <a:cxn ang="0">
                  <a:pos x="0" y="33"/>
                </a:cxn>
                <a:cxn ang="0">
                  <a:pos x="69" y="0"/>
                </a:cxn>
              </a:cxnLst>
              <a:rect l="0" t="0" r="r" b="b"/>
              <a:pathLst>
                <a:path w="353" h="640">
                  <a:moveTo>
                    <a:pt x="69" y="0"/>
                  </a:moveTo>
                  <a:lnTo>
                    <a:pt x="353" y="607"/>
                  </a:lnTo>
                  <a:lnTo>
                    <a:pt x="282" y="640"/>
                  </a:lnTo>
                  <a:lnTo>
                    <a:pt x="0" y="3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122"/>
            <p:cNvSpPr>
              <a:spLocks/>
            </p:cNvSpPr>
            <p:nvPr/>
          </p:nvSpPr>
          <p:spPr bwMode="ltGray">
            <a:xfrm>
              <a:off x="1012" y="1806"/>
              <a:ext cx="301" cy="656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301" y="629"/>
                </a:cxn>
                <a:cxn ang="0">
                  <a:pos x="228" y="656"/>
                </a:cxn>
                <a:cxn ang="0">
                  <a:pos x="0" y="27"/>
                </a:cxn>
                <a:cxn ang="0">
                  <a:pos x="72" y="0"/>
                </a:cxn>
              </a:cxnLst>
              <a:rect l="0" t="0" r="r" b="b"/>
              <a:pathLst>
                <a:path w="301" h="656">
                  <a:moveTo>
                    <a:pt x="72" y="0"/>
                  </a:moveTo>
                  <a:lnTo>
                    <a:pt x="301" y="629"/>
                  </a:lnTo>
                  <a:lnTo>
                    <a:pt x="228" y="656"/>
                  </a:lnTo>
                  <a:lnTo>
                    <a:pt x="0" y="27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123"/>
            <p:cNvSpPr>
              <a:spLocks/>
            </p:cNvSpPr>
            <p:nvPr/>
          </p:nvSpPr>
          <p:spPr bwMode="ltGray">
            <a:xfrm>
              <a:off x="906" y="1844"/>
              <a:ext cx="248" cy="666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248" y="646"/>
                </a:cxn>
                <a:cxn ang="0">
                  <a:pos x="173" y="666"/>
                </a:cxn>
                <a:cxn ang="0">
                  <a:pos x="0" y="18"/>
                </a:cxn>
                <a:cxn ang="0">
                  <a:pos x="74" y="0"/>
                </a:cxn>
              </a:cxnLst>
              <a:rect l="0" t="0" r="r" b="b"/>
              <a:pathLst>
                <a:path w="248" h="666">
                  <a:moveTo>
                    <a:pt x="74" y="0"/>
                  </a:moveTo>
                  <a:lnTo>
                    <a:pt x="248" y="646"/>
                  </a:lnTo>
                  <a:lnTo>
                    <a:pt x="173" y="666"/>
                  </a:lnTo>
                  <a:lnTo>
                    <a:pt x="0" y="18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124"/>
            <p:cNvSpPr>
              <a:spLocks/>
            </p:cNvSpPr>
            <p:nvPr/>
          </p:nvSpPr>
          <p:spPr bwMode="ltGray">
            <a:xfrm>
              <a:off x="798" y="1870"/>
              <a:ext cx="192" cy="673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192" y="660"/>
                </a:cxn>
                <a:cxn ang="0">
                  <a:pos x="116" y="673"/>
                </a:cxn>
                <a:cxn ang="0">
                  <a:pos x="0" y="13"/>
                </a:cxn>
                <a:cxn ang="0">
                  <a:pos x="76" y="0"/>
                </a:cxn>
              </a:cxnLst>
              <a:rect l="0" t="0" r="r" b="b"/>
              <a:pathLst>
                <a:path w="192" h="673">
                  <a:moveTo>
                    <a:pt x="76" y="0"/>
                  </a:moveTo>
                  <a:lnTo>
                    <a:pt x="192" y="660"/>
                  </a:lnTo>
                  <a:lnTo>
                    <a:pt x="116" y="673"/>
                  </a:lnTo>
                  <a:lnTo>
                    <a:pt x="0" y="1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125"/>
            <p:cNvSpPr>
              <a:spLocks/>
            </p:cNvSpPr>
            <p:nvPr/>
          </p:nvSpPr>
          <p:spPr bwMode="ltGray">
            <a:xfrm>
              <a:off x="688" y="1888"/>
              <a:ext cx="136" cy="67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36" y="667"/>
                </a:cxn>
                <a:cxn ang="0">
                  <a:pos x="58" y="673"/>
                </a:cxn>
                <a:cxn ang="0">
                  <a:pos x="0" y="7"/>
                </a:cxn>
                <a:cxn ang="0">
                  <a:pos x="77" y="0"/>
                </a:cxn>
              </a:cxnLst>
              <a:rect l="0" t="0" r="r" b="b"/>
              <a:pathLst>
                <a:path w="136" h="673">
                  <a:moveTo>
                    <a:pt x="77" y="0"/>
                  </a:moveTo>
                  <a:lnTo>
                    <a:pt x="136" y="667"/>
                  </a:lnTo>
                  <a:lnTo>
                    <a:pt x="58" y="673"/>
                  </a:lnTo>
                  <a:lnTo>
                    <a:pt x="0" y="7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Rectangle 126"/>
            <p:cNvSpPr>
              <a:spLocks noChangeArrowheads="1"/>
            </p:cNvSpPr>
            <p:nvPr/>
          </p:nvSpPr>
          <p:spPr bwMode="ltGray">
            <a:xfrm>
              <a:off x="578" y="1896"/>
              <a:ext cx="77" cy="670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127"/>
            <p:cNvSpPr>
              <a:spLocks/>
            </p:cNvSpPr>
            <p:nvPr/>
          </p:nvSpPr>
          <p:spPr bwMode="ltGray">
            <a:xfrm>
              <a:off x="410" y="1889"/>
              <a:ext cx="135" cy="673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135" y="7"/>
                </a:cxn>
                <a:cxn ang="0">
                  <a:pos x="76" y="673"/>
                </a:cxn>
                <a:cxn ang="0">
                  <a:pos x="0" y="666"/>
                </a:cxn>
                <a:cxn ang="0">
                  <a:pos x="59" y="0"/>
                </a:cxn>
              </a:cxnLst>
              <a:rect l="0" t="0" r="r" b="b"/>
              <a:pathLst>
                <a:path w="135" h="673">
                  <a:moveTo>
                    <a:pt x="59" y="0"/>
                  </a:moveTo>
                  <a:lnTo>
                    <a:pt x="135" y="7"/>
                  </a:lnTo>
                  <a:lnTo>
                    <a:pt x="76" y="673"/>
                  </a:lnTo>
                  <a:lnTo>
                    <a:pt x="0" y="666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128"/>
            <p:cNvSpPr>
              <a:spLocks/>
            </p:cNvSpPr>
            <p:nvPr/>
          </p:nvSpPr>
          <p:spPr bwMode="ltGray">
            <a:xfrm>
              <a:off x="243" y="1872"/>
              <a:ext cx="192" cy="672"/>
            </a:xfrm>
            <a:custGeom>
              <a:avLst/>
              <a:gdLst/>
              <a:ahLst/>
              <a:cxnLst>
                <a:cxn ang="0">
                  <a:pos x="117" y="0"/>
                </a:cxn>
                <a:cxn ang="0">
                  <a:pos x="192" y="13"/>
                </a:cxn>
                <a:cxn ang="0">
                  <a:pos x="76" y="672"/>
                </a:cxn>
                <a:cxn ang="0">
                  <a:pos x="0" y="659"/>
                </a:cxn>
                <a:cxn ang="0">
                  <a:pos x="117" y="0"/>
                </a:cxn>
              </a:cxnLst>
              <a:rect l="0" t="0" r="r" b="b"/>
              <a:pathLst>
                <a:path w="192" h="672">
                  <a:moveTo>
                    <a:pt x="117" y="0"/>
                  </a:moveTo>
                  <a:lnTo>
                    <a:pt x="192" y="13"/>
                  </a:lnTo>
                  <a:lnTo>
                    <a:pt x="76" y="672"/>
                  </a:lnTo>
                  <a:lnTo>
                    <a:pt x="0" y="659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129"/>
            <p:cNvSpPr>
              <a:spLocks/>
            </p:cNvSpPr>
            <p:nvPr/>
          </p:nvSpPr>
          <p:spPr bwMode="ltGray">
            <a:xfrm>
              <a:off x="80" y="1845"/>
              <a:ext cx="247" cy="666"/>
            </a:xfrm>
            <a:custGeom>
              <a:avLst/>
              <a:gdLst/>
              <a:ahLst/>
              <a:cxnLst>
                <a:cxn ang="0">
                  <a:pos x="172" y="0"/>
                </a:cxn>
                <a:cxn ang="0">
                  <a:pos x="247" y="20"/>
                </a:cxn>
                <a:cxn ang="0">
                  <a:pos x="74" y="666"/>
                </a:cxn>
                <a:cxn ang="0">
                  <a:pos x="0" y="646"/>
                </a:cxn>
                <a:cxn ang="0">
                  <a:pos x="172" y="0"/>
                </a:cxn>
              </a:cxnLst>
              <a:rect l="0" t="0" r="r" b="b"/>
              <a:pathLst>
                <a:path w="247" h="666">
                  <a:moveTo>
                    <a:pt x="172" y="0"/>
                  </a:moveTo>
                  <a:lnTo>
                    <a:pt x="247" y="20"/>
                  </a:lnTo>
                  <a:lnTo>
                    <a:pt x="74" y="666"/>
                  </a:lnTo>
                  <a:lnTo>
                    <a:pt x="0" y="646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130"/>
            <p:cNvSpPr>
              <a:spLocks/>
            </p:cNvSpPr>
            <p:nvPr/>
          </p:nvSpPr>
          <p:spPr bwMode="ltGray">
            <a:xfrm>
              <a:off x="-80" y="1808"/>
              <a:ext cx="301" cy="656"/>
            </a:xfrm>
            <a:custGeom>
              <a:avLst/>
              <a:gdLst/>
              <a:ahLst/>
              <a:cxnLst>
                <a:cxn ang="0">
                  <a:pos x="229" y="0"/>
                </a:cxn>
                <a:cxn ang="0">
                  <a:pos x="301" y="27"/>
                </a:cxn>
                <a:cxn ang="0">
                  <a:pos x="72" y="656"/>
                </a:cxn>
                <a:cxn ang="0">
                  <a:pos x="0" y="629"/>
                </a:cxn>
                <a:cxn ang="0">
                  <a:pos x="229" y="0"/>
                </a:cxn>
              </a:cxnLst>
              <a:rect l="0" t="0" r="r" b="b"/>
              <a:pathLst>
                <a:path w="301" h="656">
                  <a:moveTo>
                    <a:pt x="229" y="0"/>
                  </a:moveTo>
                  <a:lnTo>
                    <a:pt x="301" y="27"/>
                  </a:lnTo>
                  <a:lnTo>
                    <a:pt x="72" y="656"/>
                  </a:lnTo>
                  <a:lnTo>
                    <a:pt x="0" y="629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131"/>
            <p:cNvSpPr>
              <a:spLocks/>
            </p:cNvSpPr>
            <p:nvPr/>
          </p:nvSpPr>
          <p:spPr bwMode="ltGray">
            <a:xfrm>
              <a:off x="-42" y="1764"/>
              <a:ext cx="160" cy="377"/>
            </a:xfrm>
            <a:custGeom>
              <a:avLst/>
              <a:gdLst>
                <a:gd name="connsiteX0" fmla="*/ 283 w 353"/>
                <a:gd name="connsiteY0" fmla="*/ 0 h 639"/>
                <a:gd name="connsiteX1" fmla="*/ 353 w 353"/>
                <a:gd name="connsiteY1" fmla="*/ 33 h 639"/>
                <a:gd name="connsiteX2" fmla="*/ 70 w 353"/>
                <a:gd name="connsiteY2" fmla="*/ 639 h 639"/>
                <a:gd name="connsiteX3" fmla="*/ 0 w 353"/>
                <a:gd name="connsiteY3" fmla="*/ 606 h 639"/>
                <a:gd name="connsiteX4" fmla="*/ 193 w 353"/>
                <a:gd name="connsiteY4" fmla="*/ 193 h 639"/>
                <a:gd name="connsiteX5" fmla="*/ 283 w 353"/>
                <a:gd name="connsiteY5" fmla="*/ 0 h 639"/>
                <a:gd name="connsiteX0" fmla="*/ 283 w 353"/>
                <a:gd name="connsiteY0" fmla="*/ 0 h 639"/>
                <a:gd name="connsiteX1" fmla="*/ 353 w 353"/>
                <a:gd name="connsiteY1" fmla="*/ 33 h 639"/>
                <a:gd name="connsiteX2" fmla="*/ 193 w 353"/>
                <a:gd name="connsiteY2" fmla="*/ 377 h 639"/>
                <a:gd name="connsiteX3" fmla="*/ 70 w 353"/>
                <a:gd name="connsiteY3" fmla="*/ 639 h 639"/>
                <a:gd name="connsiteX4" fmla="*/ 0 w 353"/>
                <a:gd name="connsiteY4" fmla="*/ 606 h 639"/>
                <a:gd name="connsiteX5" fmla="*/ 193 w 353"/>
                <a:gd name="connsiteY5" fmla="*/ 193 h 639"/>
                <a:gd name="connsiteX6" fmla="*/ 283 w 353"/>
                <a:gd name="connsiteY6" fmla="*/ 0 h 639"/>
                <a:gd name="connsiteX0" fmla="*/ 283 w 353"/>
                <a:gd name="connsiteY0" fmla="*/ 0 h 606"/>
                <a:gd name="connsiteX1" fmla="*/ 353 w 353"/>
                <a:gd name="connsiteY1" fmla="*/ 33 h 606"/>
                <a:gd name="connsiteX2" fmla="*/ 193 w 353"/>
                <a:gd name="connsiteY2" fmla="*/ 377 h 606"/>
                <a:gd name="connsiteX3" fmla="*/ 0 w 353"/>
                <a:gd name="connsiteY3" fmla="*/ 606 h 606"/>
                <a:gd name="connsiteX4" fmla="*/ 193 w 353"/>
                <a:gd name="connsiteY4" fmla="*/ 193 h 606"/>
                <a:gd name="connsiteX5" fmla="*/ 283 w 353"/>
                <a:gd name="connsiteY5" fmla="*/ 0 h 606"/>
                <a:gd name="connsiteX0" fmla="*/ 90 w 160"/>
                <a:gd name="connsiteY0" fmla="*/ 0 h 377"/>
                <a:gd name="connsiteX1" fmla="*/ 160 w 160"/>
                <a:gd name="connsiteY1" fmla="*/ 33 h 377"/>
                <a:gd name="connsiteX2" fmla="*/ 0 w 160"/>
                <a:gd name="connsiteY2" fmla="*/ 377 h 377"/>
                <a:gd name="connsiteX3" fmla="*/ 0 w 160"/>
                <a:gd name="connsiteY3" fmla="*/ 193 h 377"/>
                <a:gd name="connsiteX4" fmla="*/ 90 w 160"/>
                <a:gd name="connsiteY4" fmla="*/ 0 h 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" h="377">
                  <a:moveTo>
                    <a:pt x="90" y="0"/>
                  </a:moveTo>
                  <a:lnTo>
                    <a:pt x="160" y="33"/>
                  </a:lnTo>
                  <a:cubicBezTo>
                    <a:pt x="107" y="148"/>
                    <a:pt x="53" y="262"/>
                    <a:pt x="0" y="377"/>
                  </a:cubicBezTo>
                  <a:lnTo>
                    <a:pt x="0" y="193"/>
                  </a:lnTo>
                  <a:cubicBezTo>
                    <a:pt x="30" y="129"/>
                    <a:pt x="60" y="64"/>
                    <a:pt x="9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132"/>
            <p:cNvSpPr>
              <a:spLocks/>
            </p:cNvSpPr>
            <p:nvPr/>
          </p:nvSpPr>
          <p:spPr bwMode="ltGray">
            <a:xfrm>
              <a:off x="-42" y="1714"/>
              <a:ext cx="60" cy="136"/>
            </a:xfrm>
            <a:custGeom>
              <a:avLst/>
              <a:gdLst>
                <a:gd name="connsiteX0" fmla="*/ 334 w 400"/>
                <a:gd name="connsiteY0" fmla="*/ 96 h 714"/>
                <a:gd name="connsiteX1" fmla="*/ 400 w 400"/>
                <a:gd name="connsiteY1" fmla="*/ 135 h 714"/>
                <a:gd name="connsiteX2" fmla="*/ 66 w 400"/>
                <a:gd name="connsiteY2" fmla="*/ 714 h 714"/>
                <a:gd name="connsiteX3" fmla="*/ 0 w 400"/>
                <a:gd name="connsiteY3" fmla="*/ 676 h 714"/>
                <a:gd name="connsiteX4" fmla="*/ 334 w 400"/>
                <a:gd name="connsiteY4" fmla="*/ 96 h 714"/>
                <a:gd name="connsiteX5" fmla="*/ 341 w 400"/>
                <a:gd name="connsiteY5" fmla="*/ 100 h 714"/>
                <a:gd name="connsiteX0" fmla="*/ 334 w 400"/>
                <a:gd name="connsiteY0" fmla="*/ 96 h 714"/>
                <a:gd name="connsiteX1" fmla="*/ 400 w 400"/>
                <a:gd name="connsiteY1" fmla="*/ 135 h 714"/>
                <a:gd name="connsiteX2" fmla="*/ 340 w 400"/>
                <a:gd name="connsiteY2" fmla="*/ 236 h 714"/>
                <a:gd name="connsiteX3" fmla="*/ 66 w 400"/>
                <a:gd name="connsiteY3" fmla="*/ 714 h 714"/>
                <a:gd name="connsiteX4" fmla="*/ 0 w 400"/>
                <a:gd name="connsiteY4" fmla="*/ 676 h 714"/>
                <a:gd name="connsiteX5" fmla="*/ 334 w 400"/>
                <a:gd name="connsiteY5" fmla="*/ 96 h 714"/>
                <a:gd name="connsiteX6" fmla="*/ 341 w 400"/>
                <a:gd name="connsiteY6" fmla="*/ 100 h 714"/>
                <a:gd name="connsiteX7" fmla="*/ 334 w 400"/>
                <a:gd name="connsiteY7" fmla="*/ 96 h 714"/>
                <a:gd name="connsiteX0" fmla="*/ 341 w 400"/>
                <a:gd name="connsiteY0" fmla="*/ 100 h 714"/>
                <a:gd name="connsiteX1" fmla="*/ 400 w 400"/>
                <a:gd name="connsiteY1" fmla="*/ 135 h 714"/>
                <a:gd name="connsiteX2" fmla="*/ 340 w 400"/>
                <a:gd name="connsiteY2" fmla="*/ 236 h 714"/>
                <a:gd name="connsiteX3" fmla="*/ 66 w 400"/>
                <a:gd name="connsiteY3" fmla="*/ 714 h 714"/>
                <a:gd name="connsiteX4" fmla="*/ 0 w 400"/>
                <a:gd name="connsiteY4" fmla="*/ 676 h 714"/>
                <a:gd name="connsiteX5" fmla="*/ 334 w 400"/>
                <a:gd name="connsiteY5" fmla="*/ 96 h 714"/>
                <a:gd name="connsiteX6" fmla="*/ 341 w 400"/>
                <a:gd name="connsiteY6" fmla="*/ 100 h 714"/>
                <a:gd name="connsiteX0" fmla="*/ 341 w 400"/>
                <a:gd name="connsiteY0" fmla="*/ 0 h 614"/>
                <a:gd name="connsiteX1" fmla="*/ 400 w 400"/>
                <a:gd name="connsiteY1" fmla="*/ 35 h 614"/>
                <a:gd name="connsiteX2" fmla="*/ 340 w 400"/>
                <a:gd name="connsiteY2" fmla="*/ 136 h 614"/>
                <a:gd name="connsiteX3" fmla="*/ 66 w 400"/>
                <a:gd name="connsiteY3" fmla="*/ 614 h 614"/>
                <a:gd name="connsiteX4" fmla="*/ 0 w 400"/>
                <a:gd name="connsiteY4" fmla="*/ 576 h 614"/>
                <a:gd name="connsiteX5" fmla="*/ 341 w 400"/>
                <a:gd name="connsiteY5" fmla="*/ 0 h 614"/>
                <a:gd name="connsiteX0" fmla="*/ 341 w 400"/>
                <a:gd name="connsiteY0" fmla="*/ 0 h 614"/>
                <a:gd name="connsiteX1" fmla="*/ 400 w 400"/>
                <a:gd name="connsiteY1" fmla="*/ 35 h 614"/>
                <a:gd name="connsiteX2" fmla="*/ 340 w 400"/>
                <a:gd name="connsiteY2" fmla="*/ 136 h 614"/>
                <a:gd name="connsiteX3" fmla="*/ 66 w 400"/>
                <a:gd name="connsiteY3" fmla="*/ 614 h 614"/>
                <a:gd name="connsiteX4" fmla="*/ 0 w 400"/>
                <a:gd name="connsiteY4" fmla="*/ 576 h 614"/>
                <a:gd name="connsiteX5" fmla="*/ 341 w 400"/>
                <a:gd name="connsiteY5" fmla="*/ 0 h 614"/>
                <a:gd name="connsiteX0" fmla="*/ 275 w 334"/>
                <a:gd name="connsiteY0" fmla="*/ 0 h 614"/>
                <a:gd name="connsiteX1" fmla="*/ 334 w 334"/>
                <a:gd name="connsiteY1" fmla="*/ 35 h 614"/>
                <a:gd name="connsiteX2" fmla="*/ 274 w 334"/>
                <a:gd name="connsiteY2" fmla="*/ 136 h 614"/>
                <a:gd name="connsiteX3" fmla="*/ 0 w 334"/>
                <a:gd name="connsiteY3" fmla="*/ 614 h 614"/>
                <a:gd name="connsiteX4" fmla="*/ 275 w 334"/>
                <a:gd name="connsiteY4" fmla="*/ 0 h 614"/>
                <a:gd name="connsiteX0" fmla="*/ 1 w 60"/>
                <a:gd name="connsiteY0" fmla="*/ 0 h 136"/>
                <a:gd name="connsiteX1" fmla="*/ 60 w 60"/>
                <a:gd name="connsiteY1" fmla="*/ 35 h 136"/>
                <a:gd name="connsiteX2" fmla="*/ 0 w 60"/>
                <a:gd name="connsiteY2" fmla="*/ 136 h 136"/>
                <a:gd name="connsiteX3" fmla="*/ 1 w 60"/>
                <a:gd name="connsiteY3" fmla="*/ 0 h 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" h="136">
                  <a:moveTo>
                    <a:pt x="1" y="0"/>
                  </a:moveTo>
                  <a:lnTo>
                    <a:pt x="60" y="35"/>
                  </a:lnTo>
                  <a:cubicBezTo>
                    <a:pt x="40" y="69"/>
                    <a:pt x="20" y="102"/>
                    <a:pt x="0" y="136"/>
                  </a:cubicBezTo>
                  <a:cubicBezTo>
                    <a:pt x="0" y="91"/>
                    <a:pt x="1" y="45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216152" y="0"/>
            <a:ext cx="7470648" cy="9875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457200" y="1188720"/>
            <a:ext cx="8229600" cy="4907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48056" y="6364224"/>
            <a:ext cx="21854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70048" y="6364224"/>
            <a:ext cx="53126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4152" y="6364224"/>
            <a:ext cx="612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b="1" kern="1200" cap="none" spc="0">
          <a:ln w="18415" cmpd="sng">
            <a:noFill/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2">
            <a:lumMod val="60000"/>
            <a:lumOff val="40000"/>
          </a:schemeClr>
        </a:buClr>
        <a:buSzPct val="80000"/>
        <a:buFont typeface="Wingdings 2" pitchFamily="18" charset="2"/>
        <a:buChar char="¤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3">
            <a:lumMod val="60000"/>
            <a:lumOff val="40000"/>
          </a:schemeClr>
        </a:buClr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4">
            <a:lumMod val="60000"/>
            <a:lumOff val="40000"/>
          </a:schemeClr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>
            <a:lumMod val="60000"/>
            <a:lumOff val="40000"/>
          </a:schemeClr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6">
            <a:lumMod val="60000"/>
            <a:lumOff val="40000"/>
          </a:schemeClr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  <a:sp3d>
              <a:bevelB w="0" h="0"/>
              <a:contourClr>
                <a:srgbClr val="1C5C90"/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>
              <a:defRPr sz="12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ln>
            <a:noFill/>
          </a:ln>
          <a:solidFill>
            <a:srgbClr val="164770"/>
          </a:solidFill>
          <a:effectLst>
            <a:outerShdw blurRad="50800" dist="38100" dir="2700000" algn="tl" rotWithShape="0">
              <a:schemeClr val="bg1">
                <a:lumMod val="75000"/>
                <a:alpha val="40000"/>
              </a:schemeClr>
            </a:outerShdw>
          </a:effectLst>
          <a:latin typeface="+mj-lt"/>
          <a:ea typeface="+mj-ea"/>
          <a:cs typeface="Segoe UI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14"/>
        </a:buBlip>
        <a:defRPr sz="3200" kern="1200" baseline="0">
          <a:solidFill>
            <a:srgbClr val="1C5C90"/>
          </a:solidFill>
          <a:latin typeface="+mn-lt"/>
          <a:ea typeface="+mn-ea"/>
          <a:cs typeface="Segoe UI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Tx/>
        <a:buBlip>
          <a:blip r:embed="rId15"/>
        </a:buBlip>
        <a:defRPr sz="2800" kern="1200" baseline="0">
          <a:solidFill>
            <a:srgbClr val="1C5C90"/>
          </a:solidFill>
          <a:latin typeface="+mn-lt"/>
          <a:ea typeface="+mn-ea"/>
          <a:cs typeface="Segoe UI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2400" kern="1200" baseline="0">
          <a:solidFill>
            <a:srgbClr val="1C5C90"/>
          </a:solidFill>
          <a:latin typeface="+mn-lt"/>
          <a:ea typeface="+mn-ea"/>
          <a:cs typeface="Segoe UI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2000" kern="1200" baseline="0">
          <a:solidFill>
            <a:srgbClr val="1C5C90"/>
          </a:solidFill>
          <a:latin typeface="+mn-lt"/>
          <a:ea typeface="+mn-ea"/>
          <a:cs typeface="Segoe UI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2000" kern="1200" baseline="0">
          <a:solidFill>
            <a:srgbClr val="1C5C90"/>
          </a:solidFill>
          <a:latin typeface="+mn-lt"/>
          <a:ea typeface="+mn-ea"/>
          <a:cs typeface="Segoe UI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1800" kern="1200">
          <a:solidFill>
            <a:srgbClr val="164770"/>
          </a:solidFill>
          <a:latin typeface="Segoe UI" pitchFamily="34" charset="0"/>
          <a:ea typeface="+mn-ea"/>
          <a:cs typeface="Segoe UI" pitchFamily="34" charset="0"/>
        </a:defRPr>
      </a:lvl6pPr>
      <a:lvl7pPr marL="29718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1800" kern="1200">
          <a:solidFill>
            <a:srgbClr val="164770"/>
          </a:solidFill>
          <a:latin typeface="Segoe UI" pitchFamily="34" charset="0"/>
          <a:ea typeface="+mn-ea"/>
          <a:cs typeface="Segoe UI" pitchFamily="34" charset="0"/>
        </a:defRPr>
      </a:lvl7pPr>
      <a:lvl8pPr marL="34290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1600" kern="1200">
          <a:solidFill>
            <a:srgbClr val="164770"/>
          </a:solidFill>
          <a:latin typeface="Segoe UI" pitchFamily="34" charset="0"/>
          <a:ea typeface="+mn-ea"/>
          <a:cs typeface="Segoe UI" pitchFamily="34" charset="0"/>
        </a:defRPr>
      </a:lvl8pPr>
      <a:lvl9pPr marL="38862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1400" kern="1200">
          <a:solidFill>
            <a:srgbClr val="164770"/>
          </a:solidFill>
          <a:latin typeface="Segoe UI" pitchFamily="34" charset="0"/>
          <a:ea typeface="+mn-ea"/>
          <a:cs typeface="Segoe UI" pitchFamily="34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">
          <a:xfrm>
            <a:off x="0" y="402336"/>
            <a:ext cx="8686800" cy="1097280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 bwMode="gray">
          <a:xfrm>
            <a:off x="8165592" y="996696"/>
            <a:ext cx="978408" cy="896112"/>
          </a:xfrm>
          <a:prstGeom prst="rect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 bwMode="gray">
          <a:xfrm>
            <a:off x="1783080" y="0"/>
            <a:ext cx="1947672" cy="539496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 bwMode="gray">
          <a:xfrm>
            <a:off x="0" y="0"/>
            <a:ext cx="2432304" cy="539496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9496"/>
            <a:ext cx="8229600" cy="96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37960"/>
            <a:ext cx="2133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70448" y="6537960"/>
            <a:ext cx="2895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02152" y="6537960"/>
            <a:ext cx="2133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 3" pitchFamily="18" charset="2"/>
        <a:buChar char="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2"/>
        </a:buClr>
        <a:buSzPct val="90000"/>
        <a:buFont typeface="Wingdings 3" pitchFamily="18" charset="2"/>
        <a:buChar char="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3"/>
        </a:buClr>
        <a:buSzPct val="90000"/>
        <a:buFont typeface="Wingdings 3" pitchFamily="18" charset="2"/>
        <a:buChar char="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4"/>
        </a:buClr>
        <a:buSzPct val="90000"/>
        <a:buFont typeface="Wingdings 3" pitchFamily="18" charset="2"/>
        <a:buChar char="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SzPct val="90000"/>
        <a:buFont typeface="Wingdings 3" pitchFamily="18" charset="2"/>
        <a:buChar char="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:\графика\asadal\scool\scool\38 [Converted]111.png"/>
          <p:cNvPicPr>
            <a:picLocks noChangeAspect="1" noChangeArrowheads="1"/>
          </p:cNvPicPr>
          <p:nvPr/>
        </p:nvPicPr>
        <p:blipFill>
          <a:blip r:embed="rId14"/>
          <a:srcRect l="2920" t="16669" r="3650"/>
          <a:stretch>
            <a:fillRect/>
          </a:stretch>
        </p:blipFill>
        <p:spPr bwMode="auto">
          <a:xfrm>
            <a:off x="0" y="0"/>
            <a:ext cx="9144000" cy="14287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Picture 3" descr="H:\графика\asadal\scool\scool\38 [Converted].pn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0" y="5357826"/>
            <a:ext cx="3286084" cy="1500174"/>
          </a:xfrm>
          <a:prstGeom prst="rect">
            <a:avLst/>
          </a:prstGeom>
          <a:noFill/>
        </p:spPr>
      </p:pic>
      <p:pic>
        <p:nvPicPr>
          <p:cNvPr id="14" name="Picture 2" descr="H:\графика\asadal\scool\scool\23\10101010.png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 flipH="1">
            <a:off x="8215338" y="5175261"/>
            <a:ext cx="928662" cy="168273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143008"/>
          </a:xfrm>
          <a:prstGeom prst="rect">
            <a:avLst/>
          </a:prstGeom>
          <a:gradFill>
            <a:gsLst>
              <a:gs pos="0">
                <a:schemeClr val="accent6">
                  <a:lumMod val="20000"/>
                  <a:lumOff val="80000"/>
                  <a:alpha val="0"/>
                </a:schemeClr>
              </a:gs>
              <a:gs pos="39999">
                <a:schemeClr val="accent6">
                  <a:lumMod val="60000"/>
                  <a:lumOff val="40000"/>
                  <a:alpha val="0"/>
                </a:schemeClr>
              </a:gs>
              <a:gs pos="70000">
                <a:schemeClr val="accent6">
                  <a:lumMod val="75000"/>
                  <a:alpha val="67000"/>
                </a:schemeClr>
              </a:gs>
              <a:gs pos="100000">
                <a:srgbClr val="FF0000">
                  <a:alpha val="60000"/>
                </a:srgbClr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71612"/>
            <a:ext cx="8229600" cy="4554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>
              <a:lumMod val="9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ambr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B1D96-178D-4535-A506-ED4FB4F097CB}" type="datetimeFigureOut">
              <a:rPr lang="ru-RU" smtClean="0"/>
              <a:pPr/>
              <a:t>23.02.2011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2B02F1-DC6E-409B-97F7-D168536C90E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!!!Festival\Temp\594452\prilozenie.wmv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6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6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7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40.xml"/><Relationship Id="rId1" Type="http://schemas.openxmlformats.org/officeDocument/2006/relationships/vmlDrawing" Target="../drawings/vmlDrawing2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9.xml"/><Relationship Id="rId1" Type="http://schemas.openxmlformats.org/officeDocument/2006/relationships/vmlDrawing" Target="../drawings/vmlDrawing3.vml"/><Relationship Id="rId5" Type="http://schemas.openxmlformats.org/officeDocument/2006/relationships/slide" Target="slide5.xml"/><Relationship Id="rId4" Type="http://schemas.openxmlformats.org/officeDocument/2006/relationships/oleObject" Target="../embeddings/oleObject1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714356"/>
            <a:ext cx="68580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Теорема Пифагора</a:t>
            </a:r>
            <a:endParaRPr lang="ru-RU" sz="8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472" y="4786322"/>
            <a:ext cx="821537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Учитель математики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МОУ Песчанокопская СОШ № 1 имени Г. В. Алисова </a:t>
            </a:r>
          </a:p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Александрова Ольга Александровна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86446" y="3714752"/>
            <a:ext cx="314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8 класс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1"/>
          <p:cNvGrpSpPr>
            <a:grpSpLocks/>
          </p:cNvGrpSpPr>
          <p:nvPr/>
        </p:nvGrpSpPr>
        <p:grpSpPr bwMode="auto">
          <a:xfrm>
            <a:off x="684213" y="476250"/>
            <a:ext cx="8229600" cy="1235075"/>
            <a:chOff x="432" y="300"/>
            <a:chExt cx="5184" cy="778"/>
          </a:xfrm>
        </p:grpSpPr>
        <p:sp>
          <p:nvSpPr>
            <p:cNvPr id="161794" name="Text Box 2"/>
            <p:cNvSpPr txBox="1">
              <a:spLocks noChangeArrowheads="1"/>
            </p:cNvSpPr>
            <p:nvPr/>
          </p:nvSpPr>
          <p:spPr bwMode="auto">
            <a:xfrm>
              <a:off x="567" y="300"/>
              <a:ext cx="480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 b="1">
                  <a:latin typeface="Times New Roman" pitchFamily="18" charset="0"/>
                </a:rPr>
                <a:t>               </a:t>
              </a:r>
              <a:endParaRPr lang="ru-RU" sz="2800" b="1" u="sng">
                <a:solidFill>
                  <a:schemeClr val="accent2"/>
                </a:solidFill>
                <a:latin typeface="Times New Roman" pitchFamily="18" charset="0"/>
              </a:endParaRPr>
            </a:p>
          </p:txBody>
        </p:sp>
        <p:sp>
          <p:nvSpPr>
            <p:cNvPr id="161795" name="Text Box 3"/>
            <p:cNvSpPr txBox="1">
              <a:spLocks noChangeArrowheads="1"/>
            </p:cNvSpPr>
            <p:nvPr/>
          </p:nvSpPr>
          <p:spPr bwMode="auto">
            <a:xfrm>
              <a:off x="432" y="828"/>
              <a:ext cx="518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 sz="2000" i="1">
                <a:latin typeface="Times New Roman" pitchFamily="18" charset="0"/>
              </a:endParaRPr>
            </a:p>
          </p:txBody>
        </p:sp>
      </p:grpSp>
      <p:sp>
        <p:nvSpPr>
          <p:cNvPr id="161837" name="Text Box 45"/>
          <p:cNvSpPr txBox="1">
            <a:spLocks noChangeArrowheads="1"/>
          </p:cNvSpPr>
          <p:nvPr/>
        </p:nvSpPr>
        <p:spPr bwMode="auto">
          <a:xfrm>
            <a:off x="762000" y="1676400"/>
            <a:ext cx="7848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1600">
              <a:latin typeface="Times New Roman" pitchFamily="18" charset="0"/>
            </a:endParaRPr>
          </a:p>
        </p:txBody>
      </p:sp>
      <p:sp>
        <p:nvSpPr>
          <p:cNvPr id="161844" name="Text Box 52"/>
          <p:cNvSpPr txBox="1">
            <a:spLocks noChangeArrowheads="1"/>
          </p:cNvSpPr>
          <p:nvPr/>
        </p:nvSpPr>
        <p:spPr bwMode="auto">
          <a:xfrm>
            <a:off x="539750" y="620713"/>
            <a:ext cx="56165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/>
              <a:t>Вычислите, если возможно:</a:t>
            </a:r>
          </a:p>
        </p:txBody>
      </p:sp>
      <p:grpSp>
        <p:nvGrpSpPr>
          <p:cNvPr id="3" name="Group 79"/>
          <p:cNvGrpSpPr>
            <a:grpSpLocks/>
          </p:cNvGrpSpPr>
          <p:nvPr/>
        </p:nvGrpSpPr>
        <p:grpSpPr bwMode="auto">
          <a:xfrm>
            <a:off x="3929058" y="1196975"/>
            <a:ext cx="4675192" cy="2589215"/>
            <a:chOff x="2653" y="754"/>
            <a:chExt cx="2767" cy="1047"/>
          </a:xfrm>
        </p:grpSpPr>
        <p:sp>
          <p:nvSpPr>
            <p:cNvPr id="161861" name="Text Box 69"/>
            <p:cNvSpPr txBox="1">
              <a:spLocks noChangeArrowheads="1"/>
            </p:cNvSpPr>
            <p:nvPr/>
          </p:nvSpPr>
          <p:spPr bwMode="auto">
            <a:xfrm>
              <a:off x="2653" y="754"/>
              <a:ext cx="49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в)</a:t>
              </a:r>
            </a:p>
          </p:txBody>
        </p:sp>
        <p:sp>
          <p:nvSpPr>
            <p:cNvPr id="161862" name="AutoShape 70"/>
            <p:cNvSpPr>
              <a:spLocks noChangeArrowheads="1"/>
            </p:cNvSpPr>
            <p:nvPr/>
          </p:nvSpPr>
          <p:spPr bwMode="auto">
            <a:xfrm flipV="1">
              <a:off x="3288" y="1026"/>
              <a:ext cx="1724" cy="590"/>
            </a:xfrm>
            <a:prstGeom prst="rtTriangl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1863" name="Line 71"/>
            <p:cNvSpPr>
              <a:spLocks noChangeShapeType="1"/>
            </p:cNvSpPr>
            <p:nvPr/>
          </p:nvSpPr>
          <p:spPr bwMode="auto">
            <a:xfrm>
              <a:off x="3470" y="1026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1864" name="Line 72"/>
            <p:cNvSpPr>
              <a:spLocks noChangeShapeType="1"/>
            </p:cNvSpPr>
            <p:nvPr/>
          </p:nvSpPr>
          <p:spPr bwMode="auto">
            <a:xfrm flipH="1">
              <a:off x="3288" y="1117"/>
              <a:ext cx="1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1865" name="Text Box 73"/>
            <p:cNvSpPr txBox="1">
              <a:spLocks noChangeArrowheads="1"/>
            </p:cNvSpPr>
            <p:nvPr/>
          </p:nvSpPr>
          <p:spPr bwMode="auto">
            <a:xfrm>
              <a:off x="4921" y="799"/>
              <a:ext cx="49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К</a:t>
              </a:r>
            </a:p>
          </p:txBody>
        </p:sp>
        <p:sp>
          <p:nvSpPr>
            <p:cNvPr id="161866" name="Text Box 74"/>
            <p:cNvSpPr txBox="1">
              <a:spLocks noChangeArrowheads="1"/>
            </p:cNvSpPr>
            <p:nvPr/>
          </p:nvSpPr>
          <p:spPr bwMode="auto">
            <a:xfrm>
              <a:off x="3107" y="799"/>
              <a:ext cx="18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N</a:t>
              </a:r>
              <a:endParaRPr lang="ru-RU"/>
            </a:p>
          </p:txBody>
        </p:sp>
        <p:sp>
          <p:nvSpPr>
            <p:cNvPr id="161867" name="Text Box 75"/>
            <p:cNvSpPr txBox="1">
              <a:spLocks noChangeArrowheads="1"/>
            </p:cNvSpPr>
            <p:nvPr/>
          </p:nvSpPr>
          <p:spPr bwMode="auto">
            <a:xfrm>
              <a:off x="3107" y="1570"/>
              <a:ext cx="317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M</a:t>
              </a:r>
              <a:endParaRPr lang="ru-RU"/>
            </a:p>
          </p:txBody>
        </p:sp>
        <p:sp>
          <p:nvSpPr>
            <p:cNvPr id="161868" name="Text Box 76"/>
            <p:cNvSpPr txBox="1">
              <a:spLocks noChangeArrowheads="1"/>
            </p:cNvSpPr>
            <p:nvPr/>
          </p:nvSpPr>
          <p:spPr bwMode="auto">
            <a:xfrm>
              <a:off x="3833" y="799"/>
              <a:ext cx="45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12</a:t>
              </a:r>
              <a:endParaRPr lang="ru-RU"/>
            </a:p>
          </p:txBody>
        </p:sp>
        <p:sp>
          <p:nvSpPr>
            <p:cNvPr id="161869" name="Text Box 77"/>
            <p:cNvSpPr txBox="1">
              <a:spLocks noChangeArrowheads="1"/>
            </p:cNvSpPr>
            <p:nvPr/>
          </p:nvSpPr>
          <p:spPr bwMode="auto">
            <a:xfrm>
              <a:off x="3969" y="1389"/>
              <a:ext cx="40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13</a:t>
              </a:r>
              <a:endParaRPr lang="ru-RU"/>
            </a:p>
          </p:txBody>
        </p:sp>
        <p:sp>
          <p:nvSpPr>
            <p:cNvPr id="161870" name="Text Box 78"/>
            <p:cNvSpPr txBox="1">
              <a:spLocks noChangeArrowheads="1"/>
            </p:cNvSpPr>
            <p:nvPr/>
          </p:nvSpPr>
          <p:spPr bwMode="auto">
            <a:xfrm>
              <a:off x="3107" y="1117"/>
              <a:ext cx="13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?</a:t>
              </a:r>
              <a:endParaRPr lang="ru-RU"/>
            </a:p>
          </p:txBody>
        </p:sp>
      </p:grpSp>
      <p:grpSp>
        <p:nvGrpSpPr>
          <p:cNvPr id="4" name="Group 89"/>
          <p:cNvGrpSpPr>
            <a:grpSpLocks/>
          </p:cNvGrpSpPr>
          <p:nvPr/>
        </p:nvGrpSpPr>
        <p:grpSpPr bwMode="auto">
          <a:xfrm>
            <a:off x="428596" y="1500174"/>
            <a:ext cx="3214710" cy="2643206"/>
            <a:chOff x="295" y="709"/>
            <a:chExt cx="1632" cy="1274"/>
          </a:xfrm>
        </p:grpSpPr>
        <p:grpSp>
          <p:nvGrpSpPr>
            <p:cNvPr id="5" name="Group 68"/>
            <p:cNvGrpSpPr>
              <a:grpSpLocks/>
            </p:cNvGrpSpPr>
            <p:nvPr/>
          </p:nvGrpSpPr>
          <p:grpSpPr bwMode="auto">
            <a:xfrm>
              <a:off x="295" y="709"/>
              <a:ext cx="1315" cy="1274"/>
              <a:chOff x="295" y="709"/>
              <a:chExt cx="1360" cy="1274"/>
            </a:xfrm>
          </p:grpSpPr>
          <p:sp>
            <p:nvSpPr>
              <p:cNvPr id="161845" name="Text Box 53"/>
              <p:cNvSpPr txBox="1">
                <a:spLocks noChangeArrowheads="1"/>
              </p:cNvSpPr>
              <p:nvPr/>
            </p:nvSpPr>
            <p:spPr bwMode="auto">
              <a:xfrm>
                <a:off x="295" y="709"/>
                <a:ext cx="27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/>
                  <a:t>а)</a:t>
                </a:r>
              </a:p>
            </p:txBody>
          </p:sp>
          <p:sp>
            <p:nvSpPr>
              <p:cNvPr id="161846" name="AutoShape 54"/>
              <p:cNvSpPr>
                <a:spLocks noChangeArrowheads="1"/>
              </p:cNvSpPr>
              <p:nvPr/>
            </p:nvSpPr>
            <p:spPr bwMode="auto">
              <a:xfrm flipH="1">
                <a:off x="793" y="799"/>
                <a:ext cx="545" cy="953"/>
              </a:xfrm>
              <a:prstGeom prst="rtTriangl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61848" name="Text Box 56"/>
              <p:cNvSpPr txBox="1">
                <a:spLocks noChangeArrowheads="1"/>
              </p:cNvSpPr>
              <p:nvPr/>
            </p:nvSpPr>
            <p:spPr bwMode="auto">
              <a:xfrm>
                <a:off x="612" y="1661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/>
                  <a:t>А</a:t>
                </a:r>
              </a:p>
            </p:txBody>
          </p:sp>
          <p:sp>
            <p:nvSpPr>
              <p:cNvPr id="161849" name="Text Box 57"/>
              <p:cNvSpPr txBox="1">
                <a:spLocks noChangeArrowheads="1"/>
              </p:cNvSpPr>
              <p:nvPr/>
            </p:nvSpPr>
            <p:spPr bwMode="auto">
              <a:xfrm>
                <a:off x="1292" y="1661"/>
                <a:ext cx="31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/>
                  <a:t>С</a:t>
                </a:r>
              </a:p>
            </p:txBody>
          </p:sp>
          <p:sp>
            <p:nvSpPr>
              <p:cNvPr id="161850" name="Text Box 58"/>
              <p:cNvSpPr txBox="1">
                <a:spLocks noChangeArrowheads="1"/>
              </p:cNvSpPr>
              <p:nvPr/>
            </p:nvSpPr>
            <p:spPr bwMode="auto">
              <a:xfrm>
                <a:off x="1338" y="709"/>
                <a:ext cx="31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/>
                  <a:t>В</a:t>
                </a:r>
              </a:p>
            </p:txBody>
          </p:sp>
          <p:sp>
            <p:nvSpPr>
              <p:cNvPr id="161851" name="Text Box 59"/>
              <p:cNvSpPr txBox="1">
                <a:spLocks noChangeArrowheads="1"/>
              </p:cNvSpPr>
              <p:nvPr/>
            </p:nvSpPr>
            <p:spPr bwMode="auto">
              <a:xfrm>
                <a:off x="1020" y="1752"/>
                <a:ext cx="227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/>
                  <a:t>8</a:t>
                </a:r>
              </a:p>
            </p:txBody>
          </p:sp>
          <p:sp>
            <p:nvSpPr>
              <p:cNvPr id="161852" name="Text Box 60"/>
              <p:cNvSpPr txBox="1">
                <a:spLocks noChangeArrowheads="1"/>
              </p:cNvSpPr>
              <p:nvPr/>
            </p:nvSpPr>
            <p:spPr bwMode="auto">
              <a:xfrm>
                <a:off x="1337" y="1117"/>
                <a:ext cx="27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ru-RU"/>
              </a:p>
            </p:txBody>
          </p:sp>
          <p:sp>
            <p:nvSpPr>
              <p:cNvPr id="161853" name="Text Box 61"/>
              <p:cNvSpPr txBox="1">
                <a:spLocks noChangeArrowheads="1"/>
              </p:cNvSpPr>
              <p:nvPr/>
            </p:nvSpPr>
            <p:spPr bwMode="auto">
              <a:xfrm>
                <a:off x="930" y="1026"/>
                <a:ext cx="40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/>
                  <a:t>?</a:t>
                </a:r>
              </a:p>
            </p:txBody>
          </p:sp>
          <p:sp>
            <p:nvSpPr>
              <p:cNvPr id="161856" name="Line 64"/>
              <p:cNvSpPr>
                <a:spLocks noChangeShapeType="1"/>
              </p:cNvSpPr>
              <p:nvPr/>
            </p:nvSpPr>
            <p:spPr bwMode="auto">
              <a:xfrm flipH="1">
                <a:off x="1202" y="1661"/>
                <a:ext cx="13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1857" name="Line 65"/>
              <p:cNvSpPr>
                <a:spLocks noChangeShapeType="1"/>
              </p:cNvSpPr>
              <p:nvPr/>
            </p:nvSpPr>
            <p:spPr bwMode="auto">
              <a:xfrm>
                <a:off x="1202" y="1661"/>
                <a:ext cx="0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61880" name="Text Box 88"/>
            <p:cNvSpPr txBox="1">
              <a:spLocks noChangeArrowheads="1"/>
            </p:cNvSpPr>
            <p:nvPr/>
          </p:nvSpPr>
          <p:spPr bwMode="auto">
            <a:xfrm>
              <a:off x="1247" y="1117"/>
              <a:ext cx="68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15</a:t>
              </a:r>
            </a:p>
          </p:txBody>
        </p:sp>
      </p:grpSp>
      <p:grpSp>
        <p:nvGrpSpPr>
          <p:cNvPr id="6" name="Group 91"/>
          <p:cNvGrpSpPr>
            <a:grpSpLocks/>
          </p:cNvGrpSpPr>
          <p:nvPr/>
        </p:nvGrpSpPr>
        <p:grpSpPr bwMode="auto">
          <a:xfrm>
            <a:off x="2786051" y="3644900"/>
            <a:ext cx="3946538" cy="3213100"/>
            <a:chOff x="2018" y="2296"/>
            <a:chExt cx="2223" cy="1728"/>
          </a:xfrm>
        </p:grpSpPr>
        <p:grpSp>
          <p:nvGrpSpPr>
            <p:cNvPr id="7" name="Group 87"/>
            <p:cNvGrpSpPr>
              <a:grpSpLocks/>
            </p:cNvGrpSpPr>
            <p:nvPr/>
          </p:nvGrpSpPr>
          <p:grpSpPr bwMode="auto">
            <a:xfrm>
              <a:off x="2018" y="2296"/>
              <a:ext cx="2223" cy="1728"/>
              <a:chOff x="2018" y="2296"/>
              <a:chExt cx="2223" cy="1728"/>
            </a:xfrm>
          </p:grpSpPr>
          <p:sp>
            <p:nvSpPr>
              <p:cNvPr id="161872" name="Text Box 80"/>
              <p:cNvSpPr txBox="1">
                <a:spLocks noChangeArrowheads="1"/>
              </p:cNvSpPr>
              <p:nvPr/>
            </p:nvSpPr>
            <p:spPr bwMode="auto">
              <a:xfrm>
                <a:off x="2018" y="2795"/>
                <a:ext cx="363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/>
                  <a:t>б)</a:t>
                </a:r>
              </a:p>
            </p:txBody>
          </p:sp>
          <p:sp>
            <p:nvSpPr>
              <p:cNvPr id="161873" name="AutoShape 81"/>
              <p:cNvSpPr>
                <a:spLocks noChangeArrowheads="1"/>
              </p:cNvSpPr>
              <p:nvPr/>
            </p:nvSpPr>
            <p:spPr bwMode="auto">
              <a:xfrm rot="-2771115">
                <a:off x="2472" y="2613"/>
                <a:ext cx="1452" cy="817"/>
              </a:xfrm>
              <a:prstGeom prst="rtTriangle">
                <a:avLst/>
              </a:prstGeom>
              <a:solidFill>
                <a:srgbClr val="00FFFF"/>
              </a:solidFill>
              <a:ln w="9525">
                <a:solidFill>
                  <a:srgbClr val="FF99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61874" name="Text Box 82"/>
              <p:cNvSpPr txBox="1">
                <a:spLocks noChangeArrowheads="1"/>
              </p:cNvSpPr>
              <p:nvPr/>
            </p:nvSpPr>
            <p:spPr bwMode="auto">
              <a:xfrm>
                <a:off x="2245" y="3067"/>
                <a:ext cx="136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/>
                  <a:t>К</a:t>
                </a:r>
              </a:p>
            </p:txBody>
          </p:sp>
          <p:sp>
            <p:nvSpPr>
              <p:cNvPr id="161875" name="Text Box 83"/>
              <p:cNvSpPr txBox="1">
                <a:spLocks noChangeArrowheads="1"/>
              </p:cNvSpPr>
              <p:nvPr/>
            </p:nvSpPr>
            <p:spPr bwMode="auto">
              <a:xfrm>
                <a:off x="3969" y="2614"/>
                <a:ext cx="272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/>
                  <a:t>Р</a:t>
                </a:r>
              </a:p>
            </p:txBody>
          </p:sp>
          <p:sp>
            <p:nvSpPr>
              <p:cNvPr id="161876" name="Text Box 84"/>
              <p:cNvSpPr txBox="1">
                <a:spLocks noChangeArrowheads="1"/>
              </p:cNvSpPr>
              <p:nvPr/>
            </p:nvSpPr>
            <p:spPr bwMode="auto">
              <a:xfrm>
                <a:off x="2880" y="3793"/>
                <a:ext cx="454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/>
                  <a:t>Е</a:t>
                </a:r>
              </a:p>
            </p:txBody>
          </p:sp>
          <p:sp>
            <p:nvSpPr>
              <p:cNvPr id="161877" name="Text Box 85"/>
              <p:cNvSpPr txBox="1">
                <a:spLocks noChangeArrowheads="1"/>
              </p:cNvSpPr>
              <p:nvPr/>
            </p:nvSpPr>
            <p:spPr bwMode="auto">
              <a:xfrm>
                <a:off x="3334" y="3385"/>
                <a:ext cx="453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/>
                  <a:t>5</a:t>
                </a:r>
                <a:endParaRPr lang="ru-RU"/>
              </a:p>
            </p:txBody>
          </p:sp>
          <p:sp>
            <p:nvSpPr>
              <p:cNvPr id="161878" name="Text Box 86"/>
              <p:cNvSpPr txBox="1">
                <a:spLocks noChangeArrowheads="1"/>
              </p:cNvSpPr>
              <p:nvPr/>
            </p:nvSpPr>
            <p:spPr bwMode="auto">
              <a:xfrm>
                <a:off x="2517" y="3521"/>
                <a:ext cx="31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/>
                  <a:t>3</a:t>
                </a:r>
              </a:p>
            </p:txBody>
          </p:sp>
        </p:grpSp>
        <p:sp>
          <p:nvSpPr>
            <p:cNvPr id="161882" name="Text Box 90"/>
            <p:cNvSpPr txBox="1">
              <a:spLocks noChangeArrowheads="1"/>
            </p:cNvSpPr>
            <p:nvPr/>
          </p:nvSpPr>
          <p:spPr bwMode="auto">
            <a:xfrm>
              <a:off x="3016" y="2840"/>
              <a:ext cx="36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?</a:t>
              </a:r>
              <a:endParaRPr lang="ru-RU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lum/>
          </a:blip>
          <a:stretch>
            <a:fillRect/>
          </a:stretch>
        </p:blipFill>
        <p:spPr bwMode="auto">
          <a:xfrm>
            <a:off x="357158" y="642918"/>
            <a:ext cx="3786214" cy="49940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 Box 87"/>
          <p:cNvSpPr txBox="1">
            <a:spLocks noChangeArrowheads="1"/>
          </p:cNvSpPr>
          <p:nvPr/>
        </p:nvSpPr>
        <p:spPr bwMode="auto">
          <a:xfrm>
            <a:off x="4218302" y="575935"/>
            <a:ext cx="4749803" cy="578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 берегу реки рос тополь одинокий,</a:t>
            </a:r>
          </a:p>
          <a:p>
            <a:pPr>
              <a:spcBef>
                <a:spcPct val="50000"/>
              </a:spcBef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Вдруг ветра порыв его ствол надломал, </a:t>
            </a:r>
          </a:p>
          <a:p>
            <a:pPr>
              <a:spcBef>
                <a:spcPct val="50000"/>
              </a:spcBef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Бедный тополь упал. И угол прямой</a:t>
            </a:r>
          </a:p>
          <a:p>
            <a:pPr>
              <a:spcBef>
                <a:spcPct val="50000"/>
              </a:spcBef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 теченьем реки его ствол составлял, </a:t>
            </a:r>
          </a:p>
          <a:p>
            <a:pPr>
              <a:spcBef>
                <a:spcPct val="50000"/>
              </a:spcBef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Запомни теперь, что в том месте река</a:t>
            </a:r>
          </a:p>
          <a:p>
            <a:pPr>
              <a:spcBef>
                <a:spcPct val="50000"/>
              </a:spcBef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 четыре лишь фута была широка.</a:t>
            </a:r>
          </a:p>
          <a:p>
            <a:pPr>
              <a:spcBef>
                <a:spcPct val="50000"/>
              </a:spcBef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Верхушка склонилась у края реки,</a:t>
            </a:r>
          </a:p>
          <a:p>
            <a:pPr>
              <a:spcBef>
                <a:spcPct val="50000"/>
              </a:spcBef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Осталось три фута всего от ствола.</a:t>
            </a:r>
          </a:p>
          <a:p>
            <a:pPr>
              <a:spcBef>
                <a:spcPct val="50000"/>
              </a:spcBef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Прошу тебя, скоро теперь мне скажи:</a:t>
            </a:r>
          </a:p>
          <a:p>
            <a:pPr>
              <a:spcBef>
                <a:spcPct val="50000"/>
              </a:spcBef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У тополя как велика высота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spcBef>
                <a:spcPct val="5000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(задача индийского математика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XII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в. Бхаскары)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7634941" y="5966886"/>
            <a:ext cx="1500166" cy="437835"/>
            <a:chOff x="7643834" y="6420165"/>
            <a:chExt cx="1500166" cy="437835"/>
          </a:xfrm>
        </p:grpSpPr>
        <p:sp>
          <p:nvSpPr>
            <p:cNvPr id="5" name="Управляющая кнопка: настраиваемая 4">
              <a:hlinkClick r:id="rId3" action="ppaction://hlinksldjump" highlightClick="1"/>
            </p:cNvPr>
            <p:cNvSpPr/>
            <p:nvPr/>
          </p:nvSpPr>
          <p:spPr>
            <a:xfrm>
              <a:off x="7643834" y="6429396"/>
              <a:ext cx="1500166" cy="428604"/>
            </a:xfrm>
            <a:prstGeom prst="actionButtonBlank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687622" y="6420165"/>
              <a:ext cx="14287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latin typeface="Times New Roman" pitchFamily="18" charset="0"/>
                  <a:cs typeface="Times New Roman" pitchFamily="18" charset="0"/>
                  <a:hlinkClick r:id="rId3" action="ppaction://hlinksldjump"/>
                </a:rPr>
                <a:t>подсказка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7643834" y="6429396"/>
            <a:ext cx="1500166" cy="36933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подсказка2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2071678"/>
            <a:ext cx="64050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5715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Домашнее задание:</a:t>
            </a:r>
            <a:endParaRPr lang="ru-RU" sz="5400" b="1" cap="none" spc="50" dirty="0">
              <a:ln w="5715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1071538" y="3071810"/>
          <a:ext cx="7500990" cy="2862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rilozenie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33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AG00319_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3714752"/>
            <a:ext cx="3500462" cy="2532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49165" y="1285860"/>
            <a:ext cx="899483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УРОК !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Прямоугольник 75"/>
          <p:cNvSpPr/>
          <p:nvPr/>
        </p:nvSpPr>
        <p:spPr>
          <a:xfrm>
            <a:off x="3929058" y="1285860"/>
            <a:ext cx="47149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1) По теореме Пифагора из треугольника АВС найди АВ.</a:t>
            </a:r>
          </a:p>
          <a:p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2) Определи по условию задачи как связаны между собой отрезки АВ и BD.</a:t>
            </a:r>
          </a:p>
        </p:txBody>
      </p:sp>
      <p:grpSp>
        <p:nvGrpSpPr>
          <p:cNvPr id="12" name="Группа 11"/>
          <p:cNvGrpSpPr/>
          <p:nvPr/>
        </p:nvGrpSpPr>
        <p:grpSpPr>
          <a:xfrm>
            <a:off x="428596" y="1643050"/>
            <a:ext cx="3356115" cy="4890821"/>
            <a:chOff x="428596" y="1643050"/>
            <a:chExt cx="3356115" cy="4890821"/>
          </a:xfrm>
        </p:grpSpPr>
        <p:sp>
          <p:nvSpPr>
            <p:cNvPr id="77" name="Прямоугольный треугольник 76"/>
            <p:cNvSpPr/>
            <p:nvPr/>
          </p:nvSpPr>
          <p:spPr>
            <a:xfrm>
              <a:off x="857224" y="4286256"/>
              <a:ext cx="2428892" cy="1214446"/>
            </a:xfrm>
            <a:prstGeom prst="rtTriangle">
              <a:avLst/>
            </a:prstGeom>
            <a:solidFill>
              <a:schemeClr val="tx2">
                <a:lumMod val="40000"/>
                <a:lumOff val="60000"/>
              </a:schemeClr>
            </a:solidFill>
            <a:ln w="571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9" name="Прямая соединительная линия 78"/>
            <p:cNvCxnSpPr/>
            <p:nvPr/>
          </p:nvCxnSpPr>
          <p:spPr>
            <a:xfrm rot="5400000" flipH="1" flipV="1">
              <a:off x="-393735" y="3036091"/>
              <a:ext cx="2501124" cy="794"/>
            </a:xfrm>
            <a:prstGeom prst="line">
              <a:avLst/>
            </a:prstGeom>
            <a:ln w="762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TextBox 86"/>
            <p:cNvSpPr txBox="1"/>
            <p:nvPr/>
          </p:nvSpPr>
          <p:spPr>
            <a:xfrm>
              <a:off x="3284645" y="5296227"/>
              <a:ext cx="5000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428596" y="4071942"/>
              <a:ext cx="5715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В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428596" y="5286388"/>
              <a:ext cx="5715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1" name="Половина рамки 90"/>
            <p:cNvSpPr/>
            <p:nvPr/>
          </p:nvSpPr>
          <p:spPr>
            <a:xfrm rot="10800000" flipV="1">
              <a:off x="857224" y="5000636"/>
              <a:ext cx="428628" cy="500066"/>
            </a:xfrm>
            <a:prstGeom prst="halfFrame">
              <a:avLst>
                <a:gd name="adj1" fmla="val 230"/>
                <a:gd name="adj2" fmla="val 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428596" y="1643050"/>
              <a:ext cx="5715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latin typeface="Times New Roman" pitchFamily="18" charset="0"/>
                  <a:cs typeface="Times New Roman" pitchFamily="18" charset="0"/>
                </a:rPr>
                <a:t>D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642910" y="6072206"/>
              <a:ext cx="25003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i="1" dirty="0" smtClean="0">
                  <a:latin typeface="Times New Roman" pitchFamily="18" charset="0"/>
                  <a:cs typeface="Times New Roman" pitchFamily="18" charset="0"/>
                </a:rPr>
                <a:t>Найти: </a:t>
              </a:r>
              <a:r>
                <a:rPr lang="en-US" sz="2400" b="1" i="1" dirty="0" smtClean="0">
                  <a:latin typeface="Times New Roman" pitchFamily="18" charset="0"/>
                  <a:cs typeface="Times New Roman" pitchFamily="18" charset="0"/>
                </a:rPr>
                <a:t>CD.</a:t>
              </a:r>
              <a:endParaRPr lang="ru-RU" sz="24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1" name="Управляющая кнопка: возврат 10">
            <a:hlinkClick r:id="rId2" action="ppaction://hlinksldjump" highlightClick="1"/>
          </p:cNvPr>
          <p:cNvSpPr/>
          <p:nvPr/>
        </p:nvSpPr>
        <p:spPr>
          <a:xfrm>
            <a:off x="8501058" y="6500834"/>
            <a:ext cx="642942" cy="35716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озврат 1">
            <a:hlinkClick r:id="rId2" action="ppaction://hlinksldjump" highlightClick="1"/>
          </p:cNvPr>
          <p:cNvSpPr/>
          <p:nvPr/>
        </p:nvSpPr>
        <p:spPr>
          <a:xfrm>
            <a:off x="8501058" y="6500834"/>
            <a:ext cx="642942" cy="35716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071934" y="785794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Решение:</a:t>
            </a:r>
          </a:p>
          <a:p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1) ∆АВС- прямоугольный ,   по теореме Пифагора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АВ</a:t>
            </a:r>
            <a:r>
              <a:rPr lang="ru-RU" sz="2400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=АС</a:t>
            </a:r>
            <a:r>
              <a:rPr lang="ru-RU" sz="2400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+СВ</a:t>
            </a:r>
            <a:r>
              <a:rPr lang="ru-RU" sz="2400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АВ</a:t>
            </a:r>
            <a:r>
              <a:rPr lang="ru-RU" sz="2400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=3</a:t>
            </a:r>
            <a:r>
              <a:rPr lang="ru-RU" sz="2400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+4</a:t>
            </a:r>
            <a:r>
              <a:rPr lang="ru-RU" sz="2400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АВ</a:t>
            </a:r>
            <a:r>
              <a:rPr lang="ru-RU" sz="2400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=25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АВ=5 (см)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2)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428596" y="1643050"/>
            <a:ext cx="3356115" cy="4890821"/>
            <a:chOff x="428596" y="1643050"/>
            <a:chExt cx="3356115" cy="4890821"/>
          </a:xfrm>
        </p:grpSpPr>
        <p:sp>
          <p:nvSpPr>
            <p:cNvPr id="5" name="Прямоугольный треугольник 4"/>
            <p:cNvSpPr/>
            <p:nvPr/>
          </p:nvSpPr>
          <p:spPr>
            <a:xfrm>
              <a:off x="857224" y="4286256"/>
              <a:ext cx="2428892" cy="1214446"/>
            </a:xfrm>
            <a:prstGeom prst="rtTriangle">
              <a:avLst/>
            </a:prstGeom>
            <a:solidFill>
              <a:schemeClr val="tx2">
                <a:lumMod val="40000"/>
                <a:lumOff val="60000"/>
              </a:schemeClr>
            </a:solidFill>
            <a:ln w="571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" name="Прямая соединительная линия 5"/>
            <p:cNvCxnSpPr/>
            <p:nvPr/>
          </p:nvCxnSpPr>
          <p:spPr>
            <a:xfrm rot="5400000" flipH="1" flipV="1">
              <a:off x="-393735" y="3036091"/>
              <a:ext cx="2501124" cy="794"/>
            </a:xfrm>
            <a:prstGeom prst="line">
              <a:avLst/>
            </a:prstGeom>
            <a:ln w="762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3284645" y="5296227"/>
              <a:ext cx="5000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28596" y="4071942"/>
              <a:ext cx="5715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В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28596" y="5286388"/>
              <a:ext cx="5715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Половина рамки 9"/>
            <p:cNvSpPr/>
            <p:nvPr/>
          </p:nvSpPr>
          <p:spPr>
            <a:xfrm rot="10800000" flipV="1">
              <a:off x="857224" y="5000636"/>
              <a:ext cx="428628" cy="500066"/>
            </a:xfrm>
            <a:prstGeom prst="halfFrame">
              <a:avLst>
                <a:gd name="adj1" fmla="val 230"/>
                <a:gd name="adj2" fmla="val 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28596" y="1643050"/>
              <a:ext cx="5715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latin typeface="Times New Roman" pitchFamily="18" charset="0"/>
                  <a:cs typeface="Times New Roman" pitchFamily="18" charset="0"/>
                </a:rPr>
                <a:t>D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910" y="6072206"/>
              <a:ext cx="25003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i="1" dirty="0" smtClean="0">
                  <a:latin typeface="Times New Roman" pitchFamily="18" charset="0"/>
                  <a:cs typeface="Times New Roman" pitchFamily="18" charset="0"/>
                </a:rPr>
                <a:t>Найти: </a:t>
              </a:r>
              <a:r>
                <a:rPr lang="en-US" sz="2400" b="1" i="1" dirty="0" smtClean="0">
                  <a:latin typeface="Times New Roman" pitchFamily="18" charset="0"/>
                  <a:cs typeface="Times New Roman" pitchFamily="18" charset="0"/>
                </a:rPr>
                <a:t>CD.</a:t>
              </a:r>
              <a:endParaRPr lang="ru-RU" sz="24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4357686" y="371475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 условию задачи АВ=DB 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      CD=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СВ+АВ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       CD=3+5=8 (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см)</a:t>
            </a:r>
            <a:endParaRPr lang="ru-RU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4286248" y="5214950"/>
            <a:ext cx="2857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Ответ:  8  см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l="492" t="19643" r="1156" b="1253"/>
          <a:stretch>
            <a:fillRect/>
          </a:stretch>
        </p:blipFill>
        <p:spPr bwMode="auto">
          <a:xfrm>
            <a:off x="0" y="-280738"/>
            <a:ext cx="9144000" cy="713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Овал 5"/>
          <p:cNvSpPr/>
          <p:nvPr/>
        </p:nvSpPr>
        <p:spPr>
          <a:xfrm>
            <a:off x="5786446" y="3500438"/>
            <a:ext cx="1214446" cy="500066"/>
          </a:xfrm>
          <a:prstGeom prst="ellipse">
            <a:avLst/>
          </a:prstGeom>
          <a:noFill/>
          <a:ln w="57150">
            <a:solidFill>
              <a:srgbClr val="C00000"/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/>
          <a:srcRect l="69100" t="64209" r="26026" b="33708"/>
          <a:stretch>
            <a:fillRect/>
          </a:stretch>
        </p:blipFill>
        <p:spPr bwMode="auto">
          <a:xfrm>
            <a:off x="0" y="5065047"/>
            <a:ext cx="9144000" cy="1792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Группа 22"/>
          <p:cNvGrpSpPr/>
          <p:nvPr/>
        </p:nvGrpSpPr>
        <p:grpSpPr>
          <a:xfrm>
            <a:off x="3143240" y="1285860"/>
            <a:ext cx="5040312" cy="5083176"/>
            <a:chOff x="3143240" y="1285860"/>
            <a:chExt cx="5040312" cy="5083176"/>
          </a:xfrm>
        </p:grpSpPr>
        <p:grpSp>
          <p:nvGrpSpPr>
            <p:cNvPr id="2050" name="Group 2"/>
            <p:cNvGrpSpPr>
              <a:grpSpLocks/>
            </p:cNvGrpSpPr>
            <p:nvPr/>
          </p:nvGrpSpPr>
          <p:grpSpPr bwMode="auto">
            <a:xfrm>
              <a:off x="3143240" y="1500174"/>
              <a:ext cx="5040312" cy="4868862"/>
              <a:chOff x="1429" y="1071"/>
              <a:chExt cx="3175" cy="3067"/>
            </a:xfrm>
          </p:grpSpPr>
          <p:grpSp>
            <p:nvGrpSpPr>
              <p:cNvPr id="2051" name="Group 3"/>
              <p:cNvGrpSpPr>
                <a:grpSpLocks/>
              </p:cNvGrpSpPr>
              <p:nvPr/>
            </p:nvGrpSpPr>
            <p:grpSpPr bwMode="auto">
              <a:xfrm>
                <a:off x="1429" y="1071"/>
                <a:ext cx="3175" cy="3067"/>
                <a:chOff x="1066" y="1253"/>
                <a:chExt cx="3175" cy="3067"/>
              </a:xfrm>
            </p:grpSpPr>
            <p:sp>
              <p:nvSpPr>
                <p:cNvPr id="2052" name="AutoShape 4"/>
                <p:cNvSpPr>
                  <a:spLocks noChangeArrowheads="1"/>
                </p:cNvSpPr>
                <p:nvPr/>
              </p:nvSpPr>
              <p:spPr bwMode="auto">
                <a:xfrm rot="7884137">
                  <a:off x="1678" y="2438"/>
                  <a:ext cx="1769" cy="1996"/>
                </a:xfrm>
                <a:prstGeom prst="rtTriangle">
                  <a:avLst/>
                </a:prstGeom>
                <a:solidFill>
                  <a:schemeClr val="folHlink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non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2053" name="AutoShape 5"/>
                <p:cNvSpPr>
                  <a:spLocks noChangeArrowheads="1"/>
                </p:cNvSpPr>
                <p:nvPr/>
              </p:nvSpPr>
              <p:spPr bwMode="auto">
                <a:xfrm>
                  <a:off x="1882" y="1253"/>
                  <a:ext cx="1088" cy="817"/>
                </a:xfrm>
                <a:prstGeom prst="smileyFace">
                  <a:avLst>
                    <a:gd name="adj" fmla="val 4653"/>
                  </a:avLst>
                </a:prstGeom>
                <a:solidFill>
                  <a:srgbClr val="FFFFCC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vert="horz" wrap="non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2054" name="AutoShape 6"/>
                <p:cNvSpPr>
                  <a:spLocks noChangeArrowheads="1"/>
                </p:cNvSpPr>
                <p:nvPr/>
              </p:nvSpPr>
              <p:spPr bwMode="auto">
                <a:xfrm>
                  <a:off x="2064" y="3430"/>
                  <a:ext cx="136" cy="363"/>
                </a:xfrm>
                <a:prstGeom prst="flowChartCollat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non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2055" name="AutoShape 7"/>
                <p:cNvSpPr>
                  <a:spLocks noChangeArrowheads="1"/>
                </p:cNvSpPr>
                <p:nvPr/>
              </p:nvSpPr>
              <p:spPr bwMode="auto">
                <a:xfrm>
                  <a:off x="2562" y="3430"/>
                  <a:ext cx="136" cy="363"/>
                </a:xfrm>
                <a:prstGeom prst="flowChartCollat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vert="horz" wrap="non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2056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1066" y="3339"/>
                  <a:ext cx="226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ru-RU" sz="1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</a:rPr>
                    <a:t>К</a:t>
                  </a:r>
                </a:p>
              </p:txBody>
            </p:sp>
            <p:sp>
              <p:nvSpPr>
                <p:cNvPr id="2057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3878" y="3294"/>
                  <a:ext cx="363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ru-RU" sz="1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</a:rPr>
                    <a:t>М</a:t>
                  </a:r>
                </a:p>
              </p:txBody>
            </p:sp>
            <p:sp>
              <p:nvSpPr>
                <p:cNvPr id="2058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2472" y="2069"/>
                  <a:ext cx="408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1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</a:rPr>
                    <a:t>F</a:t>
                  </a:r>
                  <a:endParaRPr kumimoji="0" lang="ru-R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</a:endParaRPr>
                </a:p>
              </p:txBody>
            </p:sp>
          </p:grpSp>
          <p:sp>
            <p:nvSpPr>
              <p:cNvPr id="2059" name="Line 11"/>
              <p:cNvSpPr>
                <a:spLocks noChangeShapeType="1"/>
              </p:cNvSpPr>
              <p:nvPr/>
            </p:nvSpPr>
            <p:spPr bwMode="auto">
              <a:xfrm>
                <a:off x="2653" y="2024"/>
                <a:ext cx="136" cy="1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60" name="Line 12"/>
              <p:cNvSpPr>
                <a:spLocks noChangeShapeType="1"/>
              </p:cNvSpPr>
              <p:nvPr/>
            </p:nvSpPr>
            <p:spPr bwMode="auto">
              <a:xfrm flipV="1">
                <a:off x="2789" y="2069"/>
                <a:ext cx="91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sp>
          <p:nvSpPr>
            <p:cNvPr id="14" name="Солнце 13"/>
            <p:cNvSpPr/>
            <p:nvPr/>
          </p:nvSpPr>
          <p:spPr>
            <a:xfrm>
              <a:off x="5500694" y="1285860"/>
              <a:ext cx="642942" cy="571504"/>
            </a:xfrm>
            <a:prstGeom prst="sun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ый треугольник 14"/>
            <p:cNvSpPr/>
            <p:nvPr/>
          </p:nvSpPr>
          <p:spPr>
            <a:xfrm>
              <a:off x="5143504" y="1428736"/>
              <a:ext cx="142876" cy="214314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ый треугольник 15"/>
            <p:cNvSpPr/>
            <p:nvPr/>
          </p:nvSpPr>
          <p:spPr>
            <a:xfrm>
              <a:off x="5357818" y="1428736"/>
              <a:ext cx="142876" cy="214314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ый треугольник 17"/>
            <p:cNvSpPr/>
            <p:nvPr/>
          </p:nvSpPr>
          <p:spPr>
            <a:xfrm>
              <a:off x="4929190" y="1500174"/>
              <a:ext cx="142876" cy="214314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ый треугольник 18"/>
            <p:cNvSpPr/>
            <p:nvPr/>
          </p:nvSpPr>
          <p:spPr>
            <a:xfrm rot="16200000">
              <a:off x="4107653" y="3607595"/>
              <a:ext cx="571504" cy="500066"/>
            </a:xfrm>
            <a:prstGeom prst="rt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ый треугольник 20"/>
            <p:cNvSpPr/>
            <p:nvPr/>
          </p:nvSpPr>
          <p:spPr>
            <a:xfrm>
              <a:off x="6143636" y="3643314"/>
              <a:ext cx="571504" cy="500066"/>
            </a:xfrm>
            <a:prstGeom prst="rt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357158" y="1643050"/>
            <a:ext cx="3667129" cy="3286148"/>
            <a:chOff x="521" y="1647"/>
            <a:chExt cx="1950" cy="1711"/>
          </a:xfrm>
        </p:grpSpPr>
        <p:sp>
          <p:nvSpPr>
            <p:cNvPr id="3075" name="Line 3"/>
            <p:cNvSpPr>
              <a:spLocks noChangeShapeType="1"/>
            </p:cNvSpPr>
            <p:nvPr/>
          </p:nvSpPr>
          <p:spPr bwMode="auto">
            <a:xfrm>
              <a:off x="521" y="2704"/>
              <a:ext cx="19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76" name="Line 4"/>
            <p:cNvSpPr>
              <a:spLocks noChangeShapeType="1"/>
            </p:cNvSpPr>
            <p:nvPr/>
          </p:nvSpPr>
          <p:spPr bwMode="auto">
            <a:xfrm flipV="1">
              <a:off x="1383" y="1647"/>
              <a:ext cx="454" cy="105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77" name="Line 5"/>
            <p:cNvSpPr>
              <a:spLocks noChangeShapeType="1"/>
            </p:cNvSpPr>
            <p:nvPr/>
          </p:nvSpPr>
          <p:spPr bwMode="auto">
            <a:xfrm flipH="1" flipV="1">
              <a:off x="521" y="2327"/>
              <a:ext cx="862" cy="3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aphicFrame>
          <p:nvGraphicFramePr>
            <p:cNvPr id="3078" name="Object 6"/>
            <p:cNvGraphicFramePr>
              <a:graphicFrameLocks noChangeAspect="1"/>
            </p:cNvGraphicFramePr>
            <p:nvPr/>
          </p:nvGraphicFramePr>
          <p:xfrm>
            <a:off x="1519" y="2568"/>
            <a:ext cx="159" cy="188"/>
          </p:xfrm>
          <a:graphic>
            <a:graphicData uri="http://schemas.openxmlformats.org/presentationml/2006/ole">
              <p:oleObj spid="_x0000_s3078" name="Формула" r:id="rId3" imgW="139680" imgH="164880" progId="Equation.3">
                <p:embed/>
              </p:oleObj>
            </a:graphicData>
          </a:graphic>
        </p:graphicFrame>
        <p:graphicFrame>
          <p:nvGraphicFramePr>
            <p:cNvPr id="3079" name="Object 7"/>
            <p:cNvGraphicFramePr>
              <a:graphicFrameLocks noChangeAspect="1"/>
            </p:cNvGraphicFramePr>
            <p:nvPr/>
          </p:nvGraphicFramePr>
          <p:xfrm>
            <a:off x="975" y="2582"/>
            <a:ext cx="184" cy="169"/>
          </p:xfrm>
          <a:graphic>
            <a:graphicData uri="http://schemas.openxmlformats.org/presentationml/2006/ole">
              <p:oleObj spid="_x0000_s3079" name="Формула" r:id="rId4" imgW="152280" imgH="139680" progId="Equation.3">
                <p:embed/>
              </p:oleObj>
            </a:graphicData>
          </a:graphic>
        </p:graphicFrame>
        <p:graphicFrame>
          <p:nvGraphicFramePr>
            <p:cNvPr id="3080" name="Object 8"/>
            <p:cNvGraphicFramePr>
              <a:graphicFrameLocks noChangeAspect="1"/>
            </p:cNvGraphicFramePr>
            <p:nvPr/>
          </p:nvGraphicFramePr>
          <p:xfrm>
            <a:off x="1247" y="2401"/>
            <a:ext cx="184" cy="245"/>
          </p:xfrm>
          <a:graphic>
            <a:graphicData uri="http://schemas.openxmlformats.org/presentationml/2006/ole">
              <p:oleObj spid="_x0000_s3080" name="Формула" r:id="rId5" imgW="152280" imgH="203040" progId="Equation.3">
                <p:embed/>
              </p:oleObj>
            </a:graphicData>
          </a:graphic>
        </p:graphicFrame>
        <p:sp>
          <p:nvSpPr>
            <p:cNvPr id="3081" name="Text Box 9"/>
            <p:cNvSpPr txBox="1">
              <a:spLocks noChangeArrowheads="1"/>
            </p:cNvSpPr>
            <p:nvPr/>
          </p:nvSpPr>
          <p:spPr bwMode="auto">
            <a:xfrm>
              <a:off x="839" y="3127"/>
              <a:ext cx="81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рис. 1</a:t>
              </a:r>
            </a:p>
          </p:txBody>
        </p:sp>
        <p:graphicFrame>
          <p:nvGraphicFramePr>
            <p:cNvPr id="3082" name="Object 10"/>
            <p:cNvGraphicFramePr>
              <a:graphicFrameLocks noChangeAspect="1"/>
            </p:cNvGraphicFramePr>
            <p:nvPr/>
          </p:nvGraphicFramePr>
          <p:xfrm>
            <a:off x="612" y="2854"/>
            <a:ext cx="227" cy="209"/>
          </p:xfrm>
          <a:graphic>
            <a:graphicData uri="http://schemas.openxmlformats.org/presentationml/2006/ole">
              <p:oleObj spid="_x0000_s3082" name="Формула" r:id="rId6" imgW="152280" imgH="139680" progId="Equation.3">
                <p:embed/>
              </p:oleObj>
            </a:graphicData>
          </a:graphic>
        </p:graphicFrame>
        <p:graphicFrame>
          <p:nvGraphicFramePr>
            <p:cNvPr id="3083" name="Object 11"/>
            <p:cNvGraphicFramePr>
              <a:graphicFrameLocks noChangeAspect="1"/>
            </p:cNvGraphicFramePr>
            <p:nvPr/>
          </p:nvGraphicFramePr>
          <p:xfrm>
            <a:off x="839" y="2900"/>
            <a:ext cx="136" cy="136"/>
          </p:xfrm>
          <a:graphic>
            <a:graphicData uri="http://schemas.openxmlformats.org/presentationml/2006/ole">
              <p:oleObj spid="_x0000_s3083" name="Формула" r:id="rId7" imgW="139680" imgH="139680" progId="Equation.3">
                <p:embed/>
              </p:oleObj>
            </a:graphicData>
          </a:graphic>
        </p:graphicFrame>
        <p:graphicFrame>
          <p:nvGraphicFramePr>
            <p:cNvPr id="3084" name="Object 12"/>
            <p:cNvGraphicFramePr>
              <a:graphicFrameLocks noChangeAspect="1"/>
            </p:cNvGraphicFramePr>
            <p:nvPr/>
          </p:nvGraphicFramePr>
          <p:xfrm>
            <a:off x="1383" y="2854"/>
            <a:ext cx="170" cy="227"/>
          </p:xfrm>
          <a:graphic>
            <a:graphicData uri="http://schemas.openxmlformats.org/presentationml/2006/ole">
              <p:oleObj spid="_x0000_s3084" name="Формула" r:id="rId8" imgW="152280" imgH="203040" progId="Equation.3">
                <p:embed/>
              </p:oleObj>
            </a:graphicData>
          </a:graphic>
        </p:graphicFrame>
        <p:graphicFrame>
          <p:nvGraphicFramePr>
            <p:cNvPr id="3085" name="Object 13"/>
            <p:cNvGraphicFramePr>
              <a:graphicFrameLocks noChangeAspect="1"/>
            </p:cNvGraphicFramePr>
            <p:nvPr/>
          </p:nvGraphicFramePr>
          <p:xfrm>
            <a:off x="971" y="3042"/>
            <a:ext cx="182" cy="146"/>
          </p:xfrm>
          <a:graphic>
            <a:graphicData uri="http://schemas.openxmlformats.org/presentationml/2006/ole">
              <p:oleObj spid="_x0000_s3085" name="Формула" r:id="rId9" imgW="126720" imgH="101520" progId="Equation.3">
                <p:embed/>
              </p:oleObj>
            </a:graphicData>
          </a:graphic>
        </p:graphicFrame>
        <p:graphicFrame>
          <p:nvGraphicFramePr>
            <p:cNvPr id="3086" name="Object 14"/>
            <p:cNvGraphicFramePr>
              <a:graphicFrameLocks noChangeAspect="1"/>
            </p:cNvGraphicFramePr>
            <p:nvPr/>
          </p:nvGraphicFramePr>
          <p:xfrm>
            <a:off x="975" y="2854"/>
            <a:ext cx="192" cy="227"/>
          </p:xfrm>
          <a:graphic>
            <a:graphicData uri="http://schemas.openxmlformats.org/presentationml/2006/ole">
              <p:oleObj spid="_x0000_s3086" name="Формула" r:id="rId10" imgW="139680" imgH="164880" progId="Equation.3">
                <p:embed/>
              </p:oleObj>
            </a:graphicData>
          </a:graphic>
        </p:graphicFrame>
      </p:grpSp>
      <p:grpSp>
        <p:nvGrpSpPr>
          <p:cNvPr id="3087" name="Group 15"/>
          <p:cNvGrpSpPr>
            <a:grpSpLocks/>
          </p:cNvGrpSpPr>
          <p:nvPr/>
        </p:nvGrpSpPr>
        <p:grpSpPr bwMode="auto">
          <a:xfrm>
            <a:off x="4714876" y="1500174"/>
            <a:ext cx="3817937" cy="3929089"/>
            <a:chOff x="3515" y="1298"/>
            <a:chExt cx="1860" cy="2045"/>
          </a:xfrm>
        </p:grpSpPr>
        <p:sp>
          <p:nvSpPr>
            <p:cNvPr id="3088" name="Line 16"/>
            <p:cNvSpPr>
              <a:spLocks noChangeShapeType="1"/>
            </p:cNvSpPr>
            <p:nvPr/>
          </p:nvSpPr>
          <p:spPr bwMode="auto">
            <a:xfrm flipH="1">
              <a:off x="4059" y="2750"/>
              <a:ext cx="9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3089" name="Group 17"/>
            <p:cNvGrpSpPr>
              <a:grpSpLocks/>
            </p:cNvGrpSpPr>
            <p:nvPr/>
          </p:nvGrpSpPr>
          <p:grpSpPr bwMode="auto">
            <a:xfrm>
              <a:off x="3515" y="1298"/>
              <a:ext cx="1860" cy="2045"/>
              <a:chOff x="3651" y="1253"/>
              <a:chExt cx="1860" cy="2045"/>
            </a:xfrm>
          </p:grpSpPr>
          <p:grpSp>
            <p:nvGrpSpPr>
              <p:cNvPr id="3090" name="Group 18"/>
              <p:cNvGrpSpPr>
                <a:grpSpLocks/>
              </p:cNvGrpSpPr>
              <p:nvPr/>
            </p:nvGrpSpPr>
            <p:grpSpPr bwMode="auto">
              <a:xfrm>
                <a:off x="3651" y="1253"/>
                <a:ext cx="1860" cy="1728"/>
                <a:chOff x="3651" y="1253"/>
                <a:chExt cx="1860" cy="1728"/>
              </a:xfrm>
            </p:grpSpPr>
            <p:grpSp>
              <p:nvGrpSpPr>
                <p:cNvPr id="3091" name="Group 19"/>
                <p:cNvGrpSpPr>
                  <a:grpSpLocks/>
                </p:cNvGrpSpPr>
                <p:nvPr/>
              </p:nvGrpSpPr>
              <p:grpSpPr bwMode="auto">
                <a:xfrm>
                  <a:off x="3833" y="1434"/>
                  <a:ext cx="1360" cy="1361"/>
                  <a:chOff x="3833" y="1434"/>
                  <a:chExt cx="1360" cy="1361"/>
                </a:xfrm>
              </p:grpSpPr>
              <p:grpSp>
                <p:nvGrpSpPr>
                  <p:cNvPr id="3092" name="Group 20"/>
                  <p:cNvGrpSpPr>
                    <a:grpSpLocks/>
                  </p:cNvGrpSpPr>
                  <p:nvPr/>
                </p:nvGrpSpPr>
                <p:grpSpPr bwMode="auto">
                  <a:xfrm>
                    <a:off x="3878" y="1480"/>
                    <a:ext cx="1270" cy="1270"/>
                    <a:chOff x="3878" y="1480"/>
                    <a:chExt cx="1270" cy="1270"/>
                  </a:xfrm>
                </p:grpSpPr>
                <p:grpSp>
                  <p:nvGrpSpPr>
                    <p:cNvPr id="3093" name="Group 2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78" y="1480"/>
                      <a:ext cx="1270" cy="1270"/>
                      <a:chOff x="340" y="1253"/>
                      <a:chExt cx="1270" cy="1270"/>
                    </a:xfrm>
                  </p:grpSpPr>
                  <p:sp>
                    <p:nvSpPr>
                      <p:cNvPr id="3094" name="AutoShape 22"/>
                      <p:cNvSpPr>
                        <a:spLocks noChangeArrowheads="1"/>
                      </p:cNvSpPr>
                      <p:nvPr/>
                    </p:nvSpPr>
                    <p:spPr bwMode="auto">
                      <a:xfrm rot="5400000" flipH="1">
                        <a:off x="612" y="1888"/>
                        <a:ext cx="363" cy="907"/>
                      </a:xfrm>
                      <a:prstGeom prst="rtTriangle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vert="horz" wrap="none" lIns="91440" tIns="45720" rIns="91440" bIns="45720" numCol="1" anchor="ctr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095" name="AutoShape 23"/>
                      <p:cNvSpPr>
                        <a:spLocks noChangeArrowheads="1"/>
                      </p:cNvSpPr>
                      <p:nvPr/>
                    </p:nvSpPr>
                    <p:spPr bwMode="auto">
                      <a:xfrm flipV="1">
                        <a:off x="340" y="1253"/>
                        <a:ext cx="363" cy="907"/>
                      </a:xfrm>
                      <a:prstGeom prst="rtTriangle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vert="horz" wrap="none" lIns="91440" tIns="45720" rIns="91440" bIns="45720" numCol="1" anchor="ctr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096" name="AutoShape 24"/>
                      <p:cNvSpPr>
                        <a:spLocks noChangeArrowheads="1"/>
                      </p:cNvSpPr>
                      <p:nvPr/>
                    </p:nvSpPr>
                    <p:spPr bwMode="auto">
                      <a:xfrm flipH="1">
                        <a:off x="1247" y="1616"/>
                        <a:ext cx="363" cy="907"/>
                      </a:xfrm>
                      <a:prstGeom prst="rtTriangle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vert="horz" wrap="none" lIns="91440" tIns="45720" rIns="91440" bIns="45720" numCol="1" anchor="ctr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097" name="AutoShape 25"/>
                      <p:cNvSpPr>
                        <a:spLocks noChangeArrowheads="1"/>
                      </p:cNvSpPr>
                      <p:nvPr/>
                    </p:nvSpPr>
                    <p:spPr bwMode="auto">
                      <a:xfrm rot="5400000" flipV="1">
                        <a:off x="975" y="981"/>
                        <a:ext cx="363" cy="907"/>
                      </a:xfrm>
                      <a:prstGeom prst="rtTriangle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vert="horz" wrap="none" lIns="91440" tIns="45720" rIns="91440" bIns="45720" numCol="1" anchor="ctr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3098" name="Group 2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78" y="1480"/>
                      <a:ext cx="91" cy="90"/>
                      <a:chOff x="3878" y="1480"/>
                      <a:chExt cx="91" cy="90"/>
                    </a:xfrm>
                  </p:grpSpPr>
                  <p:sp>
                    <p:nvSpPr>
                      <p:cNvPr id="3099" name="Line 2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69" y="1480"/>
                        <a:ext cx="0" cy="9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100" name="Line 28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78" y="1570"/>
                        <a:ext cx="91" cy="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3101" name="Group 29"/>
                    <p:cNvGrpSpPr>
                      <a:grpSpLocks/>
                    </p:cNvGrpSpPr>
                    <p:nvPr/>
                  </p:nvGrpSpPr>
                  <p:grpSpPr bwMode="auto">
                    <a:xfrm rot="-5400000">
                      <a:off x="3877" y="2660"/>
                      <a:ext cx="91" cy="90"/>
                      <a:chOff x="3878" y="1480"/>
                      <a:chExt cx="91" cy="90"/>
                    </a:xfrm>
                  </p:grpSpPr>
                  <p:sp>
                    <p:nvSpPr>
                      <p:cNvPr id="3102" name="Line 3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69" y="1480"/>
                        <a:ext cx="0" cy="9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103" name="Line 31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78" y="1570"/>
                        <a:ext cx="91" cy="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3104" name="Group 32"/>
                    <p:cNvGrpSpPr>
                      <a:grpSpLocks/>
                    </p:cNvGrpSpPr>
                    <p:nvPr/>
                  </p:nvGrpSpPr>
                  <p:grpSpPr bwMode="auto">
                    <a:xfrm rot="16200000" flipV="1">
                      <a:off x="5057" y="2659"/>
                      <a:ext cx="90" cy="90"/>
                      <a:chOff x="3878" y="1480"/>
                      <a:chExt cx="91" cy="90"/>
                    </a:xfrm>
                  </p:grpSpPr>
                  <p:sp>
                    <p:nvSpPr>
                      <p:cNvPr id="3105" name="Line 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69" y="1480"/>
                        <a:ext cx="0" cy="9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106" name="Line 34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78" y="1570"/>
                        <a:ext cx="91" cy="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3107" name="Group 35"/>
                    <p:cNvGrpSpPr>
                      <a:grpSpLocks/>
                    </p:cNvGrpSpPr>
                    <p:nvPr/>
                  </p:nvGrpSpPr>
                  <p:grpSpPr bwMode="auto">
                    <a:xfrm flipH="1">
                      <a:off x="5057" y="1480"/>
                      <a:ext cx="90" cy="90"/>
                      <a:chOff x="3878" y="1480"/>
                      <a:chExt cx="91" cy="90"/>
                    </a:xfrm>
                  </p:grpSpPr>
                  <p:sp>
                    <p:nvSpPr>
                      <p:cNvPr id="3108" name="Line 3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69" y="1480"/>
                        <a:ext cx="0" cy="9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109" name="Line 37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3878" y="1570"/>
                        <a:ext cx="91" cy="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3110" name="Line 3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014" y="1434"/>
                    <a:ext cx="90" cy="91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111" name="Line 3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833" y="2523"/>
                    <a:ext cx="90" cy="91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112" name="Line 4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103" y="1616"/>
                    <a:ext cx="90" cy="91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113" name="Line 4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876" y="2704"/>
                    <a:ext cx="90" cy="91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114" name="Line 4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649" y="1434"/>
                    <a:ext cx="90" cy="91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115" name="Line 4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694" y="1434"/>
                    <a:ext cx="90" cy="91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116" name="Line 4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833" y="1752"/>
                    <a:ext cx="90" cy="91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117" name="Line 4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833" y="1797"/>
                    <a:ext cx="90" cy="91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118" name="Line 4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105" y="2704"/>
                    <a:ext cx="90" cy="91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119" name="Line 4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103" y="2205"/>
                    <a:ext cx="90" cy="91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3120" name="Line 4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103" y="2160"/>
                    <a:ext cx="90" cy="91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</p:grpSp>
            <p:sp>
              <p:nvSpPr>
                <p:cNvPr id="3121" name="Text Box 49"/>
                <p:cNvSpPr txBox="1">
                  <a:spLocks noChangeArrowheads="1"/>
                </p:cNvSpPr>
                <p:nvPr/>
              </p:nvSpPr>
              <p:spPr bwMode="auto">
                <a:xfrm>
                  <a:off x="3651" y="2704"/>
                  <a:ext cx="227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ru-RU" sz="1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</a:rPr>
                    <a:t>А</a:t>
                  </a:r>
                </a:p>
              </p:txBody>
            </p:sp>
            <p:sp>
              <p:nvSpPr>
                <p:cNvPr id="3122" name="Text Box 50"/>
                <p:cNvSpPr txBox="1">
                  <a:spLocks noChangeArrowheads="1"/>
                </p:cNvSpPr>
                <p:nvPr/>
              </p:nvSpPr>
              <p:spPr bwMode="auto">
                <a:xfrm>
                  <a:off x="3651" y="2251"/>
                  <a:ext cx="182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ru-RU" sz="1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</a:rPr>
                    <a:t>К</a:t>
                  </a:r>
                </a:p>
              </p:txBody>
            </p:sp>
            <p:sp>
              <p:nvSpPr>
                <p:cNvPr id="3123" name="Text Box 51"/>
                <p:cNvSpPr txBox="1">
                  <a:spLocks noChangeArrowheads="1"/>
                </p:cNvSpPr>
                <p:nvPr/>
              </p:nvSpPr>
              <p:spPr bwMode="auto">
                <a:xfrm>
                  <a:off x="3651" y="1344"/>
                  <a:ext cx="227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ru-RU" sz="1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</a:rPr>
                    <a:t>В</a:t>
                  </a:r>
                </a:p>
              </p:txBody>
            </p:sp>
            <p:sp>
              <p:nvSpPr>
                <p:cNvPr id="3124" name="Text Box 52"/>
                <p:cNvSpPr txBox="1">
                  <a:spLocks noChangeArrowheads="1"/>
                </p:cNvSpPr>
                <p:nvPr/>
              </p:nvSpPr>
              <p:spPr bwMode="auto">
                <a:xfrm>
                  <a:off x="4195" y="1253"/>
                  <a:ext cx="227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ru-RU" sz="1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</a:rPr>
                    <a:t>М</a:t>
                  </a:r>
                </a:p>
              </p:txBody>
            </p:sp>
            <p:sp>
              <p:nvSpPr>
                <p:cNvPr id="3125" name="Text Box 53"/>
                <p:cNvSpPr txBox="1">
                  <a:spLocks noChangeArrowheads="1"/>
                </p:cNvSpPr>
                <p:nvPr/>
              </p:nvSpPr>
              <p:spPr bwMode="auto">
                <a:xfrm>
                  <a:off x="5057" y="1298"/>
                  <a:ext cx="454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ru-RU" sz="1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</a:rPr>
                    <a:t>С</a:t>
                  </a:r>
                </a:p>
              </p:txBody>
            </p:sp>
            <p:sp>
              <p:nvSpPr>
                <p:cNvPr id="3126" name="Text Box 54"/>
                <p:cNvSpPr txBox="1">
                  <a:spLocks noChangeArrowheads="1"/>
                </p:cNvSpPr>
                <p:nvPr/>
              </p:nvSpPr>
              <p:spPr bwMode="auto">
                <a:xfrm>
                  <a:off x="5148" y="1752"/>
                  <a:ext cx="363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1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</a:rPr>
                    <a:t>N</a:t>
                  </a:r>
                  <a:endParaRPr kumimoji="0" lang="ru-R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</a:endParaRPr>
                </a:p>
              </p:txBody>
            </p:sp>
            <p:sp>
              <p:nvSpPr>
                <p:cNvPr id="3127" name="Text Box 55"/>
                <p:cNvSpPr txBox="1">
                  <a:spLocks noChangeArrowheads="1"/>
                </p:cNvSpPr>
                <p:nvPr/>
              </p:nvSpPr>
              <p:spPr bwMode="auto">
                <a:xfrm>
                  <a:off x="5148" y="2659"/>
                  <a:ext cx="317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1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</a:rPr>
                    <a:t>D</a:t>
                  </a:r>
                  <a:endParaRPr kumimoji="0" lang="ru-R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</a:endParaRPr>
                </a:p>
              </p:txBody>
            </p:sp>
            <p:sp>
              <p:nvSpPr>
                <p:cNvPr id="3128" name="Text Box 56"/>
                <p:cNvSpPr txBox="1">
                  <a:spLocks noChangeArrowheads="1"/>
                </p:cNvSpPr>
                <p:nvPr/>
              </p:nvSpPr>
              <p:spPr bwMode="auto">
                <a:xfrm>
                  <a:off x="4649" y="2750"/>
                  <a:ext cx="272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1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</a:rPr>
                    <a:t>P</a:t>
                  </a:r>
                  <a:endParaRPr kumimoji="0" lang="ru-R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</a:endParaRPr>
                </a:p>
              </p:txBody>
            </p:sp>
          </p:grpSp>
          <p:sp>
            <p:nvSpPr>
              <p:cNvPr id="3129" name="Text Box 57"/>
              <p:cNvSpPr txBox="1">
                <a:spLocks noChangeArrowheads="1"/>
              </p:cNvSpPr>
              <p:nvPr/>
            </p:nvSpPr>
            <p:spPr bwMode="auto">
              <a:xfrm>
                <a:off x="4377" y="3067"/>
                <a:ext cx="680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</a:rPr>
                  <a:t>рис. 2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9" name="Group 3"/>
          <p:cNvGrpSpPr>
            <a:grpSpLocks/>
          </p:cNvGrpSpPr>
          <p:nvPr/>
        </p:nvGrpSpPr>
        <p:grpSpPr bwMode="auto">
          <a:xfrm>
            <a:off x="-214346" y="428604"/>
            <a:ext cx="5543550" cy="6072230"/>
            <a:chOff x="204" y="255"/>
            <a:chExt cx="3492" cy="3674"/>
          </a:xfrm>
        </p:grpSpPr>
        <p:sp>
          <p:nvSpPr>
            <p:cNvPr id="4100" name="Rectangle 4"/>
            <p:cNvSpPr>
              <a:spLocks noChangeArrowheads="1"/>
            </p:cNvSpPr>
            <p:nvPr/>
          </p:nvSpPr>
          <p:spPr bwMode="auto">
            <a:xfrm>
              <a:off x="340" y="1434"/>
              <a:ext cx="817" cy="272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01" name="Rectangle 5"/>
            <p:cNvSpPr>
              <a:spLocks noChangeArrowheads="1"/>
            </p:cNvSpPr>
            <p:nvPr/>
          </p:nvSpPr>
          <p:spPr bwMode="auto">
            <a:xfrm>
              <a:off x="612" y="1706"/>
              <a:ext cx="817" cy="272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02" name="Rectangle 6"/>
            <p:cNvSpPr>
              <a:spLocks noChangeArrowheads="1"/>
            </p:cNvSpPr>
            <p:nvPr/>
          </p:nvSpPr>
          <p:spPr bwMode="auto">
            <a:xfrm>
              <a:off x="340" y="1979"/>
              <a:ext cx="817" cy="272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03" name="Rectangle 7"/>
            <p:cNvSpPr>
              <a:spLocks noChangeArrowheads="1"/>
            </p:cNvSpPr>
            <p:nvPr/>
          </p:nvSpPr>
          <p:spPr bwMode="auto">
            <a:xfrm>
              <a:off x="612" y="2251"/>
              <a:ext cx="817" cy="272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04" name="Rectangle 8"/>
            <p:cNvSpPr>
              <a:spLocks noChangeArrowheads="1"/>
            </p:cNvSpPr>
            <p:nvPr/>
          </p:nvSpPr>
          <p:spPr bwMode="auto">
            <a:xfrm>
              <a:off x="340" y="2523"/>
              <a:ext cx="817" cy="272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05" name="Rectangle 9"/>
            <p:cNvSpPr>
              <a:spLocks noChangeArrowheads="1"/>
            </p:cNvSpPr>
            <p:nvPr/>
          </p:nvSpPr>
          <p:spPr bwMode="auto">
            <a:xfrm>
              <a:off x="612" y="2795"/>
              <a:ext cx="817" cy="272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06" name="Rectangle 10"/>
            <p:cNvSpPr>
              <a:spLocks noChangeArrowheads="1"/>
            </p:cNvSpPr>
            <p:nvPr/>
          </p:nvSpPr>
          <p:spPr bwMode="auto">
            <a:xfrm>
              <a:off x="340" y="3067"/>
              <a:ext cx="817" cy="272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07" name="Rectangle 11"/>
            <p:cNvSpPr>
              <a:spLocks noChangeArrowheads="1"/>
            </p:cNvSpPr>
            <p:nvPr/>
          </p:nvSpPr>
          <p:spPr bwMode="auto">
            <a:xfrm>
              <a:off x="612" y="3339"/>
              <a:ext cx="817" cy="274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08" name="Rectangle 12"/>
            <p:cNvSpPr>
              <a:spLocks noChangeArrowheads="1"/>
            </p:cNvSpPr>
            <p:nvPr/>
          </p:nvSpPr>
          <p:spPr bwMode="auto">
            <a:xfrm>
              <a:off x="340" y="3612"/>
              <a:ext cx="817" cy="274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09" name="Rectangle 13"/>
            <p:cNvSpPr>
              <a:spLocks noChangeArrowheads="1"/>
            </p:cNvSpPr>
            <p:nvPr/>
          </p:nvSpPr>
          <p:spPr bwMode="auto">
            <a:xfrm>
              <a:off x="385" y="890"/>
              <a:ext cx="817" cy="272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10" name="Rectangle 14"/>
            <p:cNvSpPr>
              <a:spLocks noChangeArrowheads="1"/>
            </p:cNvSpPr>
            <p:nvPr/>
          </p:nvSpPr>
          <p:spPr bwMode="auto">
            <a:xfrm>
              <a:off x="1202" y="890"/>
              <a:ext cx="227" cy="272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11" name="Rectangle 15"/>
            <p:cNvSpPr>
              <a:spLocks noChangeArrowheads="1"/>
            </p:cNvSpPr>
            <p:nvPr/>
          </p:nvSpPr>
          <p:spPr bwMode="auto">
            <a:xfrm>
              <a:off x="612" y="1162"/>
              <a:ext cx="817" cy="272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12" name="Rectangle 16"/>
            <p:cNvSpPr>
              <a:spLocks noChangeArrowheads="1"/>
            </p:cNvSpPr>
            <p:nvPr/>
          </p:nvSpPr>
          <p:spPr bwMode="auto">
            <a:xfrm>
              <a:off x="1111" y="1434"/>
              <a:ext cx="318" cy="272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13" name="Rectangle 17"/>
            <p:cNvSpPr>
              <a:spLocks noChangeArrowheads="1"/>
            </p:cNvSpPr>
            <p:nvPr/>
          </p:nvSpPr>
          <p:spPr bwMode="auto">
            <a:xfrm>
              <a:off x="1111" y="1979"/>
              <a:ext cx="318" cy="272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14" name="Rectangle 18"/>
            <p:cNvSpPr>
              <a:spLocks noChangeArrowheads="1"/>
            </p:cNvSpPr>
            <p:nvPr/>
          </p:nvSpPr>
          <p:spPr bwMode="auto">
            <a:xfrm>
              <a:off x="1111" y="2523"/>
              <a:ext cx="318" cy="272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15" name="Rectangle 19"/>
            <p:cNvSpPr>
              <a:spLocks noChangeArrowheads="1"/>
            </p:cNvSpPr>
            <p:nvPr/>
          </p:nvSpPr>
          <p:spPr bwMode="auto">
            <a:xfrm>
              <a:off x="1111" y="3067"/>
              <a:ext cx="318" cy="272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16" name="Rectangle 20"/>
            <p:cNvSpPr>
              <a:spLocks noChangeArrowheads="1"/>
            </p:cNvSpPr>
            <p:nvPr/>
          </p:nvSpPr>
          <p:spPr bwMode="auto">
            <a:xfrm>
              <a:off x="1156" y="3612"/>
              <a:ext cx="272" cy="272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17" name="Line 21"/>
            <p:cNvSpPr>
              <a:spLocks noChangeShapeType="1"/>
            </p:cNvSpPr>
            <p:nvPr/>
          </p:nvSpPr>
          <p:spPr bwMode="auto">
            <a:xfrm>
              <a:off x="204" y="255"/>
              <a:ext cx="1451" cy="7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18" name="Line 22"/>
            <p:cNvSpPr>
              <a:spLocks noChangeShapeType="1"/>
            </p:cNvSpPr>
            <p:nvPr/>
          </p:nvSpPr>
          <p:spPr bwMode="auto">
            <a:xfrm>
              <a:off x="1429" y="890"/>
              <a:ext cx="1587" cy="299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19" name="Line 23"/>
            <p:cNvSpPr>
              <a:spLocks noChangeShapeType="1"/>
            </p:cNvSpPr>
            <p:nvPr/>
          </p:nvSpPr>
          <p:spPr bwMode="auto">
            <a:xfrm flipH="1">
              <a:off x="1519" y="1117"/>
              <a:ext cx="46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20" name="Line 24"/>
            <p:cNvSpPr>
              <a:spLocks noChangeShapeType="1"/>
            </p:cNvSpPr>
            <p:nvPr/>
          </p:nvSpPr>
          <p:spPr bwMode="auto">
            <a:xfrm flipH="1">
              <a:off x="1610" y="1298"/>
              <a:ext cx="46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21" name="Line 25"/>
            <p:cNvSpPr>
              <a:spLocks noChangeShapeType="1"/>
            </p:cNvSpPr>
            <p:nvPr/>
          </p:nvSpPr>
          <p:spPr bwMode="auto">
            <a:xfrm flipH="1">
              <a:off x="1701" y="1480"/>
              <a:ext cx="46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22" name="Line 26"/>
            <p:cNvSpPr>
              <a:spLocks noChangeShapeType="1"/>
            </p:cNvSpPr>
            <p:nvPr/>
          </p:nvSpPr>
          <p:spPr bwMode="auto">
            <a:xfrm flipH="1">
              <a:off x="1791" y="1661"/>
              <a:ext cx="46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23" name="Line 27"/>
            <p:cNvSpPr>
              <a:spLocks noChangeShapeType="1"/>
            </p:cNvSpPr>
            <p:nvPr/>
          </p:nvSpPr>
          <p:spPr bwMode="auto">
            <a:xfrm flipH="1">
              <a:off x="1882" y="1797"/>
              <a:ext cx="46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24" name="Line 28"/>
            <p:cNvSpPr>
              <a:spLocks noChangeShapeType="1"/>
            </p:cNvSpPr>
            <p:nvPr/>
          </p:nvSpPr>
          <p:spPr bwMode="auto">
            <a:xfrm flipH="1">
              <a:off x="1973" y="1979"/>
              <a:ext cx="46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25" name="Line 29"/>
            <p:cNvSpPr>
              <a:spLocks noChangeShapeType="1"/>
            </p:cNvSpPr>
            <p:nvPr/>
          </p:nvSpPr>
          <p:spPr bwMode="auto">
            <a:xfrm flipH="1">
              <a:off x="2064" y="2115"/>
              <a:ext cx="46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26" name="Line 30"/>
            <p:cNvSpPr>
              <a:spLocks noChangeShapeType="1"/>
            </p:cNvSpPr>
            <p:nvPr/>
          </p:nvSpPr>
          <p:spPr bwMode="auto">
            <a:xfrm flipH="1">
              <a:off x="2154" y="2296"/>
              <a:ext cx="46" cy="1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27" name="Line 31"/>
            <p:cNvSpPr>
              <a:spLocks noChangeShapeType="1"/>
            </p:cNvSpPr>
            <p:nvPr/>
          </p:nvSpPr>
          <p:spPr bwMode="auto">
            <a:xfrm flipH="1">
              <a:off x="2245" y="2523"/>
              <a:ext cx="45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28" name="Line 32"/>
            <p:cNvSpPr>
              <a:spLocks noChangeShapeType="1"/>
            </p:cNvSpPr>
            <p:nvPr/>
          </p:nvSpPr>
          <p:spPr bwMode="auto">
            <a:xfrm flipH="1">
              <a:off x="2336" y="2659"/>
              <a:ext cx="45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29" name="Line 33"/>
            <p:cNvSpPr>
              <a:spLocks noChangeShapeType="1"/>
            </p:cNvSpPr>
            <p:nvPr/>
          </p:nvSpPr>
          <p:spPr bwMode="auto">
            <a:xfrm flipH="1">
              <a:off x="2426" y="2840"/>
              <a:ext cx="45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30" name="Line 34"/>
            <p:cNvSpPr>
              <a:spLocks noChangeShapeType="1"/>
            </p:cNvSpPr>
            <p:nvPr/>
          </p:nvSpPr>
          <p:spPr bwMode="auto">
            <a:xfrm>
              <a:off x="1429" y="1071"/>
              <a:ext cx="1496" cy="28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31" name="Line 35"/>
            <p:cNvSpPr>
              <a:spLocks noChangeShapeType="1"/>
            </p:cNvSpPr>
            <p:nvPr/>
          </p:nvSpPr>
          <p:spPr bwMode="auto">
            <a:xfrm flipH="1">
              <a:off x="2517" y="3022"/>
              <a:ext cx="45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32" name="Line 36"/>
            <p:cNvSpPr>
              <a:spLocks noChangeShapeType="1"/>
            </p:cNvSpPr>
            <p:nvPr/>
          </p:nvSpPr>
          <p:spPr bwMode="auto">
            <a:xfrm flipH="1">
              <a:off x="2653" y="3249"/>
              <a:ext cx="46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33" name="Text Box 37"/>
            <p:cNvSpPr txBox="1">
              <a:spLocks noChangeArrowheads="1"/>
            </p:cNvSpPr>
            <p:nvPr/>
          </p:nvSpPr>
          <p:spPr bwMode="auto">
            <a:xfrm>
              <a:off x="1882" y="3657"/>
              <a:ext cx="45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2 м</a:t>
              </a:r>
            </a:p>
          </p:txBody>
        </p:sp>
        <p:sp>
          <p:nvSpPr>
            <p:cNvPr id="4134" name="Text Box 38"/>
            <p:cNvSpPr txBox="1">
              <a:spLocks noChangeArrowheads="1"/>
            </p:cNvSpPr>
            <p:nvPr/>
          </p:nvSpPr>
          <p:spPr bwMode="auto">
            <a:xfrm>
              <a:off x="1429" y="1933"/>
              <a:ext cx="31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4м</a:t>
              </a:r>
            </a:p>
          </p:txBody>
        </p:sp>
        <p:sp>
          <p:nvSpPr>
            <p:cNvPr id="4135" name="Line 39"/>
            <p:cNvSpPr>
              <a:spLocks noChangeShapeType="1"/>
            </p:cNvSpPr>
            <p:nvPr/>
          </p:nvSpPr>
          <p:spPr bwMode="auto">
            <a:xfrm>
              <a:off x="1429" y="3702"/>
              <a:ext cx="2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36" name="Line 40"/>
            <p:cNvSpPr>
              <a:spLocks noChangeShapeType="1"/>
            </p:cNvSpPr>
            <p:nvPr/>
          </p:nvSpPr>
          <p:spPr bwMode="auto">
            <a:xfrm>
              <a:off x="1655" y="3702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37" name="AutoShape 41"/>
            <p:cNvSpPr>
              <a:spLocks noChangeArrowheads="1"/>
            </p:cNvSpPr>
            <p:nvPr/>
          </p:nvSpPr>
          <p:spPr bwMode="auto">
            <a:xfrm flipV="1">
              <a:off x="431" y="3884"/>
              <a:ext cx="3265" cy="45"/>
            </a:xfrm>
            <a:prstGeom prst="lightningBol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4138" name="Text Box 42"/>
          <p:cNvSpPr txBox="1">
            <a:spLocks noChangeArrowheads="1"/>
          </p:cNvSpPr>
          <p:nvPr/>
        </p:nvSpPr>
        <p:spPr bwMode="auto">
          <a:xfrm>
            <a:off x="6084888" y="1125538"/>
            <a:ext cx="2519362" cy="463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         </a:t>
            </a:r>
            <a:r>
              <a:rPr kumimoji="0" lang="ru-RU" sz="28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?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39" name="Text Box 43"/>
          <p:cNvSpPr txBox="1">
            <a:spLocks noChangeArrowheads="1"/>
          </p:cNvSpPr>
          <p:nvPr/>
        </p:nvSpPr>
        <p:spPr bwMode="auto">
          <a:xfrm>
            <a:off x="3000364" y="642918"/>
            <a:ext cx="581978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Найдите  длину лестницы.</a:t>
            </a:r>
          </a:p>
        </p:txBody>
      </p:sp>
      <p:sp>
        <p:nvSpPr>
          <p:cNvPr id="44" name="Прямоугольный треугольник 43"/>
          <p:cNvSpPr/>
          <p:nvPr/>
        </p:nvSpPr>
        <p:spPr>
          <a:xfrm>
            <a:off x="0" y="571480"/>
            <a:ext cx="1857356" cy="928694"/>
          </a:xfrm>
          <a:prstGeom prst="rtTriangl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Управляющая кнопка: возврат 44">
            <a:hlinkClick r:id="rId2" action="ppaction://hlinksldjump" highlightClick="1"/>
          </p:cNvPr>
          <p:cNvSpPr/>
          <p:nvPr/>
        </p:nvSpPr>
        <p:spPr>
          <a:xfrm>
            <a:off x="7929586" y="6500834"/>
            <a:ext cx="928694" cy="357166"/>
          </a:xfrm>
          <a:prstGeom prst="actionButtonReturn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1142984"/>
            <a:ext cx="735811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"Теорема    </a:t>
            </a:r>
          </a:p>
          <a:p>
            <a:pPr algn="ctr"/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Пифагора"</a:t>
            </a:r>
            <a:endParaRPr lang="ru-RU" sz="8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928670"/>
            <a:ext cx="56436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Тема урока: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74ee23b2c956cc722e96600845ccc445[1]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5206" y="5143512"/>
            <a:ext cx="1743629" cy="14938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1"/>
          <p:cNvGrpSpPr>
            <a:grpSpLocks/>
          </p:cNvGrpSpPr>
          <p:nvPr/>
        </p:nvGrpSpPr>
        <p:grpSpPr bwMode="auto">
          <a:xfrm>
            <a:off x="357188" y="430213"/>
            <a:ext cx="8556625" cy="1238250"/>
            <a:chOff x="225" y="271"/>
            <a:chExt cx="5390" cy="780"/>
          </a:xfrm>
        </p:grpSpPr>
        <p:sp>
          <p:nvSpPr>
            <p:cNvPr id="162818" name="Text Box 2"/>
            <p:cNvSpPr txBox="1">
              <a:spLocks noChangeArrowheads="1"/>
            </p:cNvSpPr>
            <p:nvPr/>
          </p:nvSpPr>
          <p:spPr bwMode="auto">
            <a:xfrm>
              <a:off x="576" y="271"/>
              <a:ext cx="480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2800" b="1" u="sng">
                  <a:solidFill>
                    <a:schemeClr val="accent2"/>
                  </a:solidFill>
                  <a:latin typeface="Times New Roman" pitchFamily="18" charset="0"/>
                </a:rPr>
                <a:t>Практическая работа.</a:t>
              </a:r>
            </a:p>
          </p:txBody>
        </p:sp>
        <p:sp>
          <p:nvSpPr>
            <p:cNvPr id="162819" name="Text Box 3"/>
            <p:cNvSpPr txBox="1">
              <a:spLocks noChangeArrowheads="1"/>
            </p:cNvSpPr>
            <p:nvPr/>
          </p:nvSpPr>
          <p:spPr bwMode="auto">
            <a:xfrm>
              <a:off x="225" y="799"/>
              <a:ext cx="5390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b="1" i="1" dirty="0">
                  <a:latin typeface="Times New Roman" pitchFamily="18" charset="0"/>
                </a:rPr>
                <a:t>Начертите прямой угол, отложите на его сторонах катеты 3 см и 4 см</a:t>
              </a:r>
            </a:p>
          </p:txBody>
        </p:sp>
      </p:grpSp>
      <p:grpSp>
        <p:nvGrpSpPr>
          <p:cNvPr id="3" name="Group 4"/>
          <p:cNvGrpSpPr>
            <a:grpSpLocks/>
          </p:cNvGrpSpPr>
          <p:nvPr/>
        </p:nvGrpSpPr>
        <p:grpSpPr bwMode="auto">
          <a:xfrm rot="-5400000">
            <a:off x="3132138" y="5661025"/>
            <a:ext cx="1295400" cy="0"/>
            <a:chOff x="3168" y="3840"/>
            <a:chExt cx="816" cy="0"/>
          </a:xfrm>
        </p:grpSpPr>
        <p:sp>
          <p:nvSpPr>
            <p:cNvPr id="162821" name="Line 5"/>
            <p:cNvSpPr>
              <a:spLocks noChangeShapeType="1"/>
            </p:cNvSpPr>
            <p:nvPr/>
          </p:nvSpPr>
          <p:spPr bwMode="auto">
            <a:xfrm>
              <a:off x="3696" y="384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2822" name="Line 6"/>
            <p:cNvSpPr>
              <a:spLocks noChangeShapeType="1"/>
            </p:cNvSpPr>
            <p:nvPr/>
          </p:nvSpPr>
          <p:spPr bwMode="auto">
            <a:xfrm>
              <a:off x="3408" y="384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2823" name="Line 7"/>
            <p:cNvSpPr>
              <a:spLocks noChangeShapeType="1"/>
            </p:cNvSpPr>
            <p:nvPr/>
          </p:nvSpPr>
          <p:spPr bwMode="auto">
            <a:xfrm>
              <a:off x="3168" y="384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62824" name="Line 8"/>
          <p:cNvSpPr>
            <a:spLocks noChangeShapeType="1"/>
          </p:cNvSpPr>
          <p:nvPr/>
        </p:nvSpPr>
        <p:spPr bwMode="auto">
          <a:xfrm>
            <a:off x="2438400" y="51054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2825" name="Line 9"/>
          <p:cNvSpPr>
            <a:spLocks noChangeShapeType="1"/>
          </p:cNvSpPr>
          <p:nvPr/>
        </p:nvSpPr>
        <p:spPr bwMode="auto">
          <a:xfrm rot="-5400000">
            <a:off x="2209800" y="44196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2826" name="Line 10"/>
          <p:cNvSpPr>
            <a:spLocks noChangeShapeType="1"/>
          </p:cNvSpPr>
          <p:nvPr/>
        </p:nvSpPr>
        <p:spPr bwMode="auto">
          <a:xfrm rot="-57005">
            <a:off x="2438400" y="3352800"/>
            <a:ext cx="1371600" cy="1752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2827" name="Line 11"/>
          <p:cNvSpPr>
            <a:spLocks noChangeShapeType="1"/>
          </p:cNvSpPr>
          <p:nvPr/>
        </p:nvSpPr>
        <p:spPr bwMode="auto">
          <a:xfrm>
            <a:off x="3352800" y="51054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2828" name="Line 12"/>
          <p:cNvSpPr>
            <a:spLocks noChangeShapeType="1"/>
          </p:cNvSpPr>
          <p:nvPr/>
        </p:nvSpPr>
        <p:spPr bwMode="auto">
          <a:xfrm rot="-5400000">
            <a:off x="2209800" y="48768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2829" name="Line 13"/>
          <p:cNvSpPr>
            <a:spLocks noChangeShapeType="1"/>
          </p:cNvSpPr>
          <p:nvPr/>
        </p:nvSpPr>
        <p:spPr bwMode="auto">
          <a:xfrm rot="-5400000">
            <a:off x="2209800" y="40386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2830" name="Line 14"/>
          <p:cNvSpPr>
            <a:spLocks noChangeShapeType="1"/>
          </p:cNvSpPr>
          <p:nvPr/>
        </p:nvSpPr>
        <p:spPr bwMode="auto">
          <a:xfrm rot="-5400000">
            <a:off x="2209800" y="35814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2831" name="Line 15"/>
          <p:cNvSpPr>
            <a:spLocks noChangeShapeType="1"/>
          </p:cNvSpPr>
          <p:nvPr/>
        </p:nvSpPr>
        <p:spPr bwMode="auto">
          <a:xfrm>
            <a:off x="2895600" y="51054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2833" name="Line 17"/>
          <p:cNvSpPr>
            <a:spLocks noChangeShapeType="1"/>
          </p:cNvSpPr>
          <p:nvPr/>
        </p:nvSpPr>
        <p:spPr bwMode="auto">
          <a:xfrm rot="5719887">
            <a:off x="4076700" y="3619500"/>
            <a:ext cx="1371600" cy="1752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2834" name="Line 18"/>
          <p:cNvSpPr>
            <a:spLocks noChangeShapeType="1"/>
          </p:cNvSpPr>
          <p:nvPr/>
        </p:nvSpPr>
        <p:spPr bwMode="auto">
          <a:xfrm>
            <a:off x="4343400" y="2133600"/>
            <a:ext cx="1371600" cy="1752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2835" name="Line 19"/>
          <p:cNvSpPr>
            <a:spLocks noChangeShapeType="1"/>
          </p:cNvSpPr>
          <p:nvPr/>
        </p:nvSpPr>
        <p:spPr bwMode="auto">
          <a:xfrm rot="5719887">
            <a:off x="2705100" y="1866900"/>
            <a:ext cx="1371600" cy="1752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2836" name="Line 20"/>
          <p:cNvSpPr>
            <a:spLocks noChangeShapeType="1"/>
          </p:cNvSpPr>
          <p:nvPr/>
        </p:nvSpPr>
        <p:spPr bwMode="auto">
          <a:xfrm>
            <a:off x="3325813" y="6324600"/>
            <a:ext cx="4841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2837" name="Line 21"/>
          <p:cNvSpPr>
            <a:spLocks noChangeShapeType="1"/>
          </p:cNvSpPr>
          <p:nvPr/>
        </p:nvSpPr>
        <p:spPr bwMode="auto">
          <a:xfrm>
            <a:off x="2819400" y="6324600"/>
            <a:ext cx="4841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2838" name="Line 22"/>
          <p:cNvSpPr>
            <a:spLocks noChangeShapeType="1"/>
          </p:cNvSpPr>
          <p:nvPr/>
        </p:nvSpPr>
        <p:spPr bwMode="auto">
          <a:xfrm>
            <a:off x="2438400" y="6324600"/>
            <a:ext cx="4841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4" name="Group 23"/>
          <p:cNvGrpSpPr>
            <a:grpSpLocks/>
          </p:cNvGrpSpPr>
          <p:nvPr/>
        </p:nvGrpSpPr>
        <p:grpSpPr bwMode="auto">
          <a:xfrm rot="-5400000">
            <a:off x="1790700" y="5676900"/>
            <a:ext cx="1295400" cy="0"/>
            <a:chOff x="3168" y="3840"/>
            <a:chExt cx="816" cy="0"/>
          </a:xfrm>
        </p:grpSpPr>
        <p:sp>
          <p:nvSpPr>
            <p:cNvPr id="162840" name="Line 24"/>
            <p:cNvSpPr>
              <a:spLocks noChangeShapeType="1"/>
            </p:cNvSpPr>
            <p:nvPr/>
          </p:nvSpPr>
          <p:spPr bwMode="auto">
            <a:xfrm>
              <a:off x="3696" y="384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2841" name="Line 25"/>
            <p:cNvSpPr>
              <a:spLocks noChangeShapeType="1"/>
            </p:cNvSpPr>
            <p:nvPr/>
          </p:nvSpPr>
          <p:spPr bwMode="auto">
            <a:xfrm>
              <a:off x="3408" y="384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2842" name="Line 26"/>
            <p:cNvSpPr>
              <a:spLocks noChangeShapeType="1"/>
            </p:cNvSpPr>
            <p:nvPr/>
          </p:nvSpPr>
          <p:spPr bwMode="auto">
            <a:xfrm>
              <a:off x="3168" y="384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Group 27"/>
          <p:cNvGrpSpPr>
            <a:grpSpLocks/>
          </p:cNvGrpSpPr>
          <p:nvPr/>
        </p:nvGrpSpPr>
        <p:grpSpPr bwMode="auto">
          <a:xfrm>
            <a:off x="762000" y="5105400"/>
            <a:ext cx="1752600" cy="0"/>
            <a:chOff x="4032" y="3024"/>
            <a:chExt cx="1104" cy="0"/>
          </a:xfrm>
        </p:grpSpPr>
        <p:sp>
          <p:nvSpPr>
            <p:cNvPr id="162844" name="Line 28"/>
            <p:cNvSpPr>
              <a:spLocks noChangeShapeType="1"/>
            </p:cNvSpPr>
            <p:nvPr/>
          </p:nvSpPr>
          <p:spPr bwMode="auto">
            <a:xfrm>
              <a:off x="4560" y="3024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2845" name="Line 29"/>
            <p:cNvSpPr>
              <a:spLocks noChangeShapeType="1"/>
            </p:cNvSpPr>
            <p:nvPr/>
          </p:nvSpPr>
          <p:spPr bwMode="auto">
            <a:xfrm>
              <a:off x="4272" y="3024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2846" name="Line 30"/>
            <p:cNvSpPr>
              <a:spLocks noChangeShapeType="1"/>
            </p:cNvSpPr>
            <p:nvPr/>
          </p:nvSpPr>
          <p:spPr bwMode="auto">
            <a:xfrm>
              <a:off x="4032" y="3024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2847" name="Line 31"/>
            <p:cNvSpPr>
              <a:spLocks noChangeShapeType="1"/>
            </p:cNvSpPr>
            <p:nvPr/>
          </p:nvSpPr>
          <p:spPr bwMode="auto">
            <a:xfrm>
              <a:off x="4848" y="3024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Group 32"/>
          <p:cNvGrpSpPr>
            <a:grpSpLocks/>
          </p:cNvGrpSpPr>
          <p:nvPr/>
        </p:nvGrpSpPr>
        <p:grpSpPr bwMode="auto">
          <a:xfrm>
            <a:off x="762000" y="3352800"/>
            <a:ext cx="1752600" cy="0"/>
            <a:chOff x="4032" y="3024"/>
            <a:chExt cx="1104" cy="0"/>
          </a:xfrm>
        </p:grpSpPr>
        <p:sp>
          <p:nvSpPr>
            <p:cNvPr id="162849" name="Line 33"/>
            <p:cNvSpPr>
              <a:spLocks noChangeShapeType="1"/>
            </p:cNvSpPr>
            <p:nvPr/>
          </p:nvSpPr>
          <p:spPr bwMode="auto">
            <a:xfrm>
              <a:off x="4560" y="3024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2850" name="Line 34"/>
            <p:cNvSpPr>
              <a:spLocks noChangeShapeType="1"/>
            </p:cNvSpPr>
            <p:nvPr/>
          </p:nvSpPr>
          <p:spPr bwMode="auto">
            <a:xfrm>
              <a:off x="4272" y="3024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2851" name="Line 35"/>
            <p:cNvSpPr>
              <a:spLocks noChangeShapeType="1"/>
            </p:cNvSpPr>
            <p:nvPr/>
          </p:nvSpPr>
          <p:spPr bwMode="auto">
            <a:xfrm>
              <a:off x="4032" y="3024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2852" name="Line 36"/>
            <p:cNvSpPr>
              <a:spLocks noChangeShapeType="1"/>
            </p:cNvSpPr>
            <p:nvPr/>
          </p:nvSpPr>
          <p:spPr bwMode="auto">
            <a:xfrm>
              <a:off x="4848" y="3024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" name="Group 37"/>
          <p:cNvGrpSpPr>
            <a:grpSpLocks/>
          </p:cNvGrpSpPr>
          <p:nvPr/>
        </p:nvGrpSpPr>
        <p:grpSpPr bwMode="auto">
          <a:xfrm rot="-5400000">
            <a:off x="-114300" y="4229100"/>
            <a:ext cx="1752600" cy="0"/>
            <a:chOff x="4032" y="3024"/>
            <a:chExt cx="1104" cy="0"/>
          </a:xfrm>
        </p:grpSpPr>
        <p:sp>
          <p:nvSpPr>
            <p:cNvPr id="162854" name="Line 38"/>
            <p:cNvSpPr>
              <a:spLocks noChangeShapeType="1"/>
            </p:cNvSpPr>
            <p:nvPr/>
          </p:nvSpPr>
          <p:spPr bwMode="auto">
            <a:xfrm>
              <a:off x="4560" y="3024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2855" name="Line 39"/>
            <p:cNvSpPr>
              <a:spLocks noChangeShapeType="1"/>
            </p:cNvSpPr>
            <p:nvPr/>
          </p:nvSpPr>
          <p:spPr bwMode="auto">
            <a:xfrm>
              <a:off x="4272" y="3024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2856" name="Line 40"/>
            <p:cNvSpPr>
              <a:spLocks noChangeShapeType="1"/>
            </p:cNvSpPr>
            <p:nvPr/>
          </p:nvSpPr>
          <p:spPr bwMode="auto">
            <a:xfrm>
              <a:off x="4032" y="3024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2857" name="Line 41"/>
            <p:cNvSpPr>
              <a:spLocks noChangeShapeType="1"/>
            </p:cNvSpPr>
            <p:nvPr/>
          </p:nvSpPr>
          <p:spPr bwMode="auto">
            <a:xfrm>
              <a:off x="4848" y="3024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62860" name="Text Box 44"/>
          <p:cNvSpPr txBox="1">
            <a:spLocks noChangeArrowheads="1"/>
          </p:cNvSpPr>
          <p:nvPr/>
        </p:nvSpPr>
        <p:spPr bwMode="auto">
          <a:xfrm>
            <a:off x="3276600" y="3581400"/>
            <a:ext cx="609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latin typeface="Times New Roman" pitchFamily="18" charset="0"/>
              </a:rPr>
              <a:t>   </a:t>
            </a:r>
          </a:p>
        </p:txBody>
      </p:sp>
      <p:sp>
        <p:nvSpPr>
          <p:cNvPr id="162861" name="Text Box 45"/>
          <p:cNvSpPr txBox="1">
            <a:spLocks noChangeArrowheads="1"/>
          </p:cNvSpPr>
          <p:nvPr/>
        </p:nvSpPr>
        <p:spPr bwMode="auto">
          <a:xfrm>
            <a:off x="762000" y="1676400"/>
            <a:ext cx="7848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1600">
              <a:latin typeface="Times New Roman" pitchFamily="18" charset="0"/>
            </a:endParaRPr>
          </a:p>
        </p:txBody>
      </p:sp>
      <p:sp>
        <p:nvSpPr>
          <p:cNvPr id="162863" name="Text Box 47"/>
          <p:cNvSpPr txBox="1">
            <a:spLocks noChangeArrowheads="1"/>
          </p:cNvSpPr>
          <p:nvPr/>
        </p:nvSpPr>
        <p:spPr bwMode="auto">
          <a:xfrm>
            <a:off x="3563938" y="3284538"/>
            <a:ext cx="990600" cy="519112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u="sng">
                <a:latin typeface="Times New Roman" pitchFamily="18" charset="0"/>
              </a:rPr>
              <a:t>25</a:t>
            </a:r>
          </a:p>
        </p:txBody>
      </p:sp>
      <p:sp>
        <p:nvSpPr>
          <p:cNvPr id="162868" name="Text Box 52"/>
          <p:cNvSpPr txBox="1">
            <a:spLocks noChangeArrowheads="1"/>
          </p:cNvSpPr>
          <p:nvPr/>
        </p:nvSpPr>
        <p:spPr bwMode="auto">
          <a:xfrm>
            <a:off x="2627313" y="5373688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9</a:t>
            </a:r>
          </a:p>
        </p:txBody>
      </p:sp>
      <p:sp>
        <p:nvSpPr>
          <p:cNvPr id="162869" name="Text Box 53"/>
          <p:cNvSpPr txBox="1">
            <a:spLocks noChangeArrowheads="1"/>
          </p:cNvSpPr>
          <p:nvPr/>
        </p:nvSpPr>
        <p:spPr bwMode="auto">
          <a:xfrm>
            <a:off x="971550" y="3500438"/>
            <a:ext cx="6477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16</a:t>
            </a:r>
          </a:p>
        </p:txBody>
      </p:sp>
      <p:sp>
        <p:nvSpPr>
          <p:cNvPr id="162870" name="Text Box 54"/>
          <p:cNvSpPr txBox="1">
            <a:spLocks noChangeArrowheads="1"/>
          </p:cNvSpPr>
          <p:nvPr/>
        </p:nvSpPr>
        <p:spPr bwMode="auto">
          <a:xfrm>
            <a:off x="6011862" y="2060575"/>
            <a:ext cx="3132137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ВЫВОД: 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Площадь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квадрата, построенного на гипотенузе прямоугольного треугольника равна сумме площадей квадратов, построенных на катетах. 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2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2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2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2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2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2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2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2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2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2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2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2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2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2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62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2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2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2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2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62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62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62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162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162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162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162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162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162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24" grpId="0" animBg="1"/>
      <p:bldP spid="162825" grpId="0" animBg="1"/>
      <p:bldP spid="162826" grpId="0" animBg="1"/>
      <p:bldP spid="162827" grpId="0" animBg="1"/>
      <p:bldP spid="162828" grpId="0" animBg="1"/>
      <p:bldP spid="162829" grpId="0" animBg="1"/>
      <p:bldP spid="162830" grpId="0" animBg="1"/>
      <p:bldP spid="162831" grpId="0" animBg="1"/>
      <p:bldP spid="162833" grpId="0" animBg="1"/>
      <p:bldP spid="162834" grpId="0" animBg="1"/>
      <p:bldP spid="162835" grpId="0" animBg="1"/>
      <p:bldP spid="162836" grpId="0" animBg="1"/>
      <p:bldP spid="162837" grpId="0" animBg="1"/>
      <p:bldP spid="162838" grpId="0" animBg="1"/>
      <p:bldP spid="162860" grpId="0" autoUpdateAnimBg="0"/>
      <p:bldP spid="162863" grpId="0" animBg="1" autoUpdateAnimBg="0"/>
      <p:bldP spid="162868" grpId="0"/>
      <p:bldP spid="162869" grpId="0"/>
      <p:bldP spid="16287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1763713" y="1628775"/>
          <a:ext cx="5832475" cy="4968875"/>
        </p:xfrm>
        <a:graphic>
          <a:graphicData uri="http://schemas.openxmlformats.org/presentationml/2006/ole">
            <p:oleObj spid="_x0000_s7170" name="Точечный рисунок" r:id="rId3" imgW="1762371" imgH="1886213" progId="PBrush">
              <p:embed/>
            </p:oleObj>
          </a:graphicData>
        </a:graphic>
      </p:graphicFrame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219200" y="533400"/>
            <a:ext cx="6553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dirty="0">
                <a:latin typeface="Times New Roman" pitchFamily="18" charset="0"/>
              </a:rPr>
              <a:t>               ПИФАГОР</a:t>
            </a: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2000232" y="1142984"/>
            <a:ext cx="609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>
                <a:latin typeface="Times New Roman" pitchFamily="18" charset="0"/>
              </a:rPr>
              <a:t>(</a:t>
            </a:r>
            <a:r>
              <a:rPr lang="ru-RU" sz="2400" i="1" dirty="0">
                <a:latin typeface="Times New Roman" pitchFamily="18" charset="0"/>
              </a:rPr>
              <a:t>древнегреческий философ и математик) </a:t>
            </a:r>
            <a:endParaRPr lang="ru-RU" sz="24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Text Box 2"/>
          <p:cNvSpPr txBox="1">
            <a:spLocks noChangeArrowheads="1"/>
          </p:cNvSpPr>
          <p:nvPr/>
        </p:nvSpPr>
        <p:spPr bwMode="auto">
          <a:xfrm>
            <a:off x="6215074" y="1785926"/>
            <a:ext cx="1973263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i="1" u="sng" dirty="0">
                <a:solidFill>
                  <a:srgbClr val="000099"/>
                </a:solidFill>
                <a:latin typeface="Times New Roman" pitchFamily="18" charset="0"/>
              </a:rPr>
              <a:t> </a:t>
            </a:r>
            <a:r>
              <a:rPr lang="ru-RU" b="1" i="1" u="sng" dirty="0">
                <a:solidFill>
                  <a:srgbClr val="000099"/>
                </a:solidFill>
                <a:latin typeface="Times New Roman" pitchFamily="18" charset="0"/>
              </a:rPr>
              <a:t>Доказательство.</a:t>
            </a:r>
          </a:p>
        </p:txBody>
      </p:sp>
      <p:sp>
        <p:nvSpPr>
          <p:cNvPr id="164873" name="AutoShape 9"/>
          <p:cNvSpPr>
            <a:spLocks noChangeArrowheads="1"/>
          </p:cNvSpPr>
          <p:nvPr/>
        </p:nvSpPr>
        <p:spPr bwMode="auto">
          <a:xfrm rot="5400000" flipH="1" flipV="1">
            <a:off x="3048000" y="4495800"/>
            <a:ext cx="1295400" cy="2514600"/>
          </a:xfrm>
          <a:prstGeom prst="rtTriangl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4874" name="AutoShape 10"/>
          <p:cNvSpPr>
            <a:spLocks noChangeArrowheads="1"/>
          </p:cNvSpPr>
          <p:nvPr/>
        </p:nvSpPr>
        <p:spPr bwMode="auto">
          <a:xfrm rot="5400000">
            <a:off x="1752600" y="1981200"/>
            <a:ext cx="1295400" cy="2514600"/>
          </a:xfrm>
          <a:prstGeom prst="rtTriangl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4875" name="AutoShape 11"/>
          <p:cNvSpPr>
            <a:spLocks noChangeArrowheads="1"/>
          </p:cNvSpPr>
          <p:nvPr/>
        </p:nvSpPr>
        <p:spPr bwMode="auto">
          <a:xfrm rot="10800000">
            <a:off x="3657600" y="2590800"/>
            <a:ext cx="1295400" cy="2514600"/>
          </a:xfrm>
          <a:prstGeom prst="rtTriangl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4876" name="Text Box 12"/>
          <p:cNvSpPr txBox="1">
            <a:spLocks noChangeArrowheads="1"/>
          </p:cNvSpPr>
          <p:nvPr/>
        </p:nvSpPr>
        <p:spPr bwMode="auto">
          <a:xfrm>
            <a:off x="838200" y="4648200"/>
            <a:ext cx="381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solidFill>
                  <a:srgbClr val="009900"/>
                </a:solidFill>
                <a:latin typeface="Times New Roman" pitchFamily="18" charset="0"/>
              </a:rPr>
              <a:t>b</a:t>
            </a:r>
            <a:endParaRPr lang="ru-RU" sz="2800">
              <a:solidFill>
                <a:srgbClr val="009900"/>
              </a:solidFill>
              <a:latin typeface="Times New Roman" pitchFamily="18" charset="0"/>
            </a:endParaRPr>
          </a:p>
        </p:txBody>
      </p:sp>
      <p:sp>
        <p:nvSpPr>
          <p:cNvPr id="164877" name="Text Box 13"/>
          <p:cNvSpPr txBox="1">
            <a:spLocks noChangeArrowheads="1"/>
          </p:cNvSpPr>
          <p:nvPr/>
        </p:nvSpPr>
        <p:spPr bwMode="auto">
          <a:xfrm>
            <a:off x="1619250" y="6338888"/>
            <a:ext cx="457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solidFill>
                  <a:srgbClr val="009900"/>
                </a:solidFill>
                <a:latin typeface="Times New Roman" pitchFamily="18" charset="0"/>
              </a:rPr>
              <a:t>a</a:t>
            </a:r>
            <a:endParaRPr lang="ru-RU" sz="2800">
              <a:solidFill>
                <a:srgbClr val="009900"/>
              </a:solidFill>
              <a:latin typeface="Times New Roman" pitchFamily="18" charset="0"/>
            </a:endParaRPr>
          </a:p>
        </p:txBody>
      </p:sp>
      <p:sp>
        <p:nvSpPr>
          <p:cNvPr id="164878" name="Text Box 14"/>
          <p:cNvSpPr txBox="1">
            <a:spLocks noChangeArrowheads="1"/>
          </p:cNvSpPr>
          <p:nvPr/>
        </p:nvSpPr>
        <p:spPr bwMode="auto">
          <a:xfrm>
            <a:off x="1828800" y="4876800"/>
            <a:ext cx="609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solidFill>
                  <a:srgbClr val="009900"/>
                </a:solidFill>
                <a:latin typeface="Times New Roman" pitchFamily="18" charset="0"/>
              </a:rPr>
              <a:t>c</a:t>
            </a:r>
            <a:endParaRPr lang="ru-RU" sz="2800">
              <a:solidFill>
                <a:srgbClr val="009900"/>
              </a:solidFill>
              <a:latin typeface="Times New Roman" pitchFamily="18" charset="0"/>
            </a:endParaRPr>
          </a:p>
        </p:txBody>
      </p:sp>
      <p:sp>
        <p:nvSpPr>
          <p:cNvPr id="164879" name="Text Box 15"/>
          <p:cNvSpPr txBox="1">
            <a:spLocks noChangeArrowheads="1"/>
          </p:cNvSpPr>
          <p:nvPr/>
        </p:nvSpPr>
        <p:spPr bwMode="auto">
          <a:xfrm>
            <a:off x="1752600" y="2133600"/>
            <a:ext cx="381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solidFill>
                  <a:srgbClr val="009900"/>
                </a:solidFill>
                <a:latin typeface="Times New Roman" pitchFamily="18" charset="0"/>
              </a:rPr>
              <a:t>b</a:t>
            </a:r>
            <a:endParaRPr lang="ru-RU" sz="2800">
              <a:solidFill>
                <a:srgbClr val="009900"/>
              </a:solidFill>
              <a:latin typeface="Times New Roman" pitchFamily="18" charset="0"/>
            </a:endParaRPr>
          </a:p>
        </p:txBody>
      </p:sp>
      <p:sp>
        <p:nvSpPr>
          <p:cNvPr id="164880" name="Text Box 16"/>
          <p:cNvSpPr txBox="1">
            <a:spLocks noChangeArrowheads="1"/>
          </p:cNvSpPr>
          <p:nvPr/>
        </p:nvSpPr>
        <p:spPr bwMode="auto">
          <a:xfrm>
            <a:off x="4953000" y="3429000"/>
            <a:ext cx="381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solidFill>
                  <a:srgbClr val="009900"/>
                </a:solidFill>
                <a:latin typeface="Times New Roman" pitchFamily="18" charset="0"/>
              </a:rPr>
              <a:t>b</a:t>
            </a:r>
            <a:endParaRPr lang="ru-RU" sz="2800">
              <a:solidFill>
                <a:srgbClr val="009900"/>
              </a:solidFill>
              <a:latin typeface="Times New Roman" pitchFamily="18" charset="0"/>
            </a:endParaRPr>
          </a:p>
        </p:txBody>
      </p:sp>
      <p:sp>
        <p:nvSpPr>
          <p:cNvPr id="164881" name="Text Box 17"/>
          <p:cNvSpPr txBox="1">
            <a:spLocks noChangeArrowheads="1"/>
          </p:cNvSpPr>
          <p:nvPr/>
        </p:nvSpPr>
        <p:spPr bwMode="auto">
          <a:xfrm>
            <a:off x="3995738" y="6338888"/>
            <a:ext cx="381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solidFill>
                  <a:srgbClr val="009900"/>
                </a:solidFill>
                <a:latin typeface="Times New Roman" pitchFamily="18" charset="0"/>
              </a:rPr>
              <a:t>b</a:t>
            </a:r>
            <a:endParaRPr lang="ru-RU" sz="2800">
              <a:solidFill>
                <a:srgbClr val="009900"/>
              </a:solidFill>
              <a:latin typeface="Times New Roman" pitchFamily="18" charset="0"/>
            </a:endParaRPr>
          </a:p>
        </p:txBody>
      </p:sp>
      <p:sp>
        <p:nvSpPr>
          <p:cNvPr id="164882" name="Text Box 18"/>
          <p:cNvSpPr txBox="1">
            <a:spLocks noChangeArrowheads="1"/>
          </p:cNvSpPr>
          <p:nvPr/>
        </p:nvSpPr>
        <p:spPr bwMode="auto">
          <a:xfrm>
            <a:off x="838200" y="2895600"/>
            <a:ext cx="457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solidFill>
                  <a:srgbClr val="009900"/>
                </a:solidFill>
                <a:latin typeface="Times New Roman" pitchFamily="18" charset="0"/>
              </a:rPr>
              <a:t>a</a:t>
            </a:r>
            <a:endParaRPr lang="ru-RU" sz="2800">
              <a:solidFill>
                <a:srgbClr val="009900"/>
              </a:solidFill>
              <a:latin typeface="Times New Roman" pitchFamily="18" charset="0"/>
            </a:endParaRPr>
          </a:p>
        </p:txBody>
      </p:sp>
      <p:sp>
        <p:nvSpPr>
          <p:cNvPr id="164883" name="Text Box 19"/>
          <p:cNvSpPr txBox="1">
            <a:spLocks noChangeArrowheads="1"/>
          </p:cNvSpPr>
          <p:nvPr/>
        </p:nvSpPr>
        <p:spPr bwMode="auto">
          <a:xfrm>
            <a:off x="4191000" y="2133600"/>
            <a:ext cx="457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solidFill>
                  <a:srgbClr val="009900"/>
                </a:solidFill>
                <a:latin typeface="Times New Roman" pitchFamily="18" charset="0"/>
              </a:rPr>
              <a:t>a</a:t>
            </a:r>
            <a:endParaRPr lang="ru-RU" sz="2800">
              <a:solidFill>
                <a:srgbClr val="009900"/>
              </a:solidFill>
              <a:latin typeface="Times New Roman" pitchFamily="18" charset="0"/>
            </a:endParaRPr>
          </a:p>
        </p:txBody>
      </p:sp>
      <p:sp>
        <p:nvSpPr>
          <p:cNvPr id="164884" name="Text Box 20"/>
          <p:cNvSpPr txBox="1">
            <a:spLocks noChangeArrowheads="1"/>
          </p:cNvSpPr>
          <p:nvPr/>
        </p:nvSpPr>
        <p:spPr bwMode="auto">
          <a:xfrm>
            <a:off x="4876800" y="5486400"/>
            <a:ext cx="457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solidFill>
                  <a:srgbClr val="009900"/>
                </a:solidFill>
                <a:latin typeface="Times New Roman" pitchFamily="18" charset="0"/>
              </a:rPr>
              <a:t>a</a:t>
            </a:r>
            <a:endParaRPr lang="ru-RU" sz="2800">
              <a:solidFill>
                <a:srgbClr val="009900"/>
              </a:solidFill>
              <a:latin typeface="Times New Roman" pitchFamily="18" charset="0"/>
            </a:endParaRPr>
          </a:p>
        </p:txBody>
      </p:sp>
      <p:sp>
        <p:nvSpPr>
          <p:cNvPr id="164885" name="Text Box 21"/>
          <p:cNvSpPr txBox="1">
            <a:spLocks noChangeArrowheads="1"/>
          </p:cNvSpPr>
          <p:nvPr/>
        </p:nvSpPr>
        <p:spPr bwMode="auto">
          <a:xfrm>
            <a:off x="2057400" y="3200400"/>
            <a:ext cx="609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solidFill>
                  <a:srgbClr val="009900"/>
                </a:solidFill>
                <a:latin typeface="Times New Roman" pitchFamily="18" charset="0"/>
              </a:rPr>
              <a:t>c</a:t>
            </a:r>
            <a:endParaRPr lang="ru-RU" sz="2800">
              <a:solidFill>
                <a:srgbClr val="009900"/>
              </a:solidFill>
              <a:latin typeface="Times New Roman" pitchFamily="18" charset="0"/>
            </a:endParaRPr>
          </a:p>
        </p:txBody>
      </p:sp>
      <p:sp>
        <p:nvSpPr>
          <p:cNvPr id="164886" name="Text Box 22"/>
          <p:cNvSpPr txBox="1">
            <a:spLocks noChangeArrowheads="1"/>
          </p:cNvSpPr>
          <p:nvPr/>
        </p:nvSpPr>
        <p:spPr bwMode="auto">
          <a:xfrm>
            <a:off x="3733800" y="3276600"/>
            <a:ext cx="609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solidFill>
                  <a:srgbClr val="009900"/>
                </a:solidFill>
                <a:latin typeface="Times New Roman" pitchFamily="18" charset="0"/>
              </a:rPr>
              <a:t>c</a:t>
            </a:r>
            <a:endParaRPr lang="ru-RU" sz="2800">
              <a:solidFill>
                <a:srgbClr val="009900"/>
              </a:solidFill>
              <a:latin typeface="Times New Roman" pitchFamily="18" charset="0"/>
            </a:endParaRPr>
          </a:p>
        </p:txBody>
      </p:sp>
      <p:sp>
        <p:nvSpPr>
          <p:cNvPr id="164887" name="Text Box 23"/>
          <p:cNvSpPr txBox="1">
            <a:spLocks noChangeArrowheads="1"/>
          </p:cNvSpPr>
          <p:nvPr/>
        </p:nvSpPr>
        <p:spPr bwMode="auto">
          <a:xfrm>
            <a:off x="3733800" y="5105400"/>
            <a:ext cx="609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solidFill>
                  <a:srgbClr val="009900"/>
                </a:solidFill>
                <a:latin typeface="Times New Roman" pitchFamily="18" charset="0"/>
              </a:rPr>
              <a:t>c</a:t>
            </a:r>
            <a:endParaRPr lang="ru-RU" sz="2800">
              <a:solidFill>
                <a:srgbClr val="009900"/>
              </a:solidFill>
              <a:latin typeface="Times New Roman" pitchFamily="18" charset="0"/>
            </a:endParaRPr>
          </a:p>
        </p:txBody>
      </p:sp>
      <p:grpSp>
        <p:nvGrpSpPr>
          <p:cNvPr id="2" name="Group 39"/>
          <p:cNvGrpSpPr>
            <a:grpSpLocks/>
          </p:cNvGrpSpPr>
          <p:nvPr/>
        </p:nvGrpSpPr>
        <p:grpSpPr bwMode="auto">
          <a:xfrm>
            <a:off x="5434013" y="2489200"/>
            <a:ext cx="3709987" cy="4368800"/>
            <a:chOff x="3423" y="1480"/>
            <a:chExt cx="2337" cy="2752"/>
          </a:xfrm>
        </p:grpSpPr>
        <p:sp>
          <p:nvSpPr>
            <p:cNvPr id="164867" name="Text Box 3"/>
            <p:cNvSpPr txBox="1">
              <a:spLocks noChangeArrowheads="1"/>
            </p:cNvSpPr>
            <p:nvPr/>
          </p:nvSpPr>
          <p:spPr bwMode="auto">
            <a:xfrm>
              <a:off x="3423" y="1622"/>
              <a:ext cx="2337" cy="3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50000"/>
                </a:lnSpc>
                <a:spcBef>
                  <a:spcPct val="50000"/>
                </a:spcBef>
              </a:pPr>
              <a:r>
                <a:rPr lang="ru-RU" sz="2800" b="1" i="1" dirty="0">
                  <a:latin typeface="Times New Roman" pitchFamily="18" charset="0"/>
                </a:rPr>
                <a:t> </a:t>
              </a:r>
              <a:r>
                <a:rPr lang="ru-RU" b="1" i="1" dirty="0">
                  <a:latin typeface="Times New Roman" pitchFamily="18" charset="0"/>
                </a:rPr>
                <a:t>Достроим</a:t>
              </a:r>
              <a:r>
                <a:rPr lang="ru-RU" sz="2800" b="1" i="1" dirty="0">
                  <a:latin typeface="Times New Roman" pitchFamily="18" charset="0"/>
                </a:rPr>
                <a:t> </a:t>
              </a:r>
              <a:r>
                <a:rPr lang="ru-RU" b="1" i="1" dirty="0">
                  <a:latin typeface="Times New Roman" pitchFamily="18" charset="0"/>
                </a:rPr>
                <a:t>треугольник АВС </a:t>
              </a:r>
              <a:r>
                <a:rPr lang="ru-RU" b="1" i="1" dirty="0" smtClean="0">
                  <a:latin typeface="Times New Roman" pitchFamily="18" charset="0"/>
                </a:rPr>
                <a:t>до</a:t>
              </a:r>
            </a:p>
            <a:p>
              <a:pPr>
                <a:lnSpc>
                  <a:spcPct val="50000"/>
                </a:lnSpc>
                <a:spcBef>
                  <a:spcPct val="50000"/>
                </a:spcBef>
              </a:pPr>
              <a:r>
                <a:rPr lang="ru-RU" b="1" i="1" dirty="0" smtClean="0">
                  <a:latin typeface="Times New Roman" pitchFamily="18" charset="0"/>
                </a:rPr>
                <a:t> </a:t>
              </a:r>
              <a:r>
                <a:rPr lang="ru-RU" b="1" i="1" dirty="0">
                  <a:latin typeface="Times New Roman" pitchFamily="18" charset="0"/>
                </a:rPr>
                <a:t>квадрата </a:t>
              </a:r>
              <a:r>
                <a:rPr lang="ru-RU" b="1" i="1" dirty="0" smtClean="0">
                  <a:latin typeface="Times New Roman" pitchFamily="18" charset="0"/>
                </a:rPr>
                <a:t>со </a:t>
              </a:r>
              <a:r>
                <a:rPr lang="ru-RU" b="1" i="1" dirty="0">
                  <a:latin typeface="Times New Roman" pitchFamily="18" charset="0"/>
                </a:rPr>
                <a:t>стороной (а + </a:t>
              </a:r>
              <a:r>
                <a:rPr lang="en-US" b="1" i="1" dirty="0">
                  <a:latin typeface="Times New Roman" pitchFamily="18" charset="0"/>
                </a:rPr>
                <a:t>b)</a:t>
              </a:r>
              <a:r>
                <a:rPr lang="ru-RU" b="1" i="1" dirty="0">
                  <a:latin typeface="Times New Roman" pitchFamily="18" charset="0"/>
                </a:rPr>
                <a:t>,                            </a:t>
              </a:r>
            </a:p>
          </p:txBody>
        </p:sp>
        <p:sp>
          <p:nvSpPr>
            <p:cNvPr id="164888" name="Text Box 24"/>
            <p:cNvSpPr txBox="1">
              <a:spLocks noChangeArrowheads="1"/>
            </p:cNvSpPr>
            <p:nvPr/>
          </p:nvSpPr>
          <p:spPr bwMode="auto">
            <a:xfrm>
              <a:off x="3606" y="2024"/>
              <a:ext cx="16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i="1">
                  <a:latin typeface="Times New Roman" pitchFamily="18" charset="0"/>
                </a:rPr>
                <a:t>S</a:t>
              </a:r>
              <a:r>
                <a:rPr lang="ru-RU" b="1" i="1" baseline="-25000">
                  <a:latin typeface="Times New Roman" pitchFamily="18" charset="0"/>
                </a:rPr>
                <a:t>кв</a:t>
              </a:r>
              <a:r>
                <a:rPr lang="ru-RU" b="1" i="1">
                  <a:latin typeface="Times New Roman" pitchFamily="18" charset="0"/>
                </a:rPr>
                <a:t>= (а + </a:t>
              </a:r>
              <a:r>
                <a:rPr lang="en-US" b="1" i="1">
                  <a:latin typeface="Times New Roman" pitchFamily="18" charset="0"/>
                </a:rPr>
                <a:t>b)</a:t>
              </a:r>
              <a:r>
                <a:rPr lang="en-US" b="1" i="1" baseline="30000">
                  <a:latin typeface="Times New Roman" pitchFamily="18" charset="0"/>
                </a:rPr>
                <a:t>2</a:t>
              </a:r>
              <a:r>
                <a:rPr lang="en-US" b="1" i="1">
                  <a:latin typeface="Times New Roman" pitchFamily="18" charset="0"/>
                </a:rPr>
                <a:t>,</a:t>
              </a:r>
              <a:endParaRPr lang="ru-RU" b="1" i="1">
                <a:latin typeface="Times New Roman" pitchFamily="18" charset="0"/>
              </a:endParaRPr>
            </a:p>
          </p:txBody>
        </p:sp>
        <p:sp>
          <p:nvSpPr>
            <p:cNvPr id="164889" name="Text Box 25"/>
            <p:cNvSpPr txBox="1">
              <a:spLocks noChangeArrowheads="1"/>
            </p:cNvSpPr>
            <p:nvPr/>
          </p:nvSpPr>
          <p:spPr bwMode="auto">
            <a:xfrm>
              <a:off x="3515" y="1480"/>
              <a:ext cx="206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 sz="2800">
                <a:latin typeface="Times New Roman" pitchFamily="18" charset="0"/>
              </a:endParaRPr>
            </a:p>
          </p:txBody>
        </p:sp>
        <p:sp>
          <p:nvSpPr>
            <p:cNvPr id="164890" name="Text Box 26"/>
            <p:cNvSpPr txBox="1">
              <a:spLocks noChangeArrowheads="1"/>
            </p:cNvSpPr>
            <p:nvPr/>
          </p:nvSpPr>
          <p:spPr bwMode="auto">
            <a:xfrm>
              <a:off x="3833" y="2251"/>
              <a:ext cx="1927" cy="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70000"/>
                </a:lnSpc>
                <a:spcBef>
                  <a:spcPct val="50000"/>
                </a:spcBef>
              </a:pPr>
              <a:r>
                <a:rPr lang="ru-RU" i="1">
                  <a:latin typeface="Times New Roman" pitchFamily="18" charset="0"/>
                </a:rPr>
                <a:t>С другой стороны,</a:t>
              </a:r>
            </a:p>
            <a:p>
              <a:pPr>
                <a:lnSpc>
                  <a:spcPct val="70000"/>
                </a:lnSpc>
                <a:spcBef>
                  <a:spcPct val="50000"/>
                </a:spcBef>
              </a:pPr>
              <a:r>
                <a:rPr lang="en-US" b="1" i="1">
                  <a:latin typeface="Times New Roman" pitchFamily="18" charset="0"/>
                </a:rPr>
                <a:t>S</a:t>
              </a:r>
              <a:r>
                <a:rPr lang="ru-RU" b="1" i="1" baseline="-25000">
                  <a:latin typeface="Times New Roman" pitchFamily="18" charset="0"/>
                </a:rPr>
                <a:t>кв</a:t>
              </a:r>
              <a:r>
                <a:rPr lang="ru-RU" b="1" i="1">
                  <a:latin typeface="Times New Roman" pitchFamily="18" charset="0"/>
                </a:rPr>
                <a:t>=</a:t>
              </a:r>
              <a:r>
                <a:rPr lang="en-US" b="1" i="1">
                  <a:latin typeface="Times New Roman" pitchFamily="18" charset="0"/>
                </a:rPr>
                <a:t>4S</a:t>
              </a:r>
              <a:r>
                <a:rPr lang="ru-RU" b="1" i="1" baseline="-25000">
                  <a:latin typeface="Times New Roman" pitchFamily="18" charset="0"/>
                </a:rPr>
                <a:t>тр</a:t>
              </a:r>
              <a:r>
                <a:rPr lang="en-US" b="1" i="1">
                  <a:latin typeface="Times New Roman" pitchFamily="18" charset="0"/>
                </a:rPr>
                <a:t>+S</a:t>
              </a:r>
              <a:r>
                <a:rPr lang="ru-RU" b="1" i="1" baseline="-25000">
                  <a:latin typeface="Times New Roman" pitchFamily="18" charset="0"/>
                </a:rPr>
                <a:t>кв</a:t>
              </a:r>
              <a:r>
                <a:rPr lang="en-US" b="1" i="1" baseline="-25000">
                  <a:latin typeface="Times New Roman" pitchFamily="18" charset="0"/>
                </a:rPr>
                <a:t>1</a:t>
              </a:r>
              <a:r>
                <a:rPr lang="ru-RU" b="1" i="1">
                  <a:latin typeface="Times New Roman" pitchFamily="18" charset="0"/>
                </a:rPr>
                <a:t>, т.е</a:t>
              </a:r>
              <a:r>
                <a:rPr lang="ru-RU" sz="2800" b="1" i="1">
                  <a:latin typeface="Times New Roman" pitchFamily="18" charset="0"/>
                </a:rPr>
                <a:t>.</a:t>
              </a:r>
            </a:p>
          </p:txBody>
        </p:sp>
        <p:sp>
          <p:nvSpPr>
            <p:cNvPr id="164891" name="Text Box 27"/>
            <p:cNvSpPr txBox="1">
              <a:spLocks noChangeArrowheads="1"/>
            </p:cNvSpPr>
            <p:nvPr/>
          </p:nvSpPr>
          <p:spPr bwMode="auto">
            <a:xfrm>
              <a:off x="3923" y="2795"/>
              <a:ext cx="1699" cy="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70000"/>
                </a:lnSpc>
                <a:spcBef>
                  <a:spcPct val="50000"/>
                </a:spcBef>
              </a:pPr>
              <a:r>
                <a:rPr lang="en-US" i="1">
                  <a:latin typeface="Times New Roman" pitchFamily="18" charset="0"/>
                </a:rPr>
                <a:t>S</a:t>
              </a:r>
              <a:r>
                <a:rPr lang="ru-RU" i="1" baseline="-25000">
                  <a:latin typeface="Times New Roman" pitchFamily="18" charset="0"/>
                </a:rPr>
                <a:t>кв</a:t>
              </a:r>
              <a:r>
                <a:rPr lang="ru-RU" i="1">
                  <a:latin typeface="Times New Roman" pitchFamily="18" charset="0"/>
                </a:rPr>
                <a:t>= 4*</a:t>
              </a:r>
              <a:r>
                <a:rPr lang="ru-RU" i="1" baseline="30000">
                  <a:latin typeface="Times New Roman" pitchFamily="18" charset="0"/>
                </a:rPr>
                <a:t>1</a:t>
              </a:r>
              <a:r>
                <a:rPr lang="ru-RU" i="1">
                  <a:latin typeface="Times New Roman" pitchFamily="18" charset="0"/>
                </a:rPr>
                <a:t>/</a:t>
              </a:r>
              <a:r>
                <a:rPr lang="ru-RU" i="1" baseline="-25000">
                  <a:latin typeface="Times New Roman" pitchFamily="18" charset="0"/>
                </a:rPr>
                <a:t>2</a:t>
              </a:r>
              <a:r>
                <a:rPr lang="en-US" i="1" baseline="-25000">
                  <a:latin typeface="Times New Roman" pitchFamily="18" charset="0"/>
                </a:rPr>
                <a:t> </a:t>
              </a:r>
              <a:r>
                <a:rPr lang="en-US" i="1">
                  <a:latin typeface="Times New Roman" pitchFamily="18" charset="0"/>
                </a:rPr>
                <a:t>ab + c</a:t>
              </a:r>
              <a:r>
                <a:rPr lang="en-US" i="1" baseline="30000">
                  <a:latin typeface="Times New Roman" pitchFamily="18" charset="0"/>
                </a:rPr>
                <a:t>2</a:t>
              </a:r>
              <a:r>
                <a:rPr lang="en-US" i="1">
                  <a:latin typeface="Times New Roman" pitchFamily="18" charset="0"/>
                </a:rPr>
                <a:t> =</a:t>
              </a:r>
            </a:p>
            <a:p>
              <a:pPr>
                <a:lnSpc>
                  <a:spcPct val="70000"/>
                </a:lnSpc>
                <a:spcBef>
                  <a:spcPct val="50000"/>
                </a:spcBef>
              </a:pPr>
              <a:r>
                <a:rPr lang="en-US" i="1">
                  <a:latin typeface="Times New Roman" pitchFamily="18" charset="0"/>
                </a:rPr>
                <a:t>= </a:t>
              </a:r>
              <a:r>
                <a:rPr lang="en-US" b="1" i="1">
                  <a:latin typeface="Times New Roman" pitchFamily="18" charset="0"/>
                </a:rPr>
                <a:t>2ab + c</a:t>
              </a:r>
              <a:r>
                <a:rPr lang="en-US" b="1" i="1" baseline="30000">
                  <a:latin typeface="Times New Roman" pitchFamily="18" charset="0"/>
                </a:rPr>
                <a:t>2</a:t>
              </a:r>
              <a:r>
                <a:rPr lang="ru-RU" b="1" i="1">
                  <a:latin typeface="Times New Roman" pitchFamily="18" charset="0"/>
                </a:rPr>
                <a:t> ,</a:t>
              </a:r>
              <a:endParaRPr lang="ru-RU" i="1">
                <a:latin typeface="Times New Roman" pitchFamily="18" charset="0"/>
              </a:endParaRPr>
            </a:p>
          </p:txBody>
        </p:sp>
        <p:sp>
          <p:nvSpPr>
            <p:cNvPr id="164892" name="Text Box 28"/>
            <p:cNvSpPr txBox="1">
              <a:spLocks noChangeArrowheads="1"/>
            </p:cNvSpPr>
            <p:nvPr/>
          </p:nvSpPr>
          <p:spPr bwMode="auto">
            <a:xfrm>
              <a:off x="3742" y="3067"/>
              <a:ext cx="1538" cy="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i="1">
                  <a:latin typeface="Times New Roman" pitchFamily="18" charset="0"/>
                </a:rPr>
                <a:t>тогда,</a:t>
              </a:r>
            </a:p>
            <a:p>
              <a:pPr>
                <a:lnSpc>
                  <a:spcPct val="70000"/>
                </a:lnSpc>
                <a:spcBef>
                  <a:spcPct val="50000"/>
                </a:spcBef>
              </a:pPr>
              <a:r>
                <a:rPr lang="ru-RU" b="1" i="1">
                  <a:latin typeface="Times New Roman" pitchFamily="18" charset="0"/>
                </a:rPr>
                <a:t>(</a:t>
              </a:r>
              <a:r>
                <a:rPr lang="en-US" b="1" i="1">
                  <a:latin typeface="Times New Roman" pitchFamily="18" charset="0"/>
                </a:rPr>
                <a:t>a +b)</a:t>
              </a:r>
              <a:r>
                <a:rPr lang="en-US" b="1" i="1" baseline="30000">
                  <a:latin typeface="Times New Roman" pitchFamily="18" charset="0"/>
                </a:rPr>
                <a:t>2  </a:t>
              </a:r>
              <a:r>
                <a:rPr lang="en-US" b="1" i="1">
                  <a:latin typeface="Times New Roman" pitchFamily="18" charset="0"/>
                </a:rPr>
                <a:t>= 2ab + c</a:t>
              </a:r>
              <a:r>
                <a:rPr lang="en-US" b="1" i="1" baseline="30000">
                  <a:latin typeface="Times New Roman" pitchFamily="18" charset="0"/>
                </a:rPr>
                <a:t>2</a:t>
              </a:r>
              <a:r>
                <a:rPr lang="en-US" b="1" i="1">
                  <a:latin typeface="Times New Roman" pitchFamily="18" charset="0"/>
                </a:rPr>
                <a:t>,</a:t>
              </a:r>
              <a:endParaRPr lang="ru-RU" b="1" i="1">
                <a:latin typeface="Times New Roman" pitchFamily="18" charset="0"/>
              </a:endParaRPr>
            </a:p>
          </p:txBody>
        </p:sp>
        <p:sp>
          <p:nvSpPr>
            <p:cNvPr id="164893" name="Text Box 29"/>
            <p:cNvSpPr txBox="1">
              <a:spLocks noChangeArrowheads="1"/>
            </p:cNvSpPr>
            <p:nvPr/>
          </p:nvSpPr>
          <p:spPr bwMode="auto">
            <a:xfrm>
              <a:off x="3923" y="3430"/>
              <a:ext cx="166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i="1">
                  <a:latin typeface="Times New Roman" pitchFamily="18" charset="0"/>
                </a:rPr>
                <a:t>a</a:t>
              </a:r>
              <a:r>
                <a:rPr lang="en-US" b="1" i="1" baseline="30000">
                  <a:latin typeface="Times New Roman" pitchFamily="18" charset="0"/>
                </a:rPr>
                <a:t>2</a:t>
              </a:r>
              <a:r>
                <a:rPr lang="en-US" b="1" i="1">
                  <a:latin typeface="Times New Roman" pitchFamily="18" charset="0"/>
                </a:rPr>
                <a:t>+2ab+b</a:t>
              </a:r>
              <a:r>
                <a:rPr lang="en-US" b="1" i="1" baseline="30000">
                  <a:latin typeface="Times New Roman" pitchFamily="18" charset="0"/>
                </a:rPr>
                <a:t>2</a:t>
              </a:r>
              <a:r>
                <a:rPr lang="en-US" b="1" i="1">
                  <a:latin typeface="Times New Roman" pitchFamily="18" charset="0"/>
                </a:rPr>
                <a:t> = 2ab+c</a:t>
              </a:r>
              <a:r>
                <a:rPr lang="en-US" b="1" i="1" baseline="30000">
                  <a:latin typeface="Times New Roman" pitchFamily="18" charset="0"/>
                </a:rPr>
                <a:t>2</a:t>
              </a:r>
              <a:r>
                <a:rPr lang="en-US" b="1" i="1">
                  <a:latin typeface="Times New Roman" pitchFamily="18" charset="0"/>
                </a:rPr>
                <a:t>,</a:t>
              </a:r>
              <a:endParaRPr lang="ru-RU" b="1" i="1">
                <a:latin typeface="Times New Roman" pitchFamily="18" charset="0"/>
              </a:endParaRPr>
            </a:p>
          </p:txBody>
        </p:sp>
        <p:sp>
          <p:nvSpPr>
            <p:cNvPr id="164894" name="Text Box 30"/>
            <p:cNvSpPr txBox="1">
              <a:spLocks noChangeArrowheads="1"/>
            </p:cNvSpPr>
            <p:nvPr/>
          </p:nvSpPr>
          <p:spPr bwMode="auto">
            <a:xfrm>
              <a:off x="3735" y="3647"/>
              <a:ext cx="1440" cy="446"/>
            </a:xfrm>
            <a:prstGeom prst="rect">
              <a:avLst/>
            </a:prstGeom>
            <a:noFill/>
            <a:ln w="9525">
              <a:solidFill>
                <a:srgbClr val="FF0066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4000" b="1" i="1">
                  <a:solidFill>
                    <a:srgbClr val="800000"/>
                  </a:solidFill>
                  <a:latin typeface="Times New Roman" pitchFamily="18" charset="0"/>
                </a:rPr>
                <a:t> </a:t>
              </a:r>
              <a:r>
                <a:rPr lang="en-US" sz="2800" b="1" i="1">
                  <a:solidFill>
                    <a:srgbClr val="800000"/>
                  </a:solidFill>
                  <a:latin typeface="Times New Roman" pitchFamily="18" charset="0"/>
                </a:rPr>
                <a:t>a</a:t>
              </a:r>
              <a:r>
                <a:rPr lang="en-US" sz="2800" b="1" i="1" baseline="30000">
                  <a:solidFill>
                    <a:srgbClr val="800000"/>
                  </a:solidFill>
                  <a:latin typeface="Times New Roman" pitchFamily="18" charset="0"/>
                </a:rPr>
                <a:t>2 </a:t>
              </a:r>
              <a:r>
                <a:rPr lang="en-US" sz="2800" b="1" i="1">
                  <a:solidFill>
                    <a:srgbClr val="800000"/>
                  </a:solidFill>
                  <a:latin typeface="Times New Roman" pitchFamily="18" charset="0"/>
                </a:rPr>
                <a:t>+ b</a:t>
              </a:r>
              <a:r>
                <a:rPr lang="en-US" sz="2800" b="1" i="1" baseline="30000">
                  <a:solidFill>
                    <a:srgbClr val="800000"/>
                  </a:solidFill>
                  <a:latin typeface="Times New Roman" pitchFamily="18" charset="0"/>
                </a:rPr>
                <a:t>2 </a:t>
              </a:r>
              <a:r>
                <a:rPr lang="en-US" sz="2800" b="1" i="1">
                  <a:solidFill>
                    <a:srgbClr val="800000"/>
                  </a:solidFill>
                  <a:latin typeface="Times New Roman" pitchFamily="18" charset="0"/>
                </a:rPr>
                <a:t>= c</a:t>
              </a:r>
              <a:r>
                <a:rPr lang="en-US" sz="2800" b="1" i="1" baseline="30000">
                  <a:solidFill>
                    <a:srgbClr val="800000"/>
                  </a:solidFill>
                  <a:latin typeface="Times New Roman" pitchFamily="18" charset="0"/>
                </a:rPr>
                <a:t>2</a:t>
              </a:r>
              <a:r>
                <a:rPr lang="en-US" sz="2800" b="1" i="1">
                  <a:solidFill>
                    <a:srgbClr val="800000"/>
                  </a:solidFill>
                  <a:latin typeface="Times New Roman" pitchFamily="18" charset="0"/>
                </a:rPr>
                <a:t>.</a:t>
              </a:r>
              <a:endParaRPr lang="ru-RU" sz="2800" b="1" i="1">
                <a:solidFill>
                  <a:srgbClr val="800000"/>
                </a:solidFill>
                <a:latin typeface="Times New Roman" pitchFamily="18" charset="0"/>
              </a:endParaRPr>
            </a:p>
          </p:txBody>
        </p:sp>
        <p:sp>
          <p:nvSpPr>
            <p:cNvPr id="164895" name="Text Box 31"/>
            <p:cNvSpPr txBox="1">
              <a:spLocks noChangeArrowheads="1"/>
            </p:cNvSpPr>
            <p:nvPr/>
          </p:nvSpPr>
          <p:spPr bwMode="auto">
            <a:xfrm>
              <a:off x="3888" y="4020"/>
              <a:ext cx="187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1600" dirty="0">
                  <a:latin typeface="Times New Roman" pitchFamily="18" charset="0"/>
                </a:rPr>
                <a:t>Теорема доказана.</a:t>
              </a:r>
            </a:p>
          </p:txBody>
        </p:sp>
      </p:grpSp>
      <p:sp>
        <p:nvSpPr>
          <p:cNvPr id="164896" name="Text Box 32"/>
          <p:cNvSpPr txBox="1">
            <a:spLocks noChangeArrowheads="1"/>
          </p:cNvSpPr>
          <p:nvPr/>
        </p:nvSpPr>
        <p:spPr bwMode="auto">
          <a:xfrm>
            <a:off x="611188" y="476250"/>
            <a:ext cx="79930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ТЕОРЕМА. В прямоугольном треугольнике квадрат гипотенузы равен сумме квадратов катетов.</a:t>
            </a:r>
          </a:p>
        </p:txBody>
      </p:sp>
      <p:sp>
        <p:nvSpPr>
          <p:cNvPr id="164897" name="Text Box 33"/>
          <p:cNvSpPr txBox="1">
            <a:spLocks noChangeArrowheads="1"/>
          </p:cNvSpPr>
          <p:nvPr/>
        </p:nvSpPr>
        <p:spPr bwMode="auto">
          <a:xfrm>
            <a:off x="611188" y="1484313"/>
            <a:ext cx="6337300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Дано:     АВС,  угол С равен 90</a:t>
            </a:r>
            <a:r>
              <a:rPr lang="ru-RU" baseline="30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, АС =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b,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ВС = а,  АВ = с.</a:t>
            </a:r>
          </a:p>
          <a:p>
            <a:pPr>
              <a:spcBef>
                <a:spcPct val="50000"/>
              </a:spcBef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Доказать:   </a:t>
            </a:r>
            <a:r>
              <a:rPr lang="ru-RU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baseline="300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= а</a:t>
            </a:r>
            <a:r>
              <a:rPr lang="ru-RU" baseline="300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baseline="30000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aphicFrame>
        <p:nvGraphicFramePr>
          <p:cNvPr id="164898" name="Object 34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8194" name="Формула" r:id="rId4" imgW="114120" imgH="215640" progId="Equation.3">
              <p:embed/>
            </p:oleObj>
          </a:graphicData>
        </a:graphic>
      </p:graphicFrame>
      <p:sp>
        <p:nvSpPr>
          <p:cNvPr id="164899" name="AutoShape 35"/>
          <p:cNvSpPr>
            <a:spLocks noChangeArrowheads="1"/>
          </p:cNvSpPr>
          <p:nvPr/>
        </p:nvSpPr>
        <p:spPr bwMode="auto">
          <a:xfrm>
            <a:off x="1476375" y="1557338"/>
            <a:ext cx="73025" cy="144462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4906" name="AutoShape 42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783637" y="6497637"/>
            <a:ext cx="360363" cy="360363"/>
          </a:xfrm>
          <a:prstGeom prst="actionButtonBackPrevious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" name="Group 45"/>
          <p:cNvGrpSpPr>
            <a:grpSpLocks/>
          </p:cNvGrpSpPr>
          <p:nvPr/>
        </p:nvGrpSpPr>
        <p:grpSpPr bwMode="auto">
          <a:xfrm>
            <a:off x="1116013" y="2565400"/>
            <a:ext cx="215900" cy="215900"/>
            <a:chOff x="703" y="1616"/>
            <a:chExt cx="136" cy="136"/>
          </a:xfrm>
        </p:grpSpPr>
        <p:sp>
          <p:nvSpPr>
            <p:cNvPr id="164907" name="Line 43"/>
            <p:cNvSpPr>
              <a:spLocks noChangeShapeType="1"/>
            </p:cNvSpPr>
            <p:nvPr/>
          </p:nvSpPr>
          <p:spPr bwMode="auto">
            <a:xfrm>
              <a:off x="839" y="1616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4908" name="Line 44"/>
            <p:cNvSpPr>
              <a:spLocks noChangeShapeType="1"/>
            </p:cNvSpPr>
            <p:nvPr/>
          </p:nvSpPr>
          <p:spPr bwMode="auto">
            <a:xfrm flipH="1">
              <a:off x="703" y="1752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59"/>
          <p:cNvGrpSpPr>
            <a:grpSpLocks/>
          </p:cNvGrpSpPr>
          <p:nvPr/>
        </p:nvGrpSpPr>
        <p:grpSpPr bwMode="auto">
          <a:xfrm>
            <a:off x="755650" y="3733800"/>
            <a:ext cx="1905000" cy="3124200"/>
            <a:chOff x="476" y="2352"/>
            <a:chExt cx="1200" cy="1968"/>
          </a:xfrm>
        </p:grpSpPr>
        <p:sp>
          <p:nvSpPr>
            <p:cNvPr id="164869" name="AutoShape 5"/>
            <p:cNvSpPr>
              <a:spLocks noChangeArrowheads="1"/>
            </p:cNvSpPr>
            <p:nvPr/>
          </p:nvSpPr>
          <p:spPr bwMode="auto">
            <a:xfrm>
              <a:off x="716" y="2448"/>
              <a:ext cx="816" cy="1584"/>
            </a:xfrm>
            <a:prstGeom prst="rtTriangl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870" name="Text Box 6"/>
            <p:cNvSpPr txBox="1">
              <a:spLocks noChangeArrowheads="1"/>
            </p:cNvSpPr>
            <p:nvPr/>
          </p:nvSpPr>
          <p:spPr bwMode="auto">
            <a:xfrm>
              <a:off x="476" y="2352"/>
              <a:ext cx="33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>
                  <a:latin typeface="Times New Roman" pitchFamily="18" charset="0"/>
                </a:rPr>
                <a:t>А</a:t>
              </a:r>
            </a:p>
          </p:txBody>
        </p:sp>
        <p:sp>
          <p:nvSpPr>
            <p:cNvPr id="164871" name="Text Box 7"/>
            <p:cNvSpPr txBox="1">
              <a:spLocks noChangeArrowheads="1"/>
            </p:cNvSpPr>
            <p:nvPr/>
          </p:nvSpPr>
          <p:spPr bwMode="auto">
            <a:xfrm>
              <a:off x="1436" y="3993"/>
              <a:ext cx="24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>
                  <a:latin typeface="Times New Roman" pitchFamily="18" charset="0"/>
                </a:rPr>
                <a:t>В</a:t>
              </a:r>
            </a:p>
          </p:txBody>
        </p:sp>
        <p:sp>
          <p:nvSpPr>
            <p:cNvPr id="164872" name="Text Box 8"/>
            <p:cNvSpPr txBox="1">
              <a:spLocks noChangeArrowheads="1"/>
            </p:cNvSpPr>
            <p:nvPr/>
          </p:nvSpPr>
          <p:spPr bwMode="auto">
            <a:xfrm>
              <a:off x="476" y="3993"/>
              <a:ext cx="28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800">
                  <a:latin typeface="Times New Roman" pitchFamily="18" charset="0"/>
                </a:rPr>
                <a:t>С</a:t>
              </a:r>
            </a:p>
          </p:txBody>
        </p:sp>
        <p:grpSp>
          <p:nvGrpSpPr>
            <p:cNvPr id="5" name="Group 46"/>
            <p:cNvGrpSpPr>
              <a:grpSpLocks/>
            </p:cNvGrpSpPr>
            <p:nvPr/>
          </p:nvGrpSpPr>
          <p:grpSpPr bwMode="auto">
            <a:xfrm rot="-5400000">
              <a:off x="703" y="3884"/>
              <a:ext cx="136" cy="136"/>
              <a:chOff x="703" y="1616"/>
              <a:chExt cx="136" cy="136"/>
            </a:xfrm>
          </p:grpSpPr>
          <p:sp>
            <p:nvSpPr>
              <p:cNvPr id="164911" name="Line 47"/>
              <p:cNvSpPr>
                <a:spLocks noChangeShapeType="1"/>
              </p:cNvSpPr>
              <p:nvPr/>
            </p:nvSpPr>
            <p:spPr bwMode="auto">
              <a:xfrm>
                <a:off x="839" y="1616"/>
                <a:ext cx="0" cy="1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4912" name="Line 48"/>
              <p:cNvSpPr>
                <a:spLocks noChangeShapeType="1"/>
              </p:cNvSpPr>
              <p:nvPr/>
            </p:nvSpPr>
            <p:spPr bwMode="auto">
              <a:xfrm flipH="1">
                <a:off x="703" y="1752"/>
                <a:ext cx="13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6" name="Group 49"/>
          <p:cNvGrpSpPr>
            <a:grpSpLocks/>
          </p:cNvGrpSpPr>
          <p:nvPr/>
        </p:nvGrpSpPr>
        <p:grpSpPr bwMode="auto">
          <a:xfrm rot="5400000">
            <a:off x="4716463" y="2636838"/>
            <a:ext cx="215900" cy="215900"/>
            <a:chOff x="703" y="1616"/>
            <a:chExt cx="136" cy="136"/>
          </a:xfrm>
        </p:grpSpPr>
        <p:sp>
          <p:nvSpPr>
            <p:cNvPr id="164914" name="Line 50"/>
            <p:cNvSpPr>
              <a:spLocks noChangeShapeType="1"/>
            </p:cNvSpPr>
            <p:nvPr/>
          </p:nvSpPr>
          <p:spPr bwMode="auto">
            <a:xfrm>
              <a:off x="839" y="1616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4915" name="Line 51"/>
            <p:cNvSpPr>
              <a:spLocks noChangeShapeType="1"/>
            </p:cNvSpPr>
            <p:nvPr/>
          </p:nvSpPr>
          <p:spPr bwMode="auto">
            <a:xfrm flipH="1">
              <a:off x="703" y="1752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" name="Group 52"/>
          <p:cNvGrpSpPr>
            <a:grpSpLocks/>
          </p:cNvGrpSpPr>
          <p:nvPr/>
        </p:nvGrpSpPr>
        <p:grpSpPr bwMode="auto">
          <a:xfrm rot="16200000" flipV="1">
            <a:off x="4716463" y="6165850"/>
            <a:ext cx="215900" cy="215900"/>
            <a:chOff x="703" y="1616"/>
            <a:chExt cx="136" cy="136"/>
          </a:xfrm>
        </p:grpSpPr>
        <p:sp>
          <p:nvSpPr>
            <p:cNvPr id="164917" name="Line 53"/>
            <p:cNvSpPr>
              <a:spLocks noChangeShapeType="1"/>
            </p:cNvSpPr>
            <p:nvPr/>
          </p:nvSpPr>
          <p:spPr bwMode="auto">
            <a:xfrm>
              <a:off x="839" y="1616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4918" name="Line 54"/>
            <p:cNvSpPr>
              <a:spLocks noChangeShapeType="1"/>
            </p:cNvSpPr>
            <p:nvPr/>
          </p:nvSpPr>
          <p:spPr bwMode="auto">
            <a:xfrm flipH="1">
              <a:off x="703" y="1752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64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64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4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64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64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48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48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4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64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1648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1648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164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164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64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64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64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4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4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4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4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64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64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164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64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64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64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64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164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164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164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64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64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73" grpId="0" animBg="1"/>
      <p:bldP spid="164874" grpId="0" animBg="1"/>
      <p:bldP spid="164875" grpId="0" animBg="1"/>
      <p:bldP spid="164877" grpId="0" autoUpdateAnimBg="0"/>
      <p:bldP spid="164878" grpId="0" autoUpdateAnimBg="0"/>
      <p:bldP spid="164879" grpId="0" autoUpdateAnimBg="0"/>
      <p:bldP spid="164880" grpId="0" autoUpdateAnimBg="0"/>
      <p:bldP spid="164881" grpId="0" autoUpdateAnimBg="0"/>
      <p:bldP spid="164882" grpId="0" autoUpdateAnimBg="0"/>
      <p:bldP spid="164883" grpId="0" autoUpdateAnimBg="0"/>
      <p:bldP spid="164884" grpId="0" autoUpdateAnimBg="0"/>
      <p:bldP spid="164885" grpId="0" autoUpdateAnimBg="0"/>
      <p:bldP spid="164886" grpId="0" autoUpdateAnimBg="0"/>
      <p:bldP spid="164887" grpId="0" autoUpdateAnimBg="0"/>
      <p:bldP spid="164896" grpId="0"/>
      <p:bldP spid="164897" grpId="0"/>
      <p:bldP spid="164899" grpId="0" animBg="1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theme/theme1.xml><?xml version="1.0" encoding="utf-8"?>
<a:theme xmlns:a="http://schemas.openxmlformats.org/drawingml/2006/main" name="MS_RU_blue_Universal">
  <a:themeElements>
    <a:clrScheme name="Korea03">
      <a:dk1>
        <a:srgbClr val="000000"/>
      </a:dk1>
      <a:lt1>
        <a:srgbClr val="FFFFFF"/>
      </a:lt1>
      <a:dk2>
        <a:srgbClr val="0362B9"/>
      </a:dk2>
      <a:lt2>
        <a:srgbClr val="BCE7FA"/>
      </a:lt2>
      <a:accent1>
        <a:srgbClr val="3DB5DB"/>
      </a:accent1>
      <a:accent2>
        <a:srgbClr val="DF9B29"/>
      </a:accent2>
      <a:accent3>
        <a:srgbClr val="6699FF"/>
      </a:accent3>
      <a:accent4>
        <a:srgbClr val="D361AA"/>
      </a:accent4>
      <a:accent5>
        <a:srgbClr val="A3D75D"/>
      </a:accent5>
      <a:accent6>
        <a:srgbClr val="D36161"/>
      </a:accent6>
      <a:hlink>
        <a:srgbClr val="FF9933"/>
      </a:hlink>
      <a:folHlink>
        <a:srgbClr val="FF3399"/>
      </a:folHlink>
    </a:clrScheme>
    <a:fontScheme name="Korea03">
      <a:majorFont>
        <a:latin typeface="Corbel"/>
        <a:ea typeface=""/>
        <a:cs typeface=""/>
        <a:font script="Jpan" typeface="HG創英角ｺﾞｼｯｸUB"/>
        <a:font script="Hang" typeface="맑은 고딕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w Cen MT"/>
        <a:ea typeface=""/>
        <a:cs typeface=""/>
        <a:font script="Jpan" typeface="HGｺﾞｼｯｸE"/>
        <a:font script="Hang" typeface="휴먼모음T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Korea03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hade val="100000"/>
                <a:satMod val="115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mmon_ID03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Грация">
      <a:fillStyleLst>
        <a:solidFill>
          <a:schemeClr val="phClr">
            <a:tint val="100000"/>
          </a:schemeClr>
        </a:solidFill>
        <a:gradFill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2700000" scaled="1"/>
        </a:gradFill>
        <a:blipFill>
          <a:blip xmlns:r="http://schemas.openxmlformats.org/officeDocument/2006/relationships" r:embed="rId1">
            <a:duotone>
              <a:srgbClr val="FFFFFF"/>
              <a:schemeClr val="phClr">
                <a:tint val="100000"/>
              </a:schemeClr>
            </a:duotone>
          </a:blip>
          <a:tile tx="0" ty="0" sx="80000" sy="85000" flip="none" algn="tl"/>
        </a:blipFill>
      </a:fillStyleLst>
      <a:lnStyleLst>
        <a:ln w="13175" cap="flat" cmpd="sng" algn="ctr">
          <a:solidFill>
            <a:schemeClr val="phClr">
              <a:alpha val="100000"/>
            </a:schemeClr>
          </a:solidFill>
          <a:prstDash val="solid"/>
        </a:ln>
        <a:ln w="19525" cap="flat" cmpd="sng" algn="ctr">
          <a:solidFill>
            <a:schemeClr val="phClr">
              <a:alpha val="100000"/>
            </a:schemeClr>
          </a:solidFill>
          <a:prstDash val="solid"/>
        </a:ln>
        <a:ln w="26350" cap="flat" cmpd="sng" algn="ctr">
          <a:solidFill>
            <a:schemeClr val="phClr">
              <a:alpha val="100000"/>
            </a:schemeClr>
          </a:solidFill>
          <a:prstDash val="solid"/>
        </a:ln>
      </a:lnStyleLst>
      <a:effectStyleLst>
        <a:effectStyle>
          <a:effectLst>
            <a:outerShdw blurRad="95000">
              <a:srgbClr val="000000">
                <a:alpha val="55000"/>
              </a:srgbClr>
            </a:outerShdw>
          </a:effectLst>
          <a:scene3d>
            <a:camera prst="perspectiveFront" fov="7200000"/>
            <a:lightRig rig="brightRoom" dir="t">
              <a:rot lat="0" lon="0" rev="4800000"/>
            </a:lightRig>
          </a:scene3d>
          <a:sp3d contourW="12700" prstMaterial="powder">
            <a:bevelT h="25400"/>
            <a:bevelB h="25400"/>
            <a:contourClr>
              <a:schemeClr val="phClr">
                <a:shade val="60000"/>
                <a:satMod val="110000"/>
              </a:schemeClr>
            </a:contourClr>
          </a:sp3d>
        </a:effectStyle>
        <a:effectStyle>
          <a:effectLst>
            <a:outerShdw blurRad="254000" dist="50800" dir="2700000" algn="tl">
              <a:srgbClr val="000000">
                <a:alpha val="55000"/>
              </a:srgbClr>
            </a:outerShdw>
          </a:effectLst>
          <a:scene3d>
            <a:camera prst="perspectiveFront" fov="7200000"/>
            <a:lightRig rig="brightRoom" dir="t">
              <a:rot lat="0" lon="0" rev="4800000"/>
            </a:lightRig>
          </a:scene3d>
          <a:sp3d contourW="12700" prstMaterial="powder">
            <a:bevelT h="25400"/>
            <a:bevelB h="25400"/>
            <a:contourClr>
              <a:schemeClr val="phClr">
                <a:shade val="60000"/>
                <a:satMod val="110000"/>
              </a:schemeClr>
            </a:contourClr>
          </a:sp3d>
        </a:effectStyle>
        <a:effectStyle>
          <a:effectLst>
            <a:outerShdw blurRad="254000" dist="50800" dir="2700000" algn="tl">
              <a:srgbClr val="000000">
                <a:alpha val="55000"/>
              </a:srgbClr>
            </a:outerShdw>
          </a:effectLst>
          <a:scene3d>
            <a:camera prst="perspectiveFront" fov="7200000"/>
            <a:lightRig rig="brightRoom" dir="t">
              <a:rot lat="0" lon="0" rev="2700000"/>
            </a:lightRig>
          </a:scene3d>
          <a:sp3d>
            <a:bevelT w="342900" h="38100" prst="softRound"/>
            <a:bevelB w="342900" h="38100" prst="softRound"/>
            <a:contourClr>
              <a:srgbClr val="000000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S_RU_Brawn_Simple">
  <a:themeElements>
    <a:clrScheme name="New_Simple01">
      <a:dk1>
        <a:sysClr val="windowText" lastClr="000000"/>
      </a:dk1>
      <a:lt1>
        <a:sysClr val="window" lastClr="FFFFFF"/>
      </a:lt1>
      <a:dk2>
        <a:srgbClr val="562B71"/>
      </a:dk2>
      <a:lt2>
        <a:srgbClr val="DFF0F7"/>
      </a:lt2>
      <a:accent1>
        <a:srgbClr val="6BA2DF"/>
      </a:accent1>
      <a:accent2>
        <a:srgbClr val="C0504D"/>
      </a:accent2>
      <a:accent3>
        <a:srgbClr val="9BBB59"/>
      </a:accent3>
      <a:accent4>
        <a:srgbClr val="8064A2"/>
      </a:accent4>
      <a:accent5>
        <a:srgbClr val="AA5E74"/>
      </a:accent5>
      <a:accent6>
        <a:srgbClr val="EF9031"/>
      </a:accent6>
      <a:hlink>
        <a:srgbClr val="FF0000"/>
      </a:hlink>
      <a:folHlink>
        <a:srgbClr val="92D050"/>
      </a:folHlink>
    </a:clrScheme>
    <a:fontScheme name="New_Simple01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맑은 고딕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맑은 고딕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New_Simple01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hade val="100000"/>
                <a:satMod val="165000"/>
              </a:schemeClr>
            </a:gs>
            <a:gs pos="55000">
              <a:schemeClr val="phClr">
                <a:tint val="83000"/>
                <a:shade val="100000"/>
                <a:satMod val="155000"/>
              </a:schemeClr>
            </a:gs>
            <a:gs pos="100000">
              <a:schemeClr val="phClr">
                <a:shade val="85000"/>
                <a:satMod val="100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20040000"/>
            </a:lightRig>
          </a:scene3d>
          <a:sp3d contourW="12700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hueMod val="105000"/>
                <a:satMod val="250000"/>
              </a:schemeClr>
            </a:gs>
            <a:gs pos="100000">
              <a:schemeClr val="phClr">
                <a:tint val="95000"/>
                <a:shade val="100000"/>
                <a:satMod val="200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4000"/>
                <a:satMod val="200000"/>
              </a:schemeClr>
            </a:gs>
            <a:gs pos="100000">
              <a:schemeClr val="phClr">
                <a:shade val="70000"/>
                <a:satMod val="200000"/>
              </a:schemeClr>
            </a:gs>
          </a:gsLst>
          <a:path path="circle">
            <a:fillToRect l="40000" r="40000" b="6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S030007630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TS010362654</Template>
  <TotalTime>154</TotalTime>
  <Words>452</Words>
  <Application>Microsoft Office PowerPoint</Application>
  <PresentationFormat>Экран (4:3)</PresentationFormat>
  <Paragraphs>134</Paragraphs>
  <Slides>16</Slides>
  <Notes>1</Notes>
  <HiddenSlides>0</HiddenSlides>
  <MMClips>1</MMClips>
  <ScaleCrop>false</ScaleCrop>
  <HeadingPairs>
    <vt:vector size="6" baseType="variant">
      <vt:variant>
        <vt:lpstr>Тема</vt:lpstr>
      </vt:variant>
      <vt:variant>
        <vt:i4>6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24" baseType="lpstr">
      <vt:lpstr>MS_RU_blue_Universal</vt:lpstr>
      <vt:lpstr>Common_ID03</vt:lpstr>
      <vt:lpstr>MS_RU_Brawn_Simple</vt:lpstr>
      <vt:lpstr>Литейная</vt:lpstr>
      <vt:lpstr>TS030007630</vt:lpstr>
      <vt:lpstr>Тема Office</vt:lpstr>
      <vt:lpstr>Формула</vt:lpstr>
      <vt:lpstr>Точечный рисунок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Alexandrova-XP</dc:creator>
  <cp:lastModifiedBy>Tata</cp:lastModifiedBy>
  <cp:revision>33</cp:revision>
  <dcterms:created xsi:type="dcterms:W3CDTF">2011-01-23T16:32:10Z</dcterms:created>
  <dcterms:modified xsi:type="dcterms:W3CDTF">2011-02-23T17:34:01Z</dcterms:modified>
</cp:coreProperties>
</file>