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7" r:id="rId2"/>
    <p:sldId id="262" r:id="rId3"/>
    <p:sldId id="279" r:id="rId4"/>
    <p:sldId id="280" r:id="rId5"/>
    <p:sldId id="281" r:id="rId6"/>
    <p:sldId id="278" r:id="rId7"/>
    <p:sldId id="275" r:id="rId8"/>
    <p:sldId id="285" r:id="rId9"/>
    <p:sldId id="257" r:id="rId10"/>
    <p:sldId id="267" r:id="rId11"/>
    <p:sldId id="268" r:id="rId12"/>
    <p:sldId id="286" r:id="rId13"/>
    <p:sldId id="290" r:id="rId14"/>
    <p:sldId id="292" r:id="rId15"/>
    <p:sldId id="274" r:id="rId16"/>
    <p:sldId id="269" r:id="rId17"/>
    <p:sldId id="259" r:id="rId18"/>
    <p:sldId id="273" r:id="rId19"/>
    <p:sldId id="283" r:id="rId20"/>
    <p:sldId id="261" r:id="rId21"/>
    <p:sldId id="271" r:id="rId22"/>
    <p:sldId id="294" r:id="rId23"/>
    <p:sldId id="272" r:id="rId24"/>
    <p:sldId id="289" r:id="rId25"/>
    <p:sldId id="256" r:id="rId26"/>
    <p:sldId id="270" r:id="rId27"/>
    <p:sldId id="265" r:id="rId28"/>
    <p:sldId id="266" r:id="rId29"/>
    <p:sldId id="258" r:id="rId30"/>
    <p:sldId id="264" r:id="rId31"/>
    <p:sldId id="260" r:id="rId32"/>
    <p:sldId id="282" r:id="rId33"/>
    <p:sldId id="276" r:id="rId34"/>
    <p:sldId id="288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900"/>
    <a:srgbClr val="00FFFF"/>
    <a:srgbClr val="FF0000"/>
    <a:srgbClr val="FFFF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BBB8EB-7E55-491D-B7BA-6F5C210DF4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250C4-6A3E-4792-9285-33CD9287DB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83335-30C8-41A7-B34D-E73004FF0F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C42C4B-80B8-4572-8271-118B88B409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EFCC6-6361-4B8B-BBB5-F65DD51F2A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EB420-018F-42B6-99FF-91F4944C5C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73782-A588-44A4-B549-31C8CA508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8032D-BECE-4EA7-8836-C7E6D49AEE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F8537-0F1D-4C00-BF9B-194E16214C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3686-73CE-4AB9-8A40-1D0E644944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F894-603C-454D-83A4-503D614DD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14902-0E2C-41A1-91AA-7D48BB366E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E1C6058C-9EB3-4F3F-A970-DE432F327C9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9;&#1095;&#1080;&#1090;&#1077;&#1083;&#1103;\&#1052;&#1086;&#1080;%20&#1076;&#1086;&#1082;&#1091;&#1084;&#1077;&#1085;&#1090;&#1099;\&#1047;&#1080;&#1085;&#1086;&#1074;&#1100;&#1077;&#1074;&#1072;\&#1044;&#1077;&#1085;&#1100;%20&#1082;&#1086;&#1089;&#1084;&#1086;&#1085;&#1072;&#1074;&#1090;&#1080;&#1082;&#1080;\&#1074;&#1080;&#1076;&#1077;&#1086;%20&#1082;&#1086;&#1089;&#1084;&#1086;&#1089;\39000062.avi" TargetMode="External"/><Relationship Id="rId4" Type="http://schemas.openxmlformats.org/officeDocument/2006/relationships/hyperlink" Target="&#1074;&#1080;&#1076;&#1077;&#1086;%20&#1082;&#1086;&#1089;&#1084;&#1086;&#1089;/39000062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10" Type="http://schemas.openxmlformats.org/officeDocument/2006/relationships/slide" Target="slide1.xml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49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49.pn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9;&#1095;&#1080;&#1090;&#1077;&#1083;&#1103;\&#1052;&#1086;&#1080;%20&#1076;&#1086;&#1082;&#1091;&#1084;&#1077;&#1085;&#1090;&#1099;\&#1047;&#1080;&#1085;&#1086;&#1074;&#1100;&#1077;&#1074;&#1072;\&#1044;&#1077;&#1085;&#1100;%20&#1082;&#1086;&#1089;&#1084;&#1086;&#1085;&#1072;&#1074;&#1090;&#1080;&#1082;&#1080;\&#1074;&#1080;&#1076;&#1077;&#1086;%20&#1082;&#1086;&#1089;&#1084;&#1086;&#1089;\39000002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&#1074;&#1080;&#1076;&#1077;&#1086;%20&#1082;&#1086;&#1089;&#1084;&#1086;&#1089;/39000062.avi" TargetMode="Externa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1;&#1081;&#1081;&#1081;&#1081;\&#1056;&#1072;&#1073;&#1086;&#1095;&#1080;&#1081;%20&#1089;&#1090;&#1086;&#1083;\Murian\&#1053;&#1077;&#1078;&#1085;&#1086;&#1089;&#1090;&#1100;_&#1052;&#1072;&#1081;&#1103;%20&#1050;&#1088;&#1080;&#1089;&#1090;&#1072;&#1083;&#1080;&#1085;&#1089;&#1082;&#1072;&#1103;.mp3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.w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%20&#1082;&#1086;&#1089;&#1084;&#1086;&#1089;/39000143.avi" TargetMode="Externa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0" name="3900006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650" y="458788"/>
            <a:ext cx="7777163" cy="5832475"/>
          </a:xfrm>
          <a:prstGeom prst="rect">
            <a:avLst/>
          </a:prstGeom>
          <a:noFill/>
        </p:spPr>
      </p:pic>
      <p:sp>
        <p:nvSpPr>
          <p:cNvPr id="86031" name="AutoShape 15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16913" y="6021388"/>
            <a:ext cx="684212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0" fill="hold"/>
                                        <p:tgtEl>
                                          <p:spTgt spid="860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60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0" y="1773238"/>
            <a:ext cx="5184775" cy="5084762"/>
            <a:chOff x="0" y="1117"/>
            <a:chExt cx="3266" cy="3203"/>
          </a:xfrm>
        </p:grpSpPr>
        <p:pic>
          <p:nvPicPr>
            <p:cNvPr id="19464" name="Picture 8" descr="IMG_00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804"/>
              <a:ext cx="3266" cy="251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158" y="1117"/>
              <a:ext cx="211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i="1"/>
                <a:t>Дом, где 9 марта</a:t>
              </a:r>
            </a:p>
            <a:p>
              <a:r>
                <a:rPr lang="ru-RU" sz="2000" i="1"/>
                <a:t>1934 года </a:t>
              </a:r>
            </a:p>
            <a:p>
              <a:r>
                <a:rPr lang="ru-RU" sz="2000" i="1"/>
                <a:t> родился Юра Гагарин</a:t>
              </a:r>
              <a:r>
                <a:rPr lang="ru-RU">
                  <a:latin typeface="Arial" charset="0"/>
                </a:rPr>
                <a:t>.</a:t>
              </a:r>
            </a:p>
          </p:txBody>
        </p:sp>
      </p:grp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5400675" y="1484313"/>
            <a:ext cx="3743325" cy="5373687"/>
            <a:chOff x="3402" y="935"/>
            <a:chExt cx="2358" cy="3385"/>
          </a:xfrm>
        </p:grpSpPr>
        <p:pic>
          <p:nvPicPr>
            <p:cNvPr id="19468" name="Picture 12" descr="IMG_00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78" y="935"/>
              <a:ext cx="1776" cy="254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3402" y="3494"/>
              <a:ext cx="235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i="1"/>
                <a:t>Юра Гагарин (сидит) со</a:t>
              </a:r>
            </a:p>
            <a:p>
              <a:r>
                <a:rPr lang="ru-RU" sz="2000" i="1"/>
                <a:t>своими братьями</a:t>
              </a:r>
            </a:p>
            <a:p>
              <a:r>
                <a:rPr lang="ru-RU" sz="2000" i="1"/>
                <a:t> Валентином,</a:t>
              </a:r>
            </a:p>
            <a:p>
              <a:r>
                <a:rPr lang="ru-RU" sz="2000" i="1"/>
                <a:t> Борисом и сестрой Зоей.</a:t>
              </a:r>
            </a:p>
          </p:txBody>
        </p:sp>
      </p:grpSp>
      <p:sp>
        <p:nvSpPr>
          <p:cNvPr id="19471" name="WordArt 15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59055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Родина Гагарина - </a:t>
            </a:r>
          </a:p>
          <a:p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Смоленская область,</a:t>
            </a:r>
          </a:p>
          <a:p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Гжатский район, </a:t>
            </a:r>
          </a:p>
          <a:p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с. Клушино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8229600" cy="1139825"/>
          </a:xfrm>
        </p:spPr>
        <p:txBody>
          <a:bodyPr/>
          <a:lstStyle/>
          <a:p>
            <a:r>
              <a:rPr lang="ru-RU" b="1" dirty="0">
                <a:solidFill>
                  <a:srgbClr val="00FFFF"/>
                </a:solidFill>
              </a:rPr>
              <a:t>Родители Юрия Гагарина</a:t>
            </a:r>
          </a:p>
        </p:txBody>
      </p: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4572000" y="1557338"/>
            <a:ext cx="4748213" cy="4422775"/>
            <a:chOff x="2880" y="981"/>
            <a:chExt cx="2991" cy="2786"/>
          </a:xfrm>
        </p:grpSpPr>
        <p:pic>
          <p:nvPicPr>
            <p:cNvPr id="22535" name="Picture 7" descr="IMG_00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34" y="981"/>
              <a:ext cx="2195" cy="222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880" y="3249"/>
              <a:ext cx="299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>
                  <a:latin typeface="Arial" charset="0"/>
                </a:rPr>
                <a:t>Анна Тимофеевна Гагарина – </a:t>
              </a:r>
            </a:p>
            <a:p>
              <a:r>
                <a:rPr lang="ru-RU" sz="2400">
                  <a:latin typeface="Arial" charset="0"/>
                </a:rPr>
                <a:t>мама космонавта</a:t>
              </a:r>
            </a:p>
          </p:txBody>
        </p:sp>
      </p:grp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0" y="1409700"/>
            <a:ext cx="4648200" cy="4251325"/>
            <a:chOff x="0" y="888"/>
            <a:chExt cx="2928" cy="2678"/>
          </a:xfrm>
        </p:grpSpPr>
        <p:pic>
          <p:nvPicPr>
            <p:cNvPr id="22532" name="Picture 4" descr="IM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" y="1389"/>
              <a:ext cx="2163" cy="217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0" y="888"/>
              <a:ext cx="292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>
                  <a:latin typeface="Arial" charset="0"/>
                </a:rPr>
                <a:t>Алексей  Иванович Гагарин –</a:t>
              </a:r>
            </a:p>
            <a:p>
              <a:r>
                <a:rPr lang="ru-RU" sz="2400">
                  <a:latin typeface="Arial" charset="0"/>
                </a:rPr>
                <a:t>отец космонавта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G_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2276475"/>
            <a:ext cx="2897188" cy="4392613"/>
          </a:xfrm>
          <a:prstGeom prst="rect">
            <a:avLst/>
          </a:prstGeom>
          <a:noFill/>
        </p:spPr>
      </p:pic>
      <p:pic>
        <p:nvPicPr>
          <p:cNvPr id="66565" name="Picture 5" descr="IMG_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836613"/>
            <a:ext cx="3117850" cy="5373687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79388" y="0"/>
            <a:ext cx="5256212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Курсант  1-го Чкаловского</a:t>
            </a:r>
          </a:p>
          <a:p>
            <a:r>
              <a:rPr lang="ru-RU" sz="2400"/>
              <a:t>Военно – авиационного училища</a:t>
            </a:r>
          </a:p>
          <a:p>
            <a:r>
              <a:rPr lang="ru-RU" sz="2400"/>
              <a:t>им. К. Ворошилова </a:t>
            </a:r>
          </a:p>
          <a:p>
            <a:r>
              <a:rPr lang="ru-RU" sz="2400"/>
              <a:t>Ю. Гагарин. </a:t>
            </a:r>
          </a:p>
          <a:p>
            <a:r>
              <a:rPr lang="ru-RU" sz="2400"/>
              <a:t>1955 год</a:t>
            </a:r>
          </a:p>
        </p:txBody>
      </p:sp>
      <p:pic>
        <p:nvPicPr>
          <p:cNvPr id="66567" name="Picture 7" descr="g01373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5313363"/>
            <a:ext cx="1879600" cy="1544637"/>
          </a:xfrm>
          <a:prstGeom prst="rect">
            <a:avLst/>
          </a:prstGeom>
          <a:noFill/>
        </p:spPr>
      </p:pic>
      <p:pic>
        <p:nvPicPr>
          <p:cNvPr id="66568" name="Picture 8" descr="g01373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0"/>
            <a:ext cx="1879600" cy="154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4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4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Изображение 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420938"/>
            <a:ext cx="3252787" cy="4319587"/>
          </a:xfrm>
          <a:prstGeom prst="rect">
            <a:avLst/>
          </a:prstGeom>
          <a:noFill/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-1260475" y="0"/>
            <a:ext cx="6840538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/>
              <a:t>Студент </a:t>
            </a:r>
          </a:p>
          <a:p>
            <a:r>
              <a:rPr lang="ru-RU" sz="3600"/>
              <a:t>Саратовского </a:t>
            </a:r>
          </a:p>
          <a:p>
            <a:r>
              <a:rPr lang="ru-RU" sz="3600"/>
              <a:t>индустриального техникума 1951 г</a:t>
            </a:r>
          </a:p>
        </p:txBody>
      </p:sp>
      <p:pic>
        <p:nvPicPr>
          <p:cNvPr id="73735" name="Picture 7" descr="Копия Изображение 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588" y="0"/>
            <a:ext cx="4824412" cy="4083050"/>
          </a:xfrm>
          <a:prstGeom prst="rect">
            <a:avLst/>
          </a:prstGeom>
          <a:noFill/>
        </p:spPr>
      </p:pic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>
            <a:off x="4500563" y="4868863"/>
            <a:ext cx="4643437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Юрий Гагарин - </a:t>
            </a:r>
          </a:p>
          <a:p>
            <a:r>
              <a:rPr lang="ru-RU" sz="3600" kern="1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курсант Саратовского </a:t>
            </a:r>
          </a:p>
          <a:p>
            <a:r>
              <a:rPr lang="ru-RU" sz="3600" kern="1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аэроклуба 1954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Изображение 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205038"/>
            <a:ext cx="5616575" cy="4362450"/>
          </a:xfrm>
          <a:prstGeom prst="rect">
            <a:avLst/>
          </a:prstGeom>
          <a:noFill/>
        </p:spPr>
      </p:pic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69818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 первым самостоятельным</a:t>
            </a:r>
          </a:p>
          <a:p>
            <a:r>
              <a:rPr lang="ru-RU" sz="3600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полетом в Заполярье </a:t>
            </a:r>
          </a:p>
          <a:p>
            <a:r>
              <a:rPr lang="ru-RU" sz="3600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6 апреля 1958 год</a:t>
            </a:r>
          </a:p>
        </p:txBody>
      </p:sp>
      <p:pic>
        <p:nvPicPr>
          <p:cNvPr id="75782" name="Picture 6" descr="Изображение 012"/>
          <p:cNvPicPr>
            <a:picLocks noChangeAspect="1" noChangeArrowheads="1"/>
          </p:cNvPicPr>
          <p:nvPr/>
        </p:nvPicPr>
        <p:blipFill>
          <a:blip r:embed="rId3" cstate="email"/>
          <a:srcRect l="-962"/>
          <a:stretch>
            <a:fillRect/>
          </a:stretch>
        </p:blipFill>
        <p:spPr bwMode="auto">
          <a:xfrm>
            <a:off x="6156325" y="2205038"/>
            <a:ext cx="2663825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Galaktika2(1024x76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0"/>
            <a:ext cx="6985000" cy="5576888"/>
          </a:xfrm>
          <a:prstGeom prst="rect">
            <a:avLst/>
          </a:prstGeom>
          <a:noFill/>
        </p:spPr>
      </p:pic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684213" y="1341438"/>
            <a:ext cx="3417887" cy="5235575"/>
            <a:chOff x="431" y="845"/>
            <a:chExt cx="2153" cy="3298"/>
          </a:xfrm>
        </p:grpSpPr>
        <p:pic>
          <p:nvPicPr>
            <p:cNvPr id="32772" name="Picture 4" descr="IMG_0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7" y="845"/>
              <a:ext cx="1817" cy="2677"/>
            </a:xfrm>
            <a:prstGeom prst="rect">
              <a:avLst/>
            </a:prstGeom>
            <a:noFill/>
          </p:spPr>
        </p:pic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431" y="3566"/>
              <a:ext cx="2153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В год окончания училища</a:t>
              </a:r>
            </a:p>
            <a:p>
              <a:r>
                <a:rPr lang="ru-RU"/>
                <a:t>Ю. Гагарин женился на </a:t>
              </a:r>
            </a:p>
            <a:p>
              <a:r>
                <a:rPr lang="ru-RU"/>
                <a:t>Валентине Горячевой.</a:t>
              </a:r>
            </a:p>
          </p:txBody>
        </p:sp>
      </p:grp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5529263" y="1125538"/>
            <a:ext cx="3251200" cy="5505450"/>
            <a:chOff x="3483" y="709"/>
            <a:chExt cx="2048" cy="3468"/>
          </a:xfrm>
        </p:grpSpPr>
        <p:pic>
          <p:nvPicPr>
            <p:cNvPr id="32773" name="Picture 5" descr="IMG_00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15" y="1298"/>
              <a:ext cx="1972" cy="2879"/>
            </a:xfrm>
            <a:prstGeom prst="rect">
              <a:avLst/>
            </a:prstGeom>
            <a:noFill/>
          </p:spPr>
        </p:pic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3483" y="709"/>
              <a:ext cx="204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Ю. А. Гагарин с </a:t>
              </a:r>
            </a:p>
            <a:p>
              <a:r>
                <a:rPr lang="ru-RU"/>
                <a:t>дочерьми Галей и Леной</a:t>
              </a:r>
            </a:p>
          </p:txBody>
        </p:sp>
      </p:grp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1908175" y="404813"/>
            <a:ext cx="56165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Семья Юрия Гагарина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Galaktika2(1024x76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03688" cy="3078163"/>
          </a:xfrm>
          <a:prstGeom prst="rect">
            <a:avLst/>
          </a:prstGeom>
          <a:noFill/>
        </p:spPr>
      </p:pic>
      <p:pic>
        <p:nvPicPr>
          <p:cNvPr id="25606" name="Picture 6" descr="IMG_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205038"/>
            <a:ext cx="3540125" cy="3886200"/>
          </a:xfrm>
          <a:prstGeom prst="rect">
            <a:avLst/>
          </a:prstGeom>
          <a:noFill/>
        </p:spPr>
      </p:pic>
      <p:pic>
        <p:nvPicPr>
          <p:cNvPr id="25607" name="Picture 7" descr="IMG_00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2133600"/>
            <a:ext cx="2951163" cy="4005263"/>
          </a:xfrm>
          <a:prstGeom prst="rect">
            <a:avLst/>
          </a:prstGeom>
          <a:noFill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555875" y="188913"/>
            <a:ext cx="60118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00FFFF"/>
                </a:solidFill>
              </a:rPr>
              <a:t>На занятиях в Военно-воздушной</a:t>
            </a:r>
          </a:p>
          <a:p>
            <a:r>
              <a:rPr lang="ru-RU" sz="2400">
                <a:solidFill>
                  <a:srgbClr val="00FFFF"/>
                </a:solidFill>
              </a:rPr>
              <a:t>Инженерной академии</a:t>
            </a:r>
          </a:p>
          <a:p>
            <a:r>
              <a:rPr lang="ru-RU" sz="2400">
                <a:solidFill>
                  <a:srgbClr val="00FFFF"/>
                </a:solidFill>
              </a:rPr>
              <a:t>им. Н.Е Жуковского.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565150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Рассвет. Еще не знаем ничего.</a:t>
            </a:r>
          </a:p>
          <a:p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Обычные "Последние известия".</a:t>
            </a:r>
          </a:p>
          <a:p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А он уже летит через созвездия!</a:t>
            </a:r>
          </a:p>
          <a:p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Земля проснется с именем его.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4067175" y="4365625"/>
            <a:ext cx="4464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12 апреля 1961 год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827088" y="5157788"/>
            <a:ext cx="5353050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Космодром </a:t>
            </a:r>
          </a:p>
          <a:p>
            <a:r>
              <a:rPr lang="ru-RU" sz="3600" i="1" kern="1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"Байконур"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250825" y="3068638"/>
            <a:ext cx="87137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Юрий Алексеевич Гагарин</a:t>
            </a:r>
          </a:p>
        </p:txBody>
      </p:sp>
      <p:pic>
        <p:nvPicPr>
          <p:cNvPr id="718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9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28" y="6553200"/>
            <a:ext cx="304800" cy="304800"/>
          </a:xfrm>
          <a:prstGeom prst="rect">
            <a:avLst/>
          </a:prstGeom>
          <a:noFill/>
        </p:spPr>
      </p:pic>
      <p:pic>
        <p:nvPicPr>
          <p:cNvPr id="8" name="Рисунок 7" descr="Гагарин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214290"/>
            <a:ext cx="2714644" cy="309853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audio>
          </p:childTnLst>
        </p:cTn>
      </p:par>
    </p:tnLst>
    <p:bldLst>
      <p:bldP spid="7173" grpId="0" animBg="1"/>
      <p:bldP spid="7175" grpId="0" animBg="1"/>
      <p:bldP spid="7176" grpId="0" animBg="1"/>
      <p:bldP spid="71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G_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25538"/>
            <a:ext cx="5400675" cy="2754312"/>
          </a:xfrm>
          <a:prstGeom prst="rect">
            <a:avLst/>
          </a:prstGeom>
          <a:noFill/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408738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Перед стартом</a:t>
            </a:r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611188" y="4076700"/>
            <a:ext cx="784860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Дни подготовки к космическому</a:t>
            </a:r>
          </a:p>
          <a:p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полету были заполнены занятиями,</a:t>
            </a:r>
          </a:p>
          <a:p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тренировками, </a:t>
            </a:r>
          </a:p>
          <a:p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медицинским обследованиям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 descr="Galaktika2(1024x76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0"/>
            <a:ext cx="6985000" cy="5576888"/>
          </a:xfrm>
          <a:prstGeom prst="rect">
            <a:avLst/>
          </a:prstGeom>
          <a:noFill/>
        </p:spPr>
      </p:pic>
      <p:pic>
        <p:nvPicPr>
          <p:cNvPr id="53252" name="Picture 4" descr="IMG_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3" y="0"/>
            <a:ext cx="35829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5364163" y="5157788"/>
            <a:ext cx="393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С.П.Королев:</a:t>
            </a:r>
          </a:p>
          <a:p>
            <a:r>
              <a:rPr lang="ru-RU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"Кедр! Я - Заря-1!".</a:t>
            </a:r>
          </a:p>
        </p:txBody>
      </p:sp>
      <p:pic>
        <p:nvPicPr>
          <p:cNvPr id="53259" name="Picture 11" descr="Изображение 015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250825" y="2060575"/>
            <a:ext cx="5256213" cy="4433888"/>
          </a:xfrm>
          <a:prstGeom prst="rect">
            <a:avLst/>
          </a:prstGeom>
          <a:noFill/>
        </p:spPr>
      </p:pic>
      <p:sp>
        <p:nvSpPr>
          <p:cNvPr id="53260" name="WordArt 12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457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Напутствия перед стартом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3" name="Picture 33" descr="g01373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925" y="1714488"/>
            <a:ext cx="1870075" cy="1547813"/>
          </a:xfrm>
          <a:prstGeom prst="rect">
            <a:avLst/>
          </a:prstGeom>
          <a:noFill/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15525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4" name="Picture 34" descr="g01373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0"/>
            <a:ext cx="1862137" cy="1543050"/>
          </a:xfrm>
          <a:prstGeom prst="rect">
            <a:avLst/>
          </a:prstGeom>
          <a:noFill/>
        </p:spPr>
      </p:pic>
      <p:pic>
        <p:nvPicPr>
          <p:cNvPr id="10271" name="Picture 31" descr="g01372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133600"/>
            <a:ext cx="1747838" cy="1543050"/>
          </a:xfrm>
          <a:prstGeom prst="rect">
            <a:avLst/>
          </a:prstGeom>
          <a:noFill/>
        </p:spPr>
      </p:pic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2350" y="488632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57148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059113" y="836613"/>
            <a:ext cx="9144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55650" y="5300663"/>
            <a:ext cx="503238" cy="64928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7235825" y="3789363"/>
            <a:ext cx="431800" cy="576262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140200" y="3789363"/>
            <a:ext cx="9144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6804025" y="1341438"/>
            <a:ext cx="503238" cy="503237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4284663" y="5157788"/>
            <a:ext cx="914400" cy="914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700338" y="3213100"/>
            <a:ext cx="431800" cy="503238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2428860" y="5572140"/>
            <a:ext cx="504825" cy="4318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5940425" y="836613"/>
            <a:ext cx="503238" cy="6477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85720" y="357166"/>
            <a:ext cx="431800" cy="5762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8181975" y="404813"/>
            <a:ext cx="566738" cy="6477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1258888" y="2708275"/>
            <a:ext cx="217487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2714612" y="214290"/>
            <a:ext cx="600079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Муниципальное общеобразовательное учреждение </a:t>
            </a:r>
          </a:p>
          <a:p>
            <a:r>
              <a:rPr lang="ru-RU" sz="14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"Рудянская средняя общеобразовательная </a:t>
            </a:r>
            <a:r>
              <a:rPr lang="ru-RU" sz="14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школа«</a:t>
            </a:r>
          </a:p>
          <a:p>
            <a:r>
              <a:rPr lang="ru-RU" sz="14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Красноярского края, </a:t>
            </a:r>
            <a:r>
              <a:rPr lang="ru-RU" sz="14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Канского</a:t>
            </a:r>
            <a:r>
              <a:rPr lang="ru-RU" sz="14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района, с. Рудяное</a:t>
            </a:r>
            <a:endParaRPr lang="ru-RU" sz="14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323850" y="6165850"/>
            <a:ext cx="1847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2011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год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148263" y="5157788"/>
            <a:ext cx="33702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Составила учитель начальных классов</a:t>
            </a:r>
          </a:p>
          <a:p>
            <a:pPr algn="l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1 квалификационной категории</a:t>
            </a:r>
          </a:p>
          <a:p>
            <a:pPr algn="l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Зиновьева Е.С.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1357290" y="2714620"/>
            <a:ext cx="7056437" cy="13684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ru-RU" sz="3600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"Дорогой Гагарина!"</a:t>
            </a:r>
          </a:p>
        </p:txBody>
      </p:sp>
      <p:pic>
        <p:nvPicPr>
          <p:cNvPr id="10270" name="Picture 30" descr="g01373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4071942"/>
            <a:ext cx="1792288" cy="1566862"/>
          </a:xfrm>
          <a:prstGeom prst="rect">
            <a:avLst/>
          </a:prstGeom>
          <a:noFill/>
        </p:spPr>
      </p:pic>
      <p:pic>
        <p:nvPicPr>
          <p:cNvPr id="10272" name="Picture 32" descr="g01373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1862" y="4214818"/>
            <a:ext cx="1862138" cy="1790700"/>
          </a:xfrm>
          <a:prstGeom prst="rect">
            <a:avLst/>
          </a:prstGeom>
          <a:noFill/>
        </p:spPr>
      </p:pic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1428728" y="5857892"/>
            <a:ext cx="6994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000" dirty="0"/>
              <a:t>Внеклассное мероприятие </a:t>
            </a:r>
            <a:r>
              <a:rPr lang="ru-RU" sz="2000" dirty="0" smtClean="0"/>
              <a:t>ко </a:t>
            </a:r>
            <a:r>
              <a:rPr lang="ru-RU" sz="2000" dirty="0"/>
              <a:t>Дню Космонавтики</a:t>
            </a:r>
          </a:p>
          <a:p>
            <a:pPr algn="l"/>
            <a:endParaRPr lang="ru-RU" sz="2000" dirty="0"/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2268538" y="6237288"/>
            <a:ext cx="4646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1200"/>
              <a:t>Подготовила учитель 1 квалификационной категории</a:t>
            </a:r>
          </a:p>
          <a:p>
            <a:pPr algn="r"/>
            <a:r>
              <a:rPr lang="ru-RU" sz="1200"/>
              <a:t>Зиновьева Елена Сергеевна</a:t>
            </a:r>
          </a:p>
        </p:txBody>
      </p:sp>
      <p:sp>
        <p:nvSpPr>
          <p:cNvPr id="10279" name="AutoShape 3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1643050"/>
            <a:ext cx="856356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Первому полету человека в космос –</a:t>
            </a:r>
          </a:p>
          <a:p>
            <a:r>
              <a:rPr lang="ru-RU" sz="6000" dirty="0" smtClean="0"/>
              <a:t>50 лет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IMG_0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143248"/>
            <a:ext cx="4716462" cy="3384550"/>
          </a:xfrm>
          <a:prstGeom prst="rect">
            <a:avLst/>
          </a:prstGeom>
          <a:noFill/>
        </p:spPr>
      </p:pic>
      <p:pic>
        <p:nvPicPr>
          <p:cNvPr id="9225" name="Picture 9" descr="IMG_00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125538"/>
            <a:ext cx="3635375" cy="2871787"/>
          </a:xfrm>
          <a:prstGeom prst="rect">
            <a:avLst/>
          </a:prstGeom>
          <a:noFill/>
        </p:spPr>
      </p:pic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65532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>
                <a:ln w="222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12 апреля 1961 год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4356100" y="1557338"/>
            <a:ext cx="47879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На борту космического</a:t>
            </a:r>
          </a:p>
          <a:p>
            <a:r>
              <a:rPr lang="ru-RU" sz="36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корабля"Восток"</a:t>
            </a: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395288" y="4508500"/>
            <a:ext cx="345598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По дороге </a:t>
            </a:r>
          </a:p>
          <a:p>
            <a:r>
              <a:rPr lang="ru-RU" sz="36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на "Байконур"</a:t>
            </a:r>
          </a:p>
        </p:txBody>
      </p:sp>
      <p:pic>
        <p:nvPicPr>
          <p:cNvPr id="9233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687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8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3"/>
                </p:tgtEl>
              </p:cMediaNode>
            </p:audio>
          </p:childTnLst>
        </p:cTn>
      </p:par>
    </p:tnLst>
    <p:bldLst>
      <p:bldP spid="9226" grpId="0" animBg="1"/>
      <p:bldP spid="9229" grpId="0" animBg="1"/>
      <p:bldP spid="92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MG_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297362" cy="6191250"/>
          </a:xfrm>
          <a:prstGeom prst="rect">
            <a:avLst/>
          </a:prstGeom>
          <a:noFill/>
        </p:spPr>
      </p:pic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4572000" y="632460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Старт корабля "Восток"</a:t>
            </a:r>
          </a:p>
        </p:txBody>
      </p:sp>
      <p:pic>
        <p:nvPicPr>
          <p:cNvPr id="28682" name="Picture 10" descr="IMG_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773238"/>
            <a:ext cx="2887662" cy="4032250"/>
          </a:xfrm>
          <a:prstGeom prst="rect">
            <a:avLst/>
          </a:prstGeom>
          <a:noFill/>
        </p:spPr>
      </p:pic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1042988" y="5229225"/>
            <a:ext cx="27368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"Поехали!"</a:t>
            </a:r>
          </a:p>
        </p:txBody>
      </p:sp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81635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9 часов 07 минут</a:t>
            </a:r>
          </a:p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 московскому </a:t>
            </a:r>
          </a:p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времени</a:t>
            </a:r>
          </a:p>
        </p:txBody>
      </p:sp>
      <p:pic>
        <p:nvPicPr>
          <p:cNvPr id="28711" name="Picture 3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25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</p:spPr>
      </p:pic>
      <p:sp>
        <p:nvSpPr>
          <p:cNvPr id="28712" name="WordArt 40"/>
          <p:cNvSpPr>
            <a:spLocks noChangeArrowheads="1" noChangeShapeType="1" noTextEdit="1"/>
          </p:cNvSpPr>
          <p:nvPr/>
        </p:nvSpPr>
        <p:spPr bwMode="auto">
          <a:xfrm>
            <a:off x="395288" y="5876925"/>
            <a:ext cx="3744912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108 минут,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 оборот вокруг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Земли</a:t>
            </a:r>
          </a:p>
        </p:txBody>
      </p:sp>
    </p:spTree>
  </p:cSld>
  <p:clrMapOvr>
    <a:masterClrMapping/>
  </p:clrMapOvr>
  <p:transition advTm="104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11"/>
                </p:tgtEl>
              </p:cMediaNode>
            </p:audio>
          </p:childTnLst>
        </p:cTn>
      </p:par>
    </p:tnLst>
    <p:bldLst>
      <p:bldP spid="28681" grpId="0" animBg="1"/>
      <p:bldP spid="28683" grpId="0" animBg="1"/>
      <p:bldP spid="28686" grpId="0" animBg="1"/>
      <p:bldP spid="287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3900000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20713"/>
            <a:ext cx="7129463" cy="534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2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0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G_00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9525" y="3365500"/>
            <a:ext cx="5324475" cy="3492500"/>
          </a:xfrm>
          <a:noFill/>
          <a:ln/>
        </p:spPr>
      </p:pic>
      <p:pic>
        <p:nvPicPr>
          <p:cNvPr id="29705" name="Picture 9" descr="IMG_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4663" cy="4187825"/>
          </a:xfrm>
          <a:prstGeom prst="rect">
            <a:avLst/>
          </a:prstGeom>
          <a:noFill/>
        </p:spPr>
      </p:pic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4427538" y="549275"/>
            <a:ext cx="4572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В 10 часов 55 минут</a:t>
            </a:r>
          </a:p>
          <a:p>
            <a:r>
              <a:rPr lang="ru-RU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"Восток" возвратился</a:t>
            </a:r>
          </a:p>
          <a:p>
            <a:r>
              <a:rPr lang="ru-RU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на Землю</a:t>
            </a: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107950" y="4221163"/>
            <a:ext cx="3671888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Место приземления:</a:t>
            </a:r>
          </a:p>
          <a:p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Саратовская область</a:t>
            </a:r>
          </a:p>
          <a:p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возле г. Энгельса</a:t>
            </a:r>
          </a:p>
          <a:p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село Ровное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Копия Изображение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5759450" cy="4132263"/>
          </a:xfrm>
          <a:prstGeom prst="rect">
            <a:avLst/>
          </a:prstGeom>
          <a:noFill/>
        </p:spPr>
      </p:pic>
      <p:sp>
        <p:nvSpPr>
          <p:cNvPr id="71692" name="WordArt 1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20038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Когда на землю он вернулся,</a:t>
            </a:r>
          </a:p>
          <a:p>
            <a:r>
              <a:rPr lang="ru-RU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закончив звездные дела,</a:t>
            </a:r>
          </a:p>
          <a:p>
            <a:r>
              <a:rPr lang="ru-RU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так белозубо улыбнулся,</a:t>
            </a:r>
          </a:p>
          <a:p>
            <a:r>
              <a:rPr lang="ru-RU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улыбка так была тепла!</a:t>
            </a:r>
          </a:p>
        </p:txBody>
      </p:sp>
      <p:pic>
        <p:nvPicPr>
          <p:cNvPr id="71693" name="Picture 13" descr="Изображение 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2636838"/>
            <a:ext cx="2355850" cy="398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Galaktika2(1024x768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0"/>
            <a:ext cx="6985000" cy="557688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68313" y="3257550"/>
            <a:ext cx="3235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9" name="Picture 23" descr="g0137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2232025" cy="1858962"/>
          </a:xfrm>
          <a:prstGeom prst="rect">
            <a:avLst/>
          </a:prstGeom>
          <a:noFill/>
        </p:spPr>
      </p:pic>
      <p:sp>
        <p:nvSpPr>
          <p:cNvPr id="4120" name="WordArt 24"/>
          <p:cNvSpPr>
            <a:spLocks noChangeArrowheads="1" noChangeShapeType="1" noTextEdit="1"/>
          </p:cNvSpPr>
          <p:nvPr/>
        </p:nvSpPr>
        <p:spPr bwMode="auto">
          <a:xfrm>
            <a:off x="1331913" y="115888"/>
            <a:ext cx="7423150" cy="214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Космонавт.</a:t>
            </a:r>
          </a:p>
          <a:p>
            <a:r>
              <a:rPr lang="ru-RU" sz="3600" kern="1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Такого слова не было</a:t>
            </a:r>
          </a:p>
          <a:p>
            <a:r>
              <a:rPr lang="ru-RU" sz="3600" kern="1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Среди многих, многих тысяч слов.</a:t>
            </a:r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5003800" y="3213100"/>
            <a:ext cx="3313113" cy="364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21" name="WordArt 25"/>
          <p:cNvSpPr>
            <a:spLocks noChangeArrowheads="1" noChangeShapeType="1" noTextEdit="1"/>
          </p:cNvSpPr>
          <p:nvPr/>
        </p:nvSpPr>
        <p:spPr bwMode="auto">
          <a:xfrm>
            <a:off x="1835150" y="2420938"/>
            <a:ext cx="70199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Привезли его на Землю с неба</a:t>
            </a:r>
          </a:p>
          <a:p>
            <a:r>
              <a:rPr lang="ru-RU" sz="3600" kern="1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Летчики Гагарин и Титов.</a:t>
            </a:r>
          </a:p>
        </p:txBody>
      </p:sp>
    </p:spTree>
    <p:custDataLst>
      <p:tags r:id="rId1"/>
    </p:custDataLst>
  </p:cSld>
  <p:clrMapOvr>
    <a:masterClrMapping/>
  </p:clrMapOvr>
  <p:transition advTm="75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/>
      <p:bldP spid="41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G_00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3660775" cy="4824413"/>
          </a:xfrm>
          <a:noFill/>
          <a:ln/>
        </p:spPr>
      </p:pic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43211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А.Т.Гагарина с сыном. </a:t>
            </a:r>
          </a:p>
          <a:p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Июнь 1961 года</a:t>
            </a:r>
          </a:p>
        </p:txBody>
      </p:sp>
      <p:pic>
        <p:nvPicPr>
          <p:cNvPr id="26633" name="Picture 9" descr="IMG_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0350"/>
            <a:ext cx="3411537" cy="3816350"/>
          </a:xfrm>
          <a:prstGeom prst="rect">
            <a:avLst/>
          </a:prstGeom>
          <a:noFill/>
        </p:spPr>
      </p:pic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4356100" y="4508500"/>
            <a:ext cx="4183063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С.П. Королев и </a:t>
            </a:r>
          </a:p>
          <a:p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Ю. Гагарин.</a:t>
            </a:r>
          </a:p>
          <a:p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Лето 1961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g0137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4663" y="5084763"/>
            <a:ext cx="1855787" cy="1544637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775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Леонов Алексей Архипович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53054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Родился 30 мая 1934г,</a:t>
            </a:r>
          </a:p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Кемеровская область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79388" y="3357563"/>
            <a:ext cx="4867275" cy="261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Полет на "Восходе - 2"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 первым в истории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выходом человека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в открытый космос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(март 1965 года).</a:t>
            </a:r>
          </a:p>
        </p:txBody>
      </p:sp>
      <p:pic>
        <p:nvPicPr>
          <p:cNvPr id="7" name="Рисунок 6" descr="Леонов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857364"/>
            <a:ext cx="2928926" cy="325961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39825"/>
          </a:xfrm>
        </p:spPr>
        <p:txBody>
          <a:bodyPr/>
          <a:lstStyle/>
          <a:p>
            <a:r>
              <a:rPr lang="ru-RU" sz="4000">
                <a:solidFill>
                  <a:srgbClr val="FFFF00"/>
                </a:solidFill>
              </a:rPr>
              <a:t>Валентина Владимировна Терешкова (1937 г.)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635375" y="1484313"/>
            <a:ext cx="5075238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3200" i="1" u="sng">
                <a:solidFill>
                  <a:srgbClr val="FF0000"/>
                </a:solidFill>
                <a:latin typeface="Arial" charset="0"/>
              </a:rPr>
              <a:t>16 июня 1963 год</a:t>
            </a:r>
            <a:r>
              <a:rPr lang="ru-RU" sz="2400">
                <a:latin typeface="Arial" charset="0"/>
              </a:rPr>
              <a:t>  с космодрома </a:t>
            </a:r>
            <a:r>
              <a:rPr lang="ru-RU" sz="3200" i="1" u="sng">
                <a:solidFill>
                  <a:srgbClr val="FF0000"/>
                </a:solidFill>
                <a:latin typeface="Arial" charset="0"/>
              </a:rPr>
              <a:t>Байконур </a:t>
            </a:r>
            <a:r>
              <a:rPr lang="ru-RU" sz="2400">
                <a:latin typeface="Arial" charset="0"/>
              </a:rPr>
              <a:t>осуществлен пуск ракеты – носителя, которая вывела на околоземную орбиту советский космический корабль </a:t>
            </a:r>
            <a:r>
              <a:rPr lang="ru-RU" sz="3200" i="1" u="sng">
                <a:solidFill>
                  <a:srgbClr val="FF0000"/>
                </a:solidFill>
                <a:latin typeface="Arial" charset="0"/>
              </a:rPr>
              <a:t>«Восток – 6»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 .</a:t>
            </a:r>
          </a:p>
          <a:p>
            <a:pPr algn="l"/>
            <a:r>
              <a:rPr lang="ru-RU" sz="2400">
                <a:latin typeface="Arial" charset="0"/>
              </a:rPr>
              <a:t>Космический корабль пилотировала </a:t>
            </a:r>
          </a:p>
          <a:p>
            <a:pPr algn="l"/>
            <a:r>
              <a:rPr lang="ru-RU" sz="3200" i="1" u="sng">
                <a:solidFill>
                  <a:srgbClr val="FF0000"/>
                </a:solidFill>
                <a:latin typeface="Arial" charset="0"/>
              </a:rPr>
              <a:t>первая в мире женщина – космонавт Валентина Терешкова</a:t>
            </a:r>
          </a:p>
          <a:p>
            <a:pPr algn="l"/>
            <a:endParaRPr lang="ru-RU" sz="3200" i="1" u="sng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Рисунок 4" descr="Терешков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3145343" cy="350046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64801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Савицкая Светлана</a:t>
            </a:r>
          </a:p>
          <a:p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Евгеньевна (1948г.)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27038" y="2205038"/>
            <a:ext cx="47879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Российский космонавт, летчик – </a:t>
            </a:r>
          </a:p>
          <a:p>
            <a:r>
              <a:rPr lang="ru-RU" sz="2400">
                <a:latin typeface="Times New Roman" pitchFamily="18" charset="0"/>
              </a:rPr>
              <a:t>космонавт.</a:t>
            </a:r>
          </a:p>
          <a:p>
            <a:r>
              <a:rPr lang="ru-RU" sz="2400">
                <a:latin typeface="Times New Roman" pitchFamily="18" charset="0"/>
              </a:rPr>
              <a:t>Дважды побывала в космосе</a:t>
            </a:r>
          </a:p>
          <a:p>
            <a:r>
              <a:rPr lang="ru-RU" sz="2400">
                <a:latin typeface="Times New Roman" pitchFamily="18" charset="0"/>
              </a:rPr>
              <a:t>(август 1982, июль 1984). 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800" i="1" u="sng">
                <a:solidFill>
                  <a:srgbClr val="FF0000"/>
                </a:solidFill>
                <a:latin typeface="Times New Roman" pitchFamily="18" charset="0"/>
              </a:rPr>
              <a:t>Первая в мире</a:t>
            </a:r>
          </a:p>
          <a:p>
            <a:r>
              <a:rPr lang="ru-RU" sz="2800" i="1" u="sng">
                <a:solidFill>
                  <a:srgbClr val="FF0000"/>
                </a:solidFill>
                <a:latin typeface="Times New Roman" pitchFamily="18" charset="0"/>
              </a:rPr>
              <a:t> женщина – космонавт, </a:t>
            </a:r>
          </a:p>
          <a:p>
            <a:r>
              <a:rPr lang="ru-RU" sz="2800" i="1" u="sng">
                <a:solidFill>
                  <a:srgbClr val="FF0000"/>
                </a:solidFill>
                <a:latin typeface="Times New Roman" pitchFamily="18" charset="0"/>
              </a:rPr>
              <a:t>которая вышла </a:t>
            </a:r>
          </a:p>
          <a:p>
            <a:r>
              <a:rPr lang="ru-RU" sz="2800" i="1" u="sng">
                <a:solidFill>
                  <a:srgbClr val="FF0000"/>
                </a:solidFill>
                <a:latin typeface="Times New Roman" pitchFamily="18" charset="0"/>
              </a:rPr>
              <a:t>в открытый космос.</a:t>
            </a:r>
          </a:p>
        </p:txBody>
      </p:sp>
      <p:pic>
        <p:nvPicPr>
          <p:cNvPr id="6156" name="Picture 12" descr="g09002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535112" cy="1801812"/>
          </a:xfrm>
          <a:prstGeom prst="rect">
            <a:avLst/>
          </a:prstGeom>
          <a:noFill/>
        </p:spPr>
      </p:pic>
      <p:pic>
        <p:nvPicPr>
          <p:cNvPr id="6" name="Рисунок 5" descr="Савицкая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3360691" cy="374012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ru-RU" sz="6000" b="1" i="1">
                <a:solidFill>
                  <a:srgbClr val="00FFFF"/>
                </a:solidFill>
              </a:rPr>
              <a:t>Аристотель</a:t>
            </a:r>
          </a:p>
        </p:txBody>
      </p:sp>
      <p:pic>
        <p:nvPicPr>
          <p:cNvPr id="4506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59700" y="188913"/>
            <a:ext cx="1384300" cy="1539875"/>
          </a:xfrm>
          <a:noFill/>
          <a:ln/>
        </p:spPr>
      </p:pic>
      <p:pic>
        <p:nvPicPr>
          <p:cNvPr id="4506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5888"/>
            <a:ext cx="1423988" cy="1584325"/>
          </a:xfrm>
          <a:noFill/>
          <a:ln/>
        </p:spPr>
      </p:pic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771775" y="1268413"/>
            <a:ext cx="3816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(4 век до н.э.)</a:t>
            </a:r>
          </a:p>
        </p:txBody>
      </p:sp>
      <p:grpSp>
        <p:nvGrpSpPr>
          <p:cNvPr id="45072" name="Group 16"/>
          <p:cNvGrpSpPr>
            <a:grpSpLocks/>
          </p:cNvGrpSpPr>
          <p:nvPr/>
        </p:nvGrpSpPr>
        <p:grpSpPr bwMode="auto">
          <a:xfrm>
            <a:off x="4140200" y="1989138"/>
            <a:ext cx="4824413" cy="4710112"/>
            <a:chOff x="2608" y="1253"/>
            <a:chExt cx="3039" cy="2967"/>
          </a:xfrm>
        </p:grpSpPr>
        <p:pic>
          <p:nvPicPr>
            <p:cNvPr id="45071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" y="2205"/>
              <a:ext cx="2631" cy="20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4506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608" y="1253"/>
              <a:ext cx="3039" cy="11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Греческий ученый</a:t>
              </a:r>
            </a:p>
            <a:p>
              <a:r>
                <a:rPr lang="ru-RU" sz="3600" kern="1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 и мыслитель, </a:t>
              </a:r>
            </a:p>
            <a:p>
              <a:r>
                <a:rPr lang="ru-RU" sz="3600" kern="1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сделал вывод о том, </a:t>
              </a:r>
            </a:p>
            <a:p>
              <a:r>
                <a:rPr lang="ru-RU" sz="3600" kern="1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что Земля - шар.</a:t>
              </a:r>
            </a:p>
          </p:txBody>
        </p:sp>
      </p:grpSp>
      <p:sp>
        <p:nvSpPr>
          <p:cNvPr id="45073" name="AutoShape 17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Рисунок 10" descr="аристотель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143116"/>
            <a:ext cx="3810026" cy="424019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395288" y="1557338"/>
            <a:ext cx="30972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488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Буран (космический корабль)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492500" y="1549400"/>
            <a:ext cx="4686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0" dirty="0">
                <a:solidFill>
                  <a:schemeClr val="tx1"/>
                </a:solidFill>
                <a:latin typeface="Arial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Буран», пилотируемый орбитальный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charset="0"/>
              </a:rPr>
              <a:t>корабль многоразового пользования.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charset="0"/>
              </a:rPr>
              <a:t>Создан в конце 1980-х  годов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charset="0"/>
              </a:rPr>
              <a:t>(генеральный конструктор В.П.Глушко)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16463" y="3213100"/>
            <a:ext cx="3951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Arial" charset="0"/>
              </a:rPr>
              <a:t>Стартовая масса до 105 тонн,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charset="0"/>
              </a:rPr>
              <a:t>посадочная – 82 тонны,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Arial" charset="0"/>
              </a:rPr>
              <a:t>длина 36,4 м, размах крыла 24 м.</a:t>
            </a:r>
          </a:p>
          <a:p>
            <a:pPr algn="l"/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63938" y="4652963"/>
            <a:ext cx="53911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chemeClr val="tx1"/>
                </a:solidFill>
                <a:latin typeface="Arial" charset="0"/>
              </a:rPr>
              <a:t>Первый  и единственный полет «Бурана», </a:t>
            </a:r>
          </a:p>
          <a:p>
            <a:pPr algn="l"/>
            <a:r>
              <a:rPr lang="ru-RU">
                <a:solidFill>
                  <a:schemeClr val="tx1"/>
                </a:solidFill>
                <a:latin typeface="Arial" charset="0"/>
              </a:rPr>
              <a:t>при котором он в автоматическом режиме </a:t>
            </a:r>
          </a:p>
          <a:p>
            <a:pPr algn="l"/>
            <a:r>
              <a:rPr lang="ru-RU">
                <a:solidFill>
                  <a:schemeClr val="tx1"/>
                </a:solidFill>
                <a:latin typeface="Arial" charset="0"/>
              </a:rPr>
              <a:t>совершил два витка вокруг Земли по орбите </a:t>
            </a:r>
          </a:p>
          <a:p>
            <a:pPr algn="l"/>
            <a:r>
              <a:rPr lang="ru-RU">
                <a:solidFill>
                  <a:schemeClr val="tx1"/>
                </a:solidFill>
                <a:latin typeface="Arial" charset="0"/>
              </a:rPr>
              <a:t>высотой около 250 км, состоялся </a:t>
            </a:r>
          </a:p>
          <a:p>
            <a:pPr algn="l"/>
            <a:r>
              <a:rPr lang="ru-RU" sz="2400" i="1" u="sng">
                <a:solidFill>
                  <a:srgbClr val="FF0000"/>
                </a:solidFill>
                <a:latin typeface="Arial" charset="0"/>
              </a:rPr>
              <a:t>15 ноября 1988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/>
      <p:bldP spid="15367" grpId="0"/>
      <p:bldP spid="153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3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6613"/>
            <a:ext cx="410527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103438" y="6329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628775"/>
            <a:ext cx="3598862" cy="400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2349500"/>
            <a:ext cx="3429000" cy="381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2852738"/>
            <a:ext cx="3598862" cy="400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72771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Лунная экспедиция "Апполона"</a:t>
            </a:r>
          </a:p>
        </p:txBody>
      </p:sp>
      <p:sp>
        <p:nvSpPr>
          <p:cNvPr id="8212" name="WordArt 20"/>
          <p:cNvSpPr>
            <a:spLocks noChangeArrowheads="1" noChangeShapeType="1" noTextEdit="1"/>
          </p:cNvSpPr>
          <p:nvPr/>
        </p:nvSpPr>
        <p:spPr bwMode="auto">
          <a:xfrm>
            <a:off x="5435600" y="1125538"/>
            <a:ext cx="2771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(1969 - 1972)</a:t>
            </a:r>
          </a:p>
        </p:txBody>
      </p: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4859338" y="1989138"/>
            <a:ext cx="4106862" cy="4868862"/>
            <a:chOff x="3061" y="1253"/>
            <a:chExt cx="2587" cy="3067"/>
          </a:xfrm>
        </p:grpSpPr>
        <p:pic>
          <p:nvPicPr>
            <p:cNvPr id="8210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3" y="2069"/>
              <a:ext cx="2022" cy="22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3061" y="1253"/>
              <a:ext cx="2587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tx1"/>
                  </a:solidFill>
                </a:rPr>
                <a:t>Первая высадка людей на луну.</a:t>
              </a:r>
            </a:p>
            <a:p>
              <a:r>
                <a:rPr lang="ru-RU">
                  <a:solidFill>
                    <a:schemeClr val="tx1"/>
                  </a:solidFill>
                </a:rPr>
                <a:t>Нил Армстронг, Эдвин Олдрин</a:t>
              </a:r>
            </a:p>
            <a:p>
              <a:r>
                <a:rPr lang="ru-RU">
                  <a:solidFill>
                    <a:schemeClr val="tx1"/>
                  </a:solidFill>
                </a:rPr>
                <a:t>(США)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animBg="1"/>
      <p:bldP spid="82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IMG_001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56325" y="1196975"/>
            <a:ext cx="2897188" cy="4176713"/>
          </a:xfrm>
          <a:noFill/>
          <a:ln/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95288" y="246063"/>
            <a:ext cx="5545137" cy="6427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/>
              <a:t>ГАГАРИН Юрий Алексеевич </a:t>
            </a:r>
            <a:endParaRPr lang="ru-RU" sz="3200"/>
          </a:p>
          <a:p>
            <a:r>
              <a:rPr lang="en-US" sz="3200"/>
              <a:t>(1934-68), </a:t>
            </a:r>
            <a:endParaRPr lang="ru-RU" sz="3200"/>
          </a:p>
          <a:p>
            <a:r>
              <a:rPr lang="en-US" sz="3200"/>
              <a:t>Российский</a:t>
            </a:r>
            <a:r>
              <a:rPr lang="ru-RU" sz="3200"/>
              <a:t> </a:t>
            </a:r>
            <a:r>
              <a:rPr lang="en-US" sz="3200"/>
              <a:t>космонавт, летчик-космонавт СССР (1961), </a:t>
            </a:r>
            <a:endParaRPr lang="ru-RU" sz="3200"/>
          </a:p>
          <a:p>
            <a:r>
              <a:rPr lang="en-US" sz="3200"/>
              <a:t>полковник, </a:t>
            </a:r>
            <a:endParaRPr lang="ru-RU" sz="3200"/>
          </a:p>
          <a:p>
            <a:r>
              <a:rPr lang="en-US" sz="3200"/>
              <a:t>Герой СоветскогоСоюза (1961)</a:t>
            </a:r>
            <a:r>
              <a:rPr lang="ru-RU" sz="3200"/>
              <a:t>,</a:t>
            </a:r>
            <a:r>
              <a:rPr lang="en-US" sz="3200"/>
              <a:t> </a:t>
            </a:r>
            <a:endParaRPr lang="ru-RU" sz="3200"/>
          </a:p>
          <a:p>
            <a:r>
              <a:rPr lang="ru-RU" sz="3200">
                <a:solidFill>
                  <a:srgbClr val="FF0000"/>
                </a:solidFill>
              </a:rPr>
              <a:t>п</a:t>
            </a:r>
            <a:r>
              <a:rPr lang="en-US" sz="3200">
                <a:solidFill>
                  <a:srgbClr val="FF0000"/>
                </a:solidFill>
              </a:rPr>
              <a:t>огиб</a:t>
            </a:r>
            <a:r>
              <a:rPr lang="en-US" sz="3200"/>
              <a:t> во время тренировочного полета на самолете</a:t>
            </a:r>
            <a:r>
              <a:rPr lang="ru-RU" sz="3200" b="0"/>
              <a:t> </a:t>
            </a:r>
          </a:p>
          <a:p>
            <a:r>
              <a:rPr lang="ru-RU" sz="3200">
                <a:solidFill>
                  <a:srgbClr val="FF0000"/>
                </a:solidFill>
              </a:rPr>
              <a:t>27 марта 1968 года.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g02286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16013" y="2781300"/>
            <a:ext cx="3025775" cy="2343150"/>
          </a:xfrm>
          <a:prstGeom prst="rect">
            <a:avLst/>
          </a:prstGeom>
          <a:noFill/>
        </p:spPr>
      </p:pic>
      <p:pic>
        <p:nvPicPr>
          <p:cNvPr id="36868" name="Picture 4" descr="IMG_0011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4859338" y="333375"/>
            <a:ext cx="4006850" cy="6381750"/>
          </a:xfrm>
          <a:prstGeom prst="rect">
            <a:avLst/>
          </a:prstGeom>
          <a:noFill/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323850" y="765175"/>
            <a:ext cx="41052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Обелиск на месте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гибели Ю.А Гагарина и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В.С. Серегина</a:t>
            </a:r>
          </a:p>
        </p:txBody>
      </p:sp>
      <p:pic>
        <p:nvPicPr>
          <p:cNvPr id="36876" name="Нежность_Майя Кристалинска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84" fill="hold"/>
                                        <p:tgtEl>
                                          <p:spTgt spid="36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453548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Проверь себя</a:t>
            </a:r>
          </a:p>
        </p:txBody>
      </p:sp>
      <p:pic>
        <p:nvPicPr>
          <p:cNvPr id="69637" name="Picture 5" descr="g01372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14950"/>
            <a:ext cx="1747838" cy="1543050"/>
          </a:xfrm>
          <a:prstGeom prst="rect">
            <a:avLst/>
          </a:prstGeom>
          <a:noFill/>
        </p:spPr>
      </p:pic>
      <p:pic>
        <p:nvPicPr>
          <p:cNvPr id="69638" name="Picture 6" descr="g01373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1863" y="115888"/>
            <a:ext cx="1862137" cy="1544637"/>
          </a:xfrm>
          <a:prstGeom prst="rect">
            <a:avLst/>
          </a:prstGeom>
          <a:noFill/>
        </p:spPr>
      </p:pic>
      <p:pic>
        <p:nvPicPr>
          <p:cNvPr id="69639" name="Picture 7" descr="g01373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1863" y="5067300"/>
            <a:ext cx="1862137" cy="1790700"/>
          </a:xfrm>
          <a:prstGeom prst="rect">
            <a:avLst/>
          </a:prstGeom>
          <a:noFill/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1258888" y="1628775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5"/>
              </a:buBlip>
            </a:pPr>
            <a:endParaRPr lang="ru-RU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95288" y="1773238"/>
            <a:ext cx="8464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/>
              <a:t>В каком году и какого числа первый человек побывал в космосе?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38150" y="2276475"/>
            <a:ext cx="5934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/>
              <a:t>Назовите имя первого  космонавта планеты.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395288" y="2708275"/>
            <a:ext cx="81137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/>
              <a:t>Как называется космодром, с которого в космос поднимались </a:t>
            </a:r>
          </a:p>
          <a:p>
            <a:pPr>
              <a:buFont typeface="Wingdings" pitchFamily="2" charset="2"/>
              <a:buNone/>
            </a:pPr>
            <a:r>
              <a:rPr lang="ru-RU"/>
              <a:t>русские ракеты?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68313" y="3429000"/>
            <a:ext cx="77041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/>
              <a:t>Сколько времени длился первый полет человека в космос?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68313" y="3933825"/>
            <a:ext cx="70500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/>
              <a:t>Назовите имя космонавта, который первым вышел в </a:t>
            </a:r>
          </a:p>
          <a:p>
            <a:pPr>
              <a:buFont typeface="Wingdings" pitchFamily="2" charset="2"/>
              <a:buNone/>
            </a:pPr>
            <a:r>
              <a:rPr lang="ru-RU"/>
              <a:t>открытый космос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68313" y="4581525"/>
            <a:ext cx="7410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/>
              <a:t>Кто является основателем практической космонавтики?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468313" y="5084763"/>
            <a:ext cx="6596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/>
              <a:t>Назовите имена советских женщин - космонавтов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45" grpId="0"/>
      <p:bldP spid="69647" grpId="0"/>
      <p:bldP spid="69648" grpId="0"/>
      <p:bldP spid="69650" grpId="0"/>
      <p:bldP spid="696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оперни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3016962" cy="335758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65516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Николай Коперник</a:t>
            </a: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4211638" y="2060575"/>
            <a:ext cx="4718050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Польский астроном,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 создатель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 гелиоцентрической системы</a:t>
            </a: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3492500" y="1052513"/>
            <a:ext cx="30241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( 1473 - 1543)</a:t>
            </a:r>
          </a:p>
        </p:txBody>
      </p:sp>
      <p:pic>
        <p:nvPicPr>
          <p:cNvPr id="47112" name="Picture 8" descr="g01372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76413" cy="1825625"/>
          </a:xfrm>
          <a:prstGeom prst="rect">
            <a:avLst/>
          </a:prstGeom>
          <a:noFill/>
        </p:spPr>
      </p:pic>
      <p:pic>
        <p:nvPicPr>
          <p:cNvPr id="47113" name="Picture 9" descr="g01373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4292600"/>
            <a:ext cx="1677987" cy="1544638"/>
          </a:xfrm>
          <a:prstGeom prst="rect">
            <a:avLst/>
          </a:prstGeom>
          <a:noFill/>
        </p:spPr>
      </p:pic>
      <p:pic>
        <p:nvPicPr>
          <p:cNvPr id="47114" name="Picture 10" descr="g01373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2060575"/>
            <a:ext cx="1476375" cy="1223963"/>
          </a:xfrm>
          <a:prstGeom prst="rect">
            <a:avLst/>
          </a:prstGeom>
          <a:noFill/>
        </p:spPr>
      </p:pic>
      <p:pic>
        <p:nvPicPr>
          <p:cNvPr id="47115" name="Picture 11" descr="g01373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146675"/>
            <a:ext cx="1857375" cy="1711325"/>
          </a:xfrm>
          <a:prstGeom prst="rect">
            <a:avLst/>
          </a:prstGeom>
          <a:noFill/>
        </p:spPr>
      </p:pic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1908175" y="4941888"/>
            <a:ext cx="661035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Открыл, что солнце - звезда,</a:t>
            </a:r>
          </a:p>
          <a:p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 планеты вращаются</a:t>
            </a:r>
          </a:p>
          <a:p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вокруг солнца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7111" grpId="0" animBg="1"/>
      <p:bldP spid="47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2350" y="4886325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135" name="Picture 7" descr="g0137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724400"/>
            <a:ext cx="1617662" cy="1847850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lum contrast="-18000"/>
            <a:grayscl/>
          </a:blip>
          <a:srcRect/>
          <a:stretch>
            <a:fillRect/>
          </a:stretch>
        </p:blipFill>
        <p:spPr bwMode="auto">
          <a:xfrm>
            <a:off x="395288" y="1484313"/>
            <a:ext cx="3622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6696075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Галилео Галилей</a:t>
            </a:r>
          </a:p>
        </p:txBody>
      </p:sp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4284663" y="1412875"/>
            <a:ext cx="4679950" cy="37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Итальянский физик,</a:t>
            </a:r>
          </a:p>
          <a:p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механик и астроном, </a:t>
            </a:r>
          </a:p>
          <a:p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создал первый </a:t>
            </a:r>
          </a:p>
          <a:p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телескоп</a:t>
            </a:r>
          </a:p>
        </p:txBody>
      </p:sp>
      <p:pic>
        <p:nvPicPr>
          <p:cNvPr id="48136" name="Picture 8" descr="g01373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35150" cy="1519238"/>
          </a:xfrm>
          <a:prstGeom prst="rect">
            <a:avLst/>
          </a:prstGeom>
          <a:noFill/>
        </p:spPr>
      </p:pic>
      <p:pic>
        <p:nvPicPr>
          <p:cNvPr id="48139" name="Picture 11" descr="g01372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86375"/>
            <a:ext cx="1851025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Константин Эдуардович </a:t>
            </a:r>
          </a:p>
          <a:p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Циолковский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4932363" y="1700213"/>
            <a:ext cx="36004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(1857 -1935)</a:t>
            </a: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4681537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Российский ученый и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изобретатель,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основоположник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современной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космонавтики</a:t>
            </a:r>
          </a:p>
        </p:txBody>
      </p:sp>
      <p:pic>
        <p:nvPicPr>
          <p:cNvPr id="44041" name="Picture 9" descr="g01373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5200650"/>
            <a:ext cx="1689100" cy="1657350"/>
          </a:xfrm>
          <a:prstGeom prst="rect">
            <a:avLst/>
          </a:prstGeom>
          <a:noFill/>
        </p:spPr>
      </p:pic>
      <p:sp>
        <p:nvSpPr>
          <p:cNvPr id="44043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948488" y="6381750"/>
            <a:ext cx="466725" cy="4762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Циолковский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857364"/>
            <a:ext cx="3658868" cy="407196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  <p:bldP spid="440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Picture 15" descr="g0105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35941">
            <a:off x="6831013" y="2970213"/>
            <a:ext cx="2312987" cy="3887787"/>
          </a:xfrm>
          <a:prstGeom prst="rect">
            <a:avLst/>
          </a:prstGeom>
          <a:noFill/>
        </p:spPr>
      </p:pic>
      <p:pic>
        <p:nvPicPr>
          <p:cNvPr id="33806" name="Picture 14" descr="g0228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11413" cy="2054225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732213" y="1882775"/>
            <a:ext cx="56102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dirty="0"/>
              <a:t>Российский ученый и</a:t>
            </a:r>
          </a:p>
          <a:p>
            <a:r>
              <a:rPr lang="ru-RU" sz="3200" dirty="0"/>
              <a:t> конструктор, </a:t>
            </a:r>
          </a:p>
          <a:p>
            <a:r>
              <a:rPr lang="ru-RU" sz="3200" dirty="0"/>
              <a:t>организатор ракетной и </a:t>
            </a:r>
          </a:p>
          <a:p>
            <a:r>
              <a:rPr lang="ru-RU" sz="3200" dirty="0"/>
              <a:t>космической программ, </a:t>
            </a:r>
          </a:p>
          <a:p>
            <a:r>
              <a:rPr lang="ru-RU" sz="3200" dirty="0"/>
              <a:t>основоположник </a:t>
            </a:r>
          </a:p>
          <a:p>
            <a:r>
              <a:rPr lang="ru-RU" sz="3200" dirty="0"/>
              <a:t>практической </a:t>
            </a:r>
          </a:p>
          <a:p>
            <a:r>
              <a:rPr lang="ru-RU" sz="3200" dirty="0"/>
              <a:t>космонавтики.</a:t>
            </a:r>
          </a:p>
        </p:txBody>
      </p:sp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6976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Сергей Павлович Королев</a:t>
            </a:r>
          </a:p>
        </p:txBody>
      </p:sp>
      <p:sp>
        <p:nvSpPr>
          <p:cNvPr id="33805" name="WordArt 13"/>
          <p:cNvSpPr>
            <a:spLocks noChangeArrowheads="1" noChangeShapeType="1" noTextEdit="1"/>
          </p:cNvSpPr>
          <p:nvPr/>
        </p:nvSpPr>
        <p:spPr bwMode="auto">
          <a:xfrm>
            <a:off x="2843213" y="1412875"/>
            <a:ext cx="417671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(1906 - 1966)</a:t>
            </a:r>
          </a:p>
        </p:txBody>
      </p:sp>
      <p:pic>
        <p:nvPicPr>
          <p:cNvPr id="8" name="Рисунок 7" descr="Королев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83" y="2214554"/>
            <a:ext cx="3209533" cy="35719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2" grpId="0" animBg="1"/>
      <p:bldP spid="338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Изображение 001"/>
          <p:cNvPicPr>
            <a:picLocks noChangeAspect="1" noChangeArrowheads="1"/>
          </p:cNvPicPr>
          <p:nvPr/>
        </p:nvPicPr>
        <p:blipFill>
          <a:blip r:embed="rId3" cstate="email">
            <a:lum bright="-6000"/>
          </a:blip>
          <a:srcRect/>
          <a:stretch>
            <a:fillRect/>
          </a:stretch>
        </p:blipFill>
        <p:spPr bwMode="auto">
          <a:xfrm>
            <a:off x="5364163" y="1484313"/>
            <a:ext cx="259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3476625" y="3186113"/>
          <a:ext cx="2190750" cy="485775"/>
        </p:xfrm>
        <a:graphic>
          <a:graphicData uri="http://schemas.openxmlformats.org/presentationml/2006/ole">
            <p:oleObj spid="_x0000_s59397" name="Пакет" r:id="rId4" imgW="2190600" imgH="485640" progId="Package">
              <p:embed/>
            </p:oleObj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8075613" y="5300663"/>
          <a:ext cx="1068387" cy="1557337"/>
        </p:xfrm>
        <a:graphic>
          <a:graphicData uri="http://schemas.openxmlformats.org/presentationml/2006/ole">
            <p:oleObj spid="_x0000_s59398" name="Пакет" r:id="rId5" imgW="2190600" imgH="485640" progId="Package">
              <p:embed/>
            </p:oleObj>
          </a:graphicData>
        </a:graphic>
      </p:graphicFrame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3453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5875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Начало космической эры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323850" y="1125538"/>
            <a:ext cx="4895850" cy="4751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1 - 4 октября </a:t>
            </a:r>
          </a:p>
          <a:p>
            <a:r>
              <a:rPr lang="ru-RU" sz="3600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1957 года </a:t>
            </a:r>
          </a:p>
          <a:p>
            <a:r>
              <a:rPr lang="ru-RU" sz="3600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 космодрома "Байконур" (СССР)</a:t>
            </a:r>
          </a:p>
          <a:p>
            <a:r>
              <a:rPr lang="ru-RU" sz="3600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запущен</a:t>
            </a:r>
          </a:p>
          <a:p>
            <a:r>
              <a:rPr lang="ru-RU" sz="3600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первый искусственный</a:t>
            </a:r>
          </a:p>
          <a:p>
            <a:r>
              <a:rPr lang="ru-RU" sz="3600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спутник Земли</a:t>
            </a:r>
          </a:p>
          <a:p>
            <a:r>
              <a:rPr lang="ru-RU" sz="3600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"Спутник - 1"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3789363"/>
            <a:ext cx="2459037" cy="273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9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4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827088" y="0"/>
            <a:ext cx="8316912" cy="6858000"/>
            <a:chOff x="521" y="0"/>
            <a:chExt cx="5239" cy="432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9" y="346"/>
              <a:ext cx="2971" cy="3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2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21" y="0"/>
              <a:ext cx="467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"Восток" - космический корабль</a:t>
              </a:r>
            </a:p>
          </p:txBody>
        </p:sp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1052513"/>
            <a:ext cx="45767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chemeClr val="tx1"/>
                </a:solidFill>
              </a:rPr>
              <a:t>«Восток», серия одноместных </a:t>
            </a:r>
          </a:p>
          <a:p>
            <a:pPr algn="l"/>
            <a:r>
              <a:rPr lang="ru-RU">
                <a:solidFill>
                  <a:schemeClr val="tx1"/>
                </a:solidFill>
              </a:rPr>
              <a:t>космических кораблей для полетов</a:t>
            </a:r>
          </a:p>
          <a:p>
            <a:pPr algn="l"/>
            <a:r>
              <a:rPr lang="ru-RU">
                <a:solidFill>
                  <a:schemeClr val="tx1"/>
                </a:solidFill>
              </a:rPr>
              <a:t>по околоземной орбите (СССР)</a:t>
            </a:r>
          </a:p>
          <a:p>
            <a:pPr algn="l"/>
            <a:r>
              <a:rPr lang="ru-RU">
                <a:solidFill>
                  <a:schemeClr val="tx1"/>
                </a:solidFill>
              </a:rPr>
              <a:t>Предназначен для первого в мире</a:t>
            </a:r>
          </a:p>
          <a:p>
            <a:pPr algn="l"/>
            <a:r>
              <a:rPr lang="ru-RU">
                <a:solidFill>
                  <a:schemeClr val="tx1"/>
                </a:solidFill>
              </a:rPr>
              <a:t>космического полета человека.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4365625"/>
            <a:ext cx="431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chemeClr val="tx1"/>
                </a:solidFill>
              </a:rPr>
              <a:t>Первый полет в автоматическом </a:t>
            </a:r>
          </a:p>
          <a:p>
            <a:pPr algn="l"/>
            <a:r>
              <a:rPr lang="ru-RU">
                <a:solidFill>
                  <a:schemeClr val="tx1"/>
                </a:solidFill>
              </a:rPr>
              <a:t>режиме – 5 мая 1960 год.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5373688"/>
            <a:ext cx="3968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chemeClr val="tx1"/>
                </a:solidFill>
              </a:rPr>
              <a:t>Первый пилотируемый полет </a:t>
            </a:r>
          </a:p>
          <a:p>
            <a:pPr algn="l"/>
            <a:r>
              <a:rPr lang="ru-RU">
                <a:solidFill>
                  <a:schemeClr val="tx1"/>
                </a:solidFill>
              </a:rPr>
              <a:t>человека в космос – 12 апреля </a:t>
            </a:r>
          </a:p>
          <a:p>
            <a:pPr algn="l"/>
            <a:r>
              <a:rPr lang="ru-RU">
                <a:solidFill>
                  <a:schemeClr val="tx1"/>
                </a:solidFill>
              </a:rPr>
              <a:t>1961 год.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3357563"/>
            <a:ext cx="4672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chemeClr val="tx1"/>
                </a:solidFill>
              </a:rPr>
              <a:t>Разработка начата осенью 1958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9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|5.9|2.2|3.9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|1.4|1.3|1.8"/>
</p:tagLst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886</Words>
  <Application>Microsoft PowerPoint</Application>
  <PresentationFormat>Экран (4:3)</PresentationFormat>
  <Paragraphs>219</Paragraphs>
  <Slides>34</Slides>
  <Notes>0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Орбита</vt:lpstr>
      <vt:lpstr>Пакет</vt:lpstr>
      <vt:lpstr>Слайд 1</vt:lpstr>
      <vt:lpstr>Слайд 2</vt:lpstr>
      <vt:lpstr>Аристотель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Родители Юрия Гагарина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Валентина Владимировна Терешкова (1937 г.) 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Tata</cp:lastModifiedBy>
  <cp:revision>39</cp:revision>
  <dcterms:created xsi:type="dcterms:W3CDTF">1601-01-01T00:00:00Z</dcterms:created>
  <dcterms:modified xsi:type="dcterms:W3CDTF">2011-02-27T21:33:37Z</dcterms:modified>
</cp:coreProperties>
</file>