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bin" ContentType="application/vnd.openxmlformats-officedocument.oleObject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6"/>
  </p:notesMasterIdLst>
  <p:sldIdLst>
    <p:sldId id="256" r:id="rId2"/>
    <p:sldId id="258" r:id="rId3"/>
    <p:sldId id="260" r:id="rId4"/>
    <p:sldId id="257" r:id="rId5"/>
    <p:sldId id="262" r:id="rId6"/>
    <p:sldId id="264" r:id="rId7"/>
    <p:sldId id="266" r:id="rId8"/>
    <p:sldId id="269" r:id="rId9"/>
    <p:sldId id="273" r:id="rId10"/>
    <p:sldId id="271" r:id="rId11"/>
    <p:sldId id="275" r:id="rId12"/>
    <p:sldId id="277" r:id="rId13"/>
    <p:sldId id="280" r:id="rId14"/>
    <p:sldId id="281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6816" autoAdjust="0"/>
    <p:restoredTop sz="94660"/>
  </p:normalViewPr>
  <p:slideViewPr>
    <p:cSldViewPr>
      <p:cViewPr>
        <p:scale>
          <a:sx n="66" d="100"/>
          <a:sy n="66" d="100"/>
        </p:scale>
        <p:origin x="-600" y="-17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wmf"/><Relationship Id="rId1" Type="http://schemas.openxmlformats.org/officeDocument/2006/relationships/image" Target="../media/image3.wmf"/><Relationship Id="rId4" Type="http://schemas.openxmlformats.org/officeDocument/2006/relationships/image" Target="../media/image6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image" Target="../media/image8.wmf"/><Relationship Id="rId1" Type="http://schemas.openxmlformats.org/officeDocument/2006/relationships/image" Target="../media/image7.wmf"/><Relationship Id="rId5" Type="http://schemas.openxmlformats.org/officeDocument/2006/relationships/image" Target="../media/image11.wmf"/><Relationship Id="rId4" Type="http://schemas.openxmlformats.org/officeDocument/2006/relationships/image" Target="../media/image10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12.wmf"/><Relationship Id="rId1" Type="http://schemas.openxmlformats.org/officeDocument/2006/relationships/image" Target="../media/image2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14.wmf"/><Relationship Id="rId1" Type="http://schemas.openxmlformats.org/officeDocument/2006/relationships/image" Target="../media/image13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E47E4A-4929-49E5-8BC4-CB35DCA35293}" type="datetimeFigureOut">
              <a:rPr lang="ru-RU" smtClean="0"/>
              <a:pPr/>
              <a:t>29.01.2011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BBC2E21-3D48-4E5B-91B8-03EA808FF496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9509A83-B4E3-4C65-93C2-927F38C734AA}" type="slidenum">
              <a:rPr lang="ru-RU"/>
              <a:pPr/>
              <a:t>10</a:t>
            </a:fld>
            <a:endParaRPr lang="ru-RU"/>
          </a:p>
        </p:txBody>
      </p:sp>
      <p:sp>
        <p:nvSpPr>
          <p:cNvPr id="563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3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Прямоугольник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Прямоугольник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Прямоугольник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Прямоугольник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Скругленный прямоугольник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Скругленный прямоугольник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3C2D3DF8-854B-4712-9E20-FEBAD3B06AD5}" type="datetimeFigureOut">
              <a:rPr lang="ru-RU" smtClean="0"/>
              <a:pPr/>
              <a:t>29.01.2011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5A077A78-9ACD-4530-851B-07013776212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D3DF8-854B-4712-9E20-FEBAD3B06AD5}" type="datetimeFigureOut">
              <a:rPr lang="ru-RU" smtClean="0"/>
              <a:pPr/>
              <a:t>29.01.2011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077A78-9ACD-4530-851B-07013776212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D3DF8-854B-4712-9E20-FEBAD3B06AD5}" type="datetimeFigureOut">
              <a:rPr lang="ru-RU" smtClean="0"/>
              <a:pPr/>
              <a:t>29.01.2011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077A78-9ACD-4530-851B-07013776212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>
  <p:cSld name="Заголовок, объект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381000"/>
            <a:ext cx="76200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066800" y="1752600"/>
            <a:ext cx="3733800" cy="4114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953000" y="1752600"/>
            <a:ext cx="3733800" cy="4114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1014413" y="6107113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452813" y="6107113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881813" y="6107113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A220BDE1-EE74-40FC-B64D-B0960F38F1CD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pull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>
  <p:cSld name="Заголовок, текст и кли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381000"/>
            <a:ext cx="76200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1066800" y="1752600"/>
            <a:ext cx="3733800" cy="4114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Клип 3"/>
          <p:cNvSpPr>
            <a:spLocks noGrp="1"/>
          </p:cNvSpPr>
          <p:nvPr>
            <p:ph type="clipArt" sz="half" idx="2"/>
          </p:nvPr>
        </p:nvSpPr>
        <p:spPr>
          <a:xfrm>
            <a:off x="4953000" y="1752600"/>
            <a:ext cx="3733800" cy="4114800"/>
          </a:xfrm>
        </p:spPr>
        <p:txBody>
          <a:bodyPr/>
          <a:lstStyle/>
          <a:p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1014413" y="6107113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452813" y="6107113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881813" y="6107113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AA2CC970-0E53-43F3-B569-8E4B79DB32C2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pull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D3DF8-854B-4712-9E20-FEBAD3B06AD5}" type="datetimeFigureOut">
              <a:rPr lang="ru-RU" smtClean="0"/>
              <a:pPr/>
              <a:t>29.01.2011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077A78-9ACD-4530-851B-07013776212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D3DF8-854B-4712-9E20-FEBAD3B06AD5}" type="datetimeFigureOut">
              <a:rPr lang="ru-RU" smtClean="0"/>
              <a:pPr/>
              <a:t>29.01.2011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077A78-9ACD-4530-851B-07013776212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D3DF8-854B-4712-9E20-FEBAD3B06AD5}" type="datetimeFigureOut">
              <a:rPr lang="ru-RU" smtClean="0"/>
              <a:pPr/>
              <a:t>29.01.2011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077A78-9ACD-4530-851B-07013776212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6" name="Дата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3C2D3DF8-854B-4712-9E20-FEBAD3B06AD5}" type="datetimeFigureOut">
              <a:rPr lang="ru-RU" smtClean="0"/>
              <a:pPr/>
              <a:t>29.01.2011</a:t>
            </a:fld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5A077A78-9ACD-4530-851B-07013776212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3C2D3DF8-854B-4712-9E20-FEBAD3B06AD5}" type="datetimeFigureOut">
              <a:rPr lang="ru-RU" smtClean="0"/>
              <a:pPr/>
              <a:t>29.01.2011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5A077A78-9ACD-4530-851B-07013776212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D3DF8-854B-4712-9E20-FEBAD3B06AD5}" type="datetimeFigureOut">
              <a:rPr lang="ru-RU" smtClean="0"/>
              <a:pPr/>
              <a:t>29.01.2011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077A78-9ACD-4530-851B-07013776212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D3DF8-854B-4712-9E20-FEBAD3B06AD5}" type="datetimeFigureOut">
              <a:rPr lang="ru-RU" smtClean="0"/>
              <a:pPr/>
              <a:t>29.01.2011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077A78-9ACD-4530-851B-07013776212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D3DF8-854B-4712-9E20-FEBAD3B06AD5}" type="datetimeFigureOut">
              <a:rPr lang="ru-RU" smtClean="0"/>
              <a:pPr/>
              <a:t>29.01.2011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077A78-9ACD-4530-851B-07013776212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Прямоугольник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Прямоугольник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Прямоугольник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Прямоугольник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Прямоугольник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Скругленный прямоугольник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Скругленный прямоугольник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Прямоугольник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Прямоугольник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Прямоугольник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Прямоугольник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Прямоугольник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Прямоугольник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3C2D3DF8-854B-4712-9E20-FEBAD3B06AD5}" type="datetimeFigureOut">
              <a:rPr lang="ru-RU" smtClean="0"/>
              <a:pPr/>
              <a:t>29.01.2011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5A077A78-9ACD-4530-851B-070137762121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4" Type="http://schemas.openxmlformats.org/officeDocument/2006/relationships/oleObject" Target="../embeddings/oleObject12.bin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4" Type="http://schemas.openxmlformats.org/officeDocument/2006/relationships/oleObject" Target="../embeddings/oleObject14.bin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5.bin"/><Relationship Id="rId5" Type="http://schemas.openxmlformats.org/officeDocument/2006/relationships/oleObject" Target="../embeddings/oleObject4.bin"/><Relationship Id="rId4" Type="http://schemas.openxmlformats.org/officeDocument/2006/relationships/oleObject" Target="../embeddings/oleObject3.bin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7" Type="http://schemas.openxmlformats.org/officeDocument/2006/relationships/oleObject" Target="../embeddings/oleObject10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9.bin"/><Relationship Id="rId5" Type="http://schemas.openxmlformats.org/officeDocument/2006/relationships/oleObject" Target="../embeddings/oleObject8.bin"/><Relationship Id="rId4" Type="http://schemas.openxmlformats.org/officeDocument/2006/relationships/oleObject" Target="../embeddings/oleObject7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57200" y="1857365"/>
            <a:ext cx="8458200" cy="1571636"/>
          </a:xfrm>
        </p:spPr>
        <p:txBody>
          <a:bodyPr>
            <a:normAutofit/>
          </a:bodyPr>
          <a:lstStyle/>
          <a:p>
            <a:pPr algn="ctr"/>
            <a:r>
              <a:rPr lang="ru-RU" dirty="0" smtClean="0"/>
              <a:t>Решение задач </a:t>
            </a:r>
            <a:br>
              <a:rPr lang="ru-RU" dirty="0" smtClean="0"/>
            </a:br>
            <a:r>
              <a:rPr lang="ru-RU" dirty="0" smtClean="0"/>
              <a:t>на нахождение площади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/>
              <a:t>МОУ ООШ </a:t>
            </a:r>
            <a:r>
              <a:rPr lang="ru-RU" dirty="0" err="1" smtClean="0"/>
              <a:t>с.Ст.Турдаки</a:t>
            </a:r>
            <a:endParaRPr lang="ru-RU" dirty="0" smtClean="0"/>
          </a:p>
          <a:p>
            <a:r>
              <a:rPr lang="ru-RU" dirty="0" smtClean="0"/>
              <a:t>Демидова Людмила Анатольевна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303" name="Text Box 7"/>
          <p:cNvSpPr txBox="1">
            <a:spLocks noChangeArrowheads="1"/>
          </p:cNvSpPr>
          <p:nvPr/>
        </p:nvSpPr>
        <p:spPr bwMode="auto">
          <a:xfrm>
            <a:off x="4427538" y="4286256"/>
            <a:ext cx="4038600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lnSpc>
                <a:spcPct val="80000"/>
              </a:lnSpc>
              <a:spcBef>
                <a:spcPct val="30000"/>
              </a:spcBef>
            </a:pPr>
            <a:r>
              <a:rPr lang="ru-RU" sz="2000" b="1" dirty="0">
                <a:cs typeface="Arial" pitchFamily="34" charset="0"/>
              </a:rPr>
              <a:t>Дано:     ∆   ABC,   </a:t>
            </a:r>
            <a:r>
              <a:rPr lang="ru-RU" sz="2000" b="1" dirty="0">
                <a:cs typeface="Arial" pitchFamily="34" charset="0"/>
                <a:sym typeface="Symbol" pitchFamily="18" charset="2"/>
              </a:rPr>
              <a:t></a:t>
            </a:r>
            <a:r>
              <a:rPr lang="ru-RU" sz="2000" b="1" dirty="0">
                <a:cs typeface="Arial" pitchFamily="34" charset="0"/>
              </a:rPr>
              <a:t>C=90°,</a:t>
            </a:r>
          </a:p>
          <a:p>
            <a:pPr>
              <a:lnSpc>
                <a:spcPct val="80000"/>
              </a:lnSpc>
              <a:spcBef>
                <a:spcPct val="30000"/>
              </a:spcBef>
            </a:pPr>
            <a:r>
              <a:rPr lang="ru-RU" sz="2000" b="1" dirty="0">
                <a:cs typeface="Arial" pitchFamily="34" charset="0"/>
              </a:rPr>
              <a:t>	   </a:t>
            </a:r>
            <a:r>
              <a:rPr lang="ru-RU" sz="2000" b="1" dirty="0">
                <a:cs typeface="Arial" pitchFamily="34" charset="0"/>
                <a:sym typeface="Symbol" pitchFamily="18" charset="2"/>
              </a:rPr>
              <a:t></a:t>
            </a:r>
            <a:r>
              <a:rPr lang="ru-RU" sz="2000" b="1" dirty="0">
                <a:cs typeface="Arial" pitchFamily="34" charset="0"/>
              </a:rPr>
              <a:t>B=60°, </a:t>
            </a:r>
            <a:r>
              <a:rPr lang="ru-RU" sz="2000" b="1" dirty="0" smtClean="0">
                <a:cs typeface="Arial" pitchFamily="34" charset="0"/>
              </a:rPr>
              <a:t>AB=12 </a:t>
            </a:r>
            <a:r>
              <a:rPr lang="ru-RU" sz="2000" b="1" dirty="0">
                <a:cs typeface="Arial" pitchFamily="34" charset="0"/>
              </a:rPr>
              <a:t>см </a:t>
            </a:r>
          </a:p>
          <a:p>
            <a:pPr>
              <a:lnSpc>
                <a:spcPct val="65000"/>
              </a:lnSpc>
              <a:spcBef>
                <a:spcPct val="30000"/>
              </a:spcBef>
            </a:pPr>
            <a:r>
              <a:rPr lang="ru-RU" sz="2000" b="1" dirty="0">
                <a:cs typeface="Arial" pitchFamily="34" charset="0"/>
              </a:rPr>
              <a:t> 		      </a:t>
            </a:r>
            <a:r>
              <a:rPr lang="ru-RU" sz="2000" b="1" dirty="0" smtClean="0">
                <a:cs typeface="Arial" pitchFamily="34" charset="0"/>
              </a:rPr>
              <a:t>AC=10 </a:t>
            </a:r>
            <a:r>
              <a:rPr lang="ru-RU" sz="2000" b="1" dirty="0">
                <a:cs typeface="Arial" pitchFamily="34" charset="0"/>
              </a:rPr>
              <a:t>см </a:t>
            </a:r>
          </a:p>
          <a:p>
            <a:pPr>
              <a:lnSpc>
                <a:spcPct val="65000"/>
              </a:lnSpc>
              <a:spcBef>
                <a:spcPct val="30000"/>
              </a:spcBef>
            </a:pPr>
            <a:r>
              <a:rPr lang="ru-RU" sz="2000" b="1" dirty="0">
                <a:cs typeface="Arial" pitchFamily="34" charset="0"/>
              </a:rPr>
              <a:t>Найти:     </a:t>
            </a:r>
            <a:r>
              <a:rPr lang="en-US" sz="2000" b="1" dirty="0">
                <a:cs typeface="Arial" pitchFamily="34" charset="0"/>
              </a:rPr>
              <a:t>S∆</a:t>
            </a:r>
            <a:r>
              <a:rPr lang="ru-RU" sz="2000" b="1" dirty="0">
                <a:cs typeface="Arial" pitchFamily="34" charset="0"/>
              </a:rPr>
              <a:t>АВС</a:t>
            </a:r>
            <a:endParaRPr lang="en-US" sz="2000" b="1" dirty="0">
              <a:cs typeface="Arial" pitchFamily="34" charset="0"/>
            </a:endParaRPr>
          </a:p>
        </p:txBody>
      </p:sp>
      <p:sp>
        <p:nvSpPr>
          <p:cNvPr id="55310" name="Text Box 14"/>
          <p:cNvSpPr txBox="1">
            <a:spLocks noChangeArrowheads="1"/>
          </p:cNvSpPr>
          <p:nvPr/>
        </p:nvSpPr>
        <p:spPr bwMode="auto">
          <a:xfrm>
            <a:off x="971550" y="404813"/>
            <a:ext cx="7777163" cy="579437"/>
          </a:xfrm>
          <a:prstGeom prst="rect">
            <a:avLst/>
          </a:prstGeom>
          <a:noFill/>
          <a:ln w="349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dirty="0"/>
              <a:t> </a:t>
            </a:r>
            <a:r>
              <a:rPr lang="ru-RU" sz="3200" b="1" dirty="0">
                <a:latin typeface="Arial" pitchFamily="34" charset="0"/>
                <a:cs typeface="Arial" pitchFamily="34" charset="0"/>
              </a:rPr>
              <a:t>Решите</a:t>
            </a:r>
            <a:r>
              <a:rPr lang="ru-RU" sz="3200" b="1" dirty="0"/>
              <a:t> устно</a:t>
            </a:r>
            <a:endParaRPr lang="ru-RU" sz="3200" dirty="0"/>
          </a:p>
        </p:txBody>
      </p:sp>
      <p:sp>
        <p:nvSpPr>
          <p:cNvPr id="55299" name="AutoShape 3"/>
          <p:cNvSpPr>
            <a:spLocks noChangeArrowheads="1"/>
          </p:cNvSpPr>
          <p:nvPr/>
        </p:nvSpPr>
        <p:spPr bwMode="auto">
          <a:xfrm rot="-5396875">
            <a:off x="1574007" y="1675606"/>
            <a:ext cx="1657350" cy="2573337"/>
          </a:xfrm>
          <a:prstGeom prst="rtTriangle">
            <a:avLst/>
          </a:prstGeom>
          <a:solidFill>
            <a:schemeClr val="accent6">
              <a:lumMod val="60000"/>
              <a:lumOff val="4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55300" name="Text Box 4"/>
          <p:cNvSpPr txBox="1">
            <a:spLocks noChangeArrowheads="1"/>
          </p:cNvSpPr>
          <p:nvPr/>
        </p:nvSpPr>
        <p:spPr bwMode="auto">
          <a:xfrm>
            <a:off x="3635375" y="3716338"/>
            <a:ext cx="76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/>
              <a:t>C</a:t>
            </a:r>
          </a:p>
        </p:txBody>
      </p:sp>
      <p:sp>
        <p:nvSpPr>
          <p:cNvPr id="55301" name="Text Box 5"/>
          <p:cNvSpPr txBox="1">
            <a:spLocks noChangeArrowheads="1"/>
          </p:cNvSpPr>
          <p:nvPr/>
        </p:nvSpPr>
        <p:spPr bwMode="auto">
          <a:xfrm>
            <a:off x="971550" y="3716338"/>
            <a:ext cx="76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/>
              <a:t>A</a:t>
            </a:r>
          </a:p>
        </p:txBody>
      </p:sp>
      <p:sp>
        <p:nvSpPr>
          <p:cNvPr id="55302" name="Text Box 6"/>
          <p:cNvSpPr txBox="1">
            <a:spLocks noChangeArrowheads="1"/>
          </p:cNvSpPr>
          <p:nvPr/>
        </p:nvSpPr>
        <p:spPr bwMode="auto">
          <a:xfrm>
            <a:off x="3708400" y="1773238"/>
            <a:ext cx="76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/>
              <a:t>B</a:t>
            </a:r>
          </a:p>
        </p:txBody>
      </p:sp>
      <p:sp>
        <p:nvSpPr>
          <p:cNvPr id="55311" name="Line 15"/>
          <p:cNvSpPr>
            <a:spLocks noChangeShapeType="1"/>
          </p:cNvSpPr>
          <p:nvPr/>
        </p:nvSpPr>
        <p:spPr bwMode="auto">
          <a:xfrm flipV="1">
            <a:off x="3492500" y="3571875"/>
            <a:ext cx="0" cy="21748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/>
          <a:lstStyle/>
          <a:p>
            <a:endParaRPr lang="ru-RU"/>
          </a:p>
        </p:txBody>
      </p:sp>
      <p:sp>
        <p:nvSpPr>
          <p:cNvPr id="55312" name="Line 16"/>
          <p:cNvSpPr>
            <a:spLocks noChangeShapeType="1"/>
          </p:cNvSpPr>
          <p:nvPr/>
        </p:nvSpPr>
        <p:spPr bwMode="auto">
          <a:xfrm>
            <a:off x="3492500" y="3571875"/>
            <a:ext cx="2159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/>
          <a:lstStyle/>
          <a:p>
            <a:endParaRPr lang="ru-RU"/>
          </a:p>
        </p:txBody>
      </p:sp>
      <p:sp>
        <p:nvSpPr>
          <p:cNvPr id="55315" name="Text Box 19"/>
          <p:cNvSpPr txBox="1">
            <a:spLocks noChangeArrowheads="1"/>
          </p:cNvSpPr>
          <p:nvPr/>
        </p:nvSpPr>
        <p:spPr bwMode="auto">
          <a:xfrm>
            <a:off x="4572000" y="1628775"/>
            <a:ext cx="4572000" cy="11695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25000"/>
              </a:spcBef>
            </a:pPr>
            <a:r>
              <a:rPr lang="ru-RU" sz="2000" b="1" dirty="0">
                <a:cs typeface="Arial" pitchFamily="34" charset="0"/>
              </a:rPr>
              <a:t>Дано:     ∆   ABC,   </a:t>
            </a:r>
            <a:r>
              <a:rPr lang="ru-RU" sz="2000" b="1" dirty="0">
                <a:cs typeface="Arial" pitchFamily="34" charset="0"/>
                <a:sym typeface="Symbol" pitchFamily="18" charset="2"/>
              </a:rPr>
              <a:t></a:t>
            </a:r>
            <a:r>
              <a:rPr lang="ru-RU" sz="2000" b="1" dirty="0">
                <a:cs typeface="Arial" pitchFamily="34" charset="0"/>
              </a:rPr>
              <a:t>C=90°,</a:t>
            </a:r>
          </a:p>
          <a:p>
            <a:pPr>
              <a:spcBef>
                <a:spcPct val="25000"/>
              </a:spcBef>
            </a:pPr>
            <a:r>
              <a:rPr lang="ru-RU" sz="2000" b="1" dirty="0">
                <a:cs typeface="Arial" pitchFamily="34" charset="0"/>
              </a:rPr>
              <a:t>	   </a:t>
            </a:r>
            <a:r>
              <a:rPr lang="ru-RU" sz="2000" b="1" dirty="0" smtClean="0">
                <a:cs typeface="Arial" pitchFamily="34" charset="0"/>
              </a:rPr>
              <a:t>AB=12 </a:t>
            </a:r>
            <a:r>
              <a:rPr lang="ru-RU" sz="2000" b="1" dirty="0">
                <a:cs typeface="Arial" pitchFamily="34" charset="0"/>
              </a:rPr>
              <a:t>см, </a:t>
            </a:r>
            <a:r>
              <a:rPr lang="ru-RU" sz="2000" b="1" dirty="0" smtClean="0">
                <a:cs typeface="Arial" pitchFamily="34" charset="0"/>
              </a:rPr>
              <a:t>ВC=6 </a:t>
            </a:r>
            <a:r>
              <a:rPr lang="ru-RU" sz="2000" b="1" dirty="0">
                <a:cs typeface="Arial" pitchFamily="34" charset="0"/>
              </a:rPr>
              <a:t>см</a:t>
            </a:r>
            <a:r>
              <a:rPr lang="ru-RU" sz="2000" dirty="0">
                <a:cs typeface="Arial" pitchFamily="34" charset="0"/>
              </a:rPr>
              <a:t> </a:t>
            </a:r>
            <a:endParaRPr lang="ru-RU" sz="2000" b="1" dirty="0">
              <a:cs typeface="Arial" pitchFamily="34" charset="0"/>
            </a:endParaRPr>
          </a:p>
          <a:p>
            <a:pPr>
              <a:spcBef>
                <a:spcPct val="25000"/>
              </a:spcBef>
            </a:pPr>
            <a:r>
              <a:rPr lang="ru-RU" sz="2000" b="1" dirty="0">
                <a:cs typeface="Arial" pitchFamily="34" charset="0"/>
              </a:rPr>
              <a:t> Найти: </a:t>
            </a:r>
            <a:r>
              <a:rPr lang="ru-RU" sz="2000" b="1" dirty="0">
                <a:cs typeface="Arial" pitchFamily="34" charset="0"/>
                <a:sym typeface="Symbol" pitchFamily="18" charset="2"/>
              </a:rPr>
              <a:t></a:t>
            </a:r>
            <a:r>
              <a:rPr lang="ru-RU" sz="2000" b="1" dirty="0">
                <a:cs typeface="Arial" pitchFamily="34" charset="0"/>
              </a:rPr>
              <a:t>B, </a:t>
            </a:r>
            <a:r>
              <a:rPr lang="ru-RU" sz="2000" b="1" dirty="0">
                <a:cs typeface="Arial" pitchFamily="34" charset="0"/>
                <a:sym typeface="Symbol" pitchFamily="18" charset="2"/>
              </a:rPr>
              <a:t></a:t>
            </a:r>
            <a:r>
              <a:rPr lang="ru-RU" sz="2000" b="1" dirty="0">
                <a:cs typeface="Arial" pitchFamily="34" charset="0"/>
              </a:rPr>
              <a:t>А</a:t>
            </a:r>
            <a:endParaRPr lang="en-US" sz="2000" b="1" dirty="0">
              <a:cs typeface="Arial" pitchFamily="34" charset="0"/>
            </a:endParaRPr>
          </a:p>
        </p:txBody>
      </p:sp>
      <p:sp>
        <p:nvSpPr>
          <p:cNvPr id="55316" name="Text Box 20"/>
          <p:cNvSpPr txBox="1">
            <a:spLocks noChangeArrowheads="1"/>
          </p:cNvSpPr>
          <p:nvPr/>
        </p:nvSpPr>
        <p:spPr bwMode="auto">
          <a:xfrm>
            <a:off x="5508625" y="1052513"/>
            <a:ext cx="1871663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200" b="1"/>
              <a:t>1.</a:t>
            </a:r>
          </a:p>
        </p:txBody>
      </p:sp>
      <p:sp>
        <p:nvSpPr>
          <p:cNvPr id="55317" name="Text Box 21"/>
          <p:cNvSpPr txBox="1">
            <a:spLocks noChangeArrowheads="1"/>
          </p:cNvSpPr>
          <p:nvPr/>
        </p:nvSpPr>
        <p:spPr bwMode="auto">
          <a:xfrm>
            <a:off x="5724525" y="3644900"/>
            <a:ext cx="719138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200" b="1"/>
              <a:t>2.</a:t>
            </a:r>
          </a:p>
        </p:txBody>
      </p:sp>
      <p:sp>
        <p:nvSpPr>
          <p:cNvPr id="55318" name="Line 22"/>
          <p:cNvSpPr>
            <a:spLocks noChangeShapeType="1"/>
          </p:cNvSpPr>
          <p:nvPr/>
        </p:nvSpPr>
        <p:spPr bwMode="auto">
          <a:xfrm flipV="1">
            <a:off x="1116013" y="2133600"/>
            <a:ext cx="2592387" cy="1655763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/>
          <a:lstStyle/>
          <a:p>
            <a:endParaRPr lang="ru-RU"/>
          </a:p>
        </p:txBody>
      </p:sp>
      <p:sp>
        <p:nvSpPr>
          <p:cNvPr id="55319" name="Line 23"/>
          <p:cNvSpPr>
            <a:spLocks noChangeShapeType="1"/>
          </p:cNvSpPr>
          <p:nvPr/>
        </p:nvSpPr>
        <p:spPr bwMode="auto">
          <a:xfrm>
            <a:off x="3708400" y="2133600"/>
            <a:ext cx="0" cy="1655763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/>
            <a:tailEnd/>
          </a:ln>
          <a:effectLst/>
        </p:spPr>
        <p:txBody>
          <a:bodyPr wrap="none"/>
          <a:lstStyle/>
          <a:p>
            <a:endParaRPr lang="ru-RU"/>
          </a:p>
        </p:txBody>
      </p:sp>
      <p:sp>
        <p:nvSpPr>
          <p:cNvPr id="55323" name="Text Box 27"/>
          <p:cNvSpPr txBox="1">
            <a:spLocks noChangeArrowheads="1"/>
          </p:cNvSpPr>
          <p:nvPr/>
        </p:nvSpPr>
        <p:spPr bwMode="auto">
          <a:xfrm>
            <a:off x="4500562" y="3143248"/>
            <a:ext cx="273685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25000"/>
              </a:spcBef>
            </a:pPr>
            <a:r>
              <a:rPr lang="ru-RU" sz="2000" b="1" dirty="0">
                <a:cs typeface="Arial" pitchFamily="34" charset="0"/>
                <a:sym typeface="Symbol" pitchFamily="18" charset="2"/>
              </a:rPr>
              <a:t>Ответ: </a:t>
            </a:r>
            <a:r>
              <a:rPr lang="ru-RU" sz="2000" b="1" dirty="0">
                <a:cs typeface="Arial" pitchFamily="34" charset="0"/>
              </a:rPr>
              <a:t>А=30</a:t>
            </a:r>
            <a:r>
              <a:rPr lang="en-US" b="1" dirty="0">
                <a:cs typeface="Arial" pitchFamily="34" charset="0"/>
              </a:rPr>
              <a:t>º</a:t>
            </a:r>
            <a:r>
              <a:rPr lang="ru-RU" b="1" dirty="0">
                <a:cs typeface="Arial" pitchFamily="34" charset="0"/>
              </a:rPr>
              <a:t>,</a:t>
            </a:r>
            <a:endParaRPr lang="en-US" b="1" dirty="0">
              <a:cs typeface="Arial" pitchFamily="34" charset="0"/>
            </a:endParaRPr>
          </a:p>
        </p:txBody>
      </p:sp>
      <p:sp>
        <p:nvSpPr>
          <p:cNvPr id="55324" name="Text Box 28"/>
          <p:cNvSpPr txBox="1">
            <a:spLocks noChangeArrowheads="1"/>
          </p:cNvSpPr>
          <p:nvPr/>
        </p:nvSpPr>
        <p:spPr bwMode="auto">
          <a:xfrm>
            <a:off x="6734175" y="3141663"/>
            <a:ext cx="136683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25000"/>
              </a:spcBef>
            </a:pPr>
            <a:r>
              <a:rPr lang="ru-RU" sz="2000" b="1" dirty="0">
                <a:cs typeface="Arial" pitchFamily="34" charset="0"/>
                <a:sym typeface="Symbol" pitchFamily="18" charset="2"/>
              </a:rPr>
              <a:t></a:t>
            </a:r>
            <a:r>
              <a:rPr lang="ru-RU" sz="2000" b="1" dirty="0">
                <a:cs typeface="Arial" pitchFamily="34" charset="0"/>
              </a:rPr>
              <a:t>B=60</a:t>
            </a:r>
            <a:r>
              <a:rPr lang="en-US" sz="2000" b="1" dirty="0">
                <a:cs typeface="Arial" pitchFamily="34" charset="0"/>
              </a:rPr>
              <a:t>º</a:t>
            </a:r>
          </a:p>
        </p:txBody>
      </p:sp>
      <p:sp>
        <p:nvSpPr>
          <p:cNvPr id="55325" name="Text Box 29"/>
          <p:cNvSpPr txBox="1">
            <a:spLocks noChangeArrowheads="1"/>
          </p:cNvSpPr>
          <p:nvPr/>
        </p:nvSpPr>
        <p:spPr bwMode="auto">
          <a:xfrm>
            <a:off x="4500563" y="5949950"/>
            <a:ext cx="2951162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000" b="1" dirty="0">
                <a:cs typeface="Arial" pitchFamily="34" charset="0"/>
              </a:rPr>
              <a:t>Ответ:30 см</a:t>
            </a:r>
            <a:r>
              <a:rPr lang="en-US" sz="2000" b="1" dirty="0">
                <a:cs typeface="Arial" pitchFamily="34" charset="0"/>
              </a:rPr>
              <a:t>²</a:t>
            </a:r>
          </a:p>
        </p:txBody>
      </p:sp>
    </p:spTree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53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53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53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53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53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53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53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2000"/>
                                        <p:tgtEl>
                                          <p:spTgt spid="553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2000"/>
                                        <p:tgtEl>
                                          <p:spTgt spid="553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000"/>
                            </p:stCondLst>
                            <p:childTnLst>
                              <p:par>
                                <p:cTn id="28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553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553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553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2500"/>
                            </p:stCondLst>
                            <p:childTnLst>
                              <p:par>
                                <p:cTn id="34" presetID="15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553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5530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553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553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2000"/>
                                        <p:tgtEl>
                                          <p:spTgt spid="553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303" grpId="0" autoUpdateAnimBg="0"/>
      <p:bldP spid="55315" grpId="0" autoUpdateAnimBg="0"/>
      <p:bldP spid="55316" grpId="0"/>
      <p:bldP spid="55317" grpId="0"/>
      <p:bldP spid="55323" grpId="0"/>
      <p:bldP spid="55324" grpId="0"/>
      <p:bldP spid="5532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2"/>
          <p:cNvGrpSpPr>
            <a:grpSpLocks/>
          </p:cNvGrpSpPr>
          <p:nvPr/>
        </p:nvGrpSpPr>
        <p:grpSpPr bwMode="auto">
          <a:xfrm>
            <a:off x="4643438" y="1628775"/>
            <a:ext cx="3455987" cy="2617788"/>
            <a:chOff x="2925" y="1026"/>
            <a:chExt cx="2177" cy="1649"/>
          </a:xfrm>
        </p:grpSpPr>
        <p:sp>
          <p:nvSpPr>
            <p:cNvPr id="125963" name="AutoShape 11"/>
            <p:cNvSpPr>
              <a:spLocks noChangeArrowheads="1"/>
            </p:cNvSpPr>
            <p:nvPr/>
          </p:nvSpPr>
          <p:spPr bwMode="auto">
            <a:xfrm>
              <a:off x="3107" y="1298"/>
              <a:ext cx="1769" cy="1180"/>
            </a:xfrm>
            <a:prstGeom prst="parallelogram">
              <a:avLst>
                <a:gd name="adj" fmla="val 37479"/>
              </a:avLst>
            </a:prstGeom>
            <a:solidFill>
              <a:srgbClr val="FFCC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25969" name="Text Box 17"/>
            <p:cNvSpPr txBox="1">
              <a:spLocks noChangeArrowheads="1"/>
            </p:cNvSpPr>
            <p:nvPr/>
          </p:nvSpPr>
          <p:spPr bwMode="auto">
            <a:xfrm>
              <a:off x="2925" y="2387"/>
              <a:ext cx="272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/>
                <a:t>A</a:t>
              </a:r>
            </a:p>
          </p:txBody>
        </p:sp>
        <p:sp>
          <p:nvSpPr>
            <p:cNvPr id="125971" name="Text Box 19"/>
            <p:cNvSpPr txBox="1">
              <a:spLocks noChangeArrowheads="1"/>
            </p:cNvSpPr>
            <p:nvPr/>
          </p:nvSpPr>
          <p:spPr bwMode="auto">
            <a:xfrm>
              <a:off x="4422" y="2387"/>
              <a:ext cx="272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/>
                <a:t>D</a:t>
              </a:r>
              <a:endParaRPr lang="ru-RU"/>
            </a:p>
          </p:txBody>
        </p:sp>
        <p:sp>
          <p:nvSpPr>
            <p:cNvPr id="125972" name="Text Box 20"/>
            <p:cNvSpPr txBox="1">
              <a:spLocks noChangeArrowheads="1"/>
            </p:cNvSpPr>
            <p:nvPr/>
          </p:nvSpPr>
          <p:spPr bwMode="auto">
            <a:xfrm>
              <a:off x="4830" y="1026"/>
              <a:ext cx="272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/>
                <a:t>С</a:t>
              </a:r>
            </a:p>
          </p:txBody>
        </p:sp>
        <p:sp>
          <p:nvSpPr>
            <p:cNvPr id="125973" name="Text Box 21"/>
            <p:cNvSpPr txBox="1">
              <a:spLocks noChangeArrowheads="1"/>
            </p:cNvSpPr>
            <p:nvPr/>
          </p:nvSpPr>
          <p:spPr bwMode="auto">
            <a:xfrm>
              <a:off x="3470" y="1026"/>
              <a:ext cx="272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/>
                <a:t>В</a:t>
              </a:r>
            </a:p>
          </p:txBody>
        </p:sp>
      </p:grpSp>
      <p:sp>
        <p:nvSpPr>
          <p:cNvPr id="125967" name="AutoShape 15"/>
          <p:cNvSpPr>
            <a:spLocks noChangeArrowheads="1"/>
          </p:cNvSpPr>
          <p:nvPr/>
        </p:nvSpPr>
        <p:spPr bwMode="auto">
          <a:xfrm rot="-7448229">
            <a:off x="4734719" y="2148681"/>
            <a:ext cx="1152525" cy="1655763"/>
          </a:xfrm>
          <a:prstGeom prst="rtTriangl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25959" name="Text Box 7"/>
          <p:cNvSpPr txBox="1">
            <a:spLocks noChangeArrowheads="1"/>
          </p:cNvSpPr>
          <p:nvPr/>
        </p:nvSpPr>
        <p:spPr bwMode="auto">
          <a:xfrm>
            <a:off x="1187450" y="714356"/>
            <a:ext cx="72009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 dirty="0" smtClean="0"/>
              <a:t>Диагонали ромба равны </a:t>
            </a:r>
            <a:r>
              <a:rPr lang="ru-RU" sz="2400" dirty="0" smtClean="0"/>
              <a:t>12 </a:t>
            </a:r>
            <a:r>
              <a:rPr lang="ru-RU" sz="2400" dirty="0" smtClean="0"/>
              <a:t>см и </a:t>
            </a:r>
            <a:r>
              <a:rPr lang="ru-RU" sz="2400" dirty="0" smtClean="0"/>
              <a:t>16 </a:t>
            </a:r>
            <a:r>
              <a:rPr lang="ru-RU" sz="2400" dirty="0" smtClean="0"/>
              <a:t>см.Найдите </a:t>
            </a:r>
            <a:r>
              <a:rPr lang="ru-RU" sz="2400" dirty="0"/>
              <a:t>сторону и площадь </a:t>
            </a:r>
            <a:r>
              <a:rPr lang="ru-RU" sz="2400" dirty="0" smtClean="0"/>
              <a:t>ромба</a:t>
            </a:r>
            <a:r>
              <a:rPr lang="ru-RU" sz="2400" dirty="0" smtClean="0"/>
              <a:t>.</a:t>
            </a:r>
            <a:endParaRPr lang="ru-RU" sz="2400" dirty="0"/>
          </a:p>
        </p:txBody>
      </p:sp>
      <p:sp>
        <p:nvSpPr>
          <p:cNvPr id="125960" name="Text Box 8"/>
          <p:cNvSpPr txBox="1">
            <a:spLocks noChangeArrowheads="1"/>
          </p:cNvSpPr>
          <p:nvPr/>
        </p:nvSpPr>
        <p:spPr bwMode="auto">
          <a:xfrm>
            <a:off x="1258888" y="1989138"/>
            <a:ext cx="26654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dirty="0"/>
              <a:t>Решение.</a:t>
            </a:r>
          </a:p>
        </p:txBody>
      </p:sp>
      <p:graphicFrame>
        <p:nvGraphicFramePr>
          <p:cNvPr id="125961" name="Object 9"/>
          <p:cNvGraphicFramePr>
            <a:graphicFrameLocks noChangeAspect="1"/>
          </p:cNvGraphicFramePr>
          <p:nvPr>
            <p:ph idx="1"/>
          </p:nvPr>
        </p:nvGraphicFramePr>
        <p:xfrm>
          <a:off x="1258888" y="2349500"/>
          <a:ext cx="2160587" cy="817563"/>
        </p:xfrm>
        <a:graphic>
          <a:graphicData uri="http://schemas.openxmlformats.org/presentationml/2006/ole">
            <p:oleObj spid="_x0000_s29698" name="Формула" r:id="rId3" imgW="1040948" imgH="393529" progId="Equation.3">
              <p:embed/>
            </p:oleObj>
          </a:graphicData>
        </a:graphic>
      </p:graphicFrame>
      <p:sp>
        <p:nvSpPr>
          <p:cNvPr id="125964" name="Line 12"/>
          <p:cNvSpPr>
            <a:spLocks noChangeShapeType="1"/>
          </p:cNvSpPr>
          <p:nvPr/>
        </p:nvSpPr>
        <p:spPr bwMode="auto">
          <a:xfrm flipV="1">
            <a:off x="4932363" y="2060575"/>
            <a:ext cx="2808287" cy="187325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/>
          <a:lstStyle/>
          <a:p>
            <a:endParaRPr lang="ru-RU"/>
          </a:p>
        </p:txBody>
      </p:sp>
      <p:sp>
        <p:nvSpPr>
          <p:cNvPr id="125965" name="Line 13"/>
          <p:cNvSpPr>
            <a:spLocks noChangeShapeType="1"/>
          </p:cNvSpPr>
          <p:nvPr/>
        </p:nvSpPr>
        <p:spPr bwMode="auto">
          <a:xfrm>
            <a:off x="5651500" y="2060575"/>
            <a:ext cx="1368425" cy="187325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/>
          <a:lstStyle/>
          <a:p>
            <a:endParaRPr lang="ru-RU"/>
          </a:p>
        </p:txBody>
      </p:sp>
      <p:sp>
        <p:nvSpPr>
          <p:cNvPr id="125966" name="Text Box 14"/>
          <p:cNvSpPr txBox="1">
            <a:spLocks noChangeArrowheads="1"/>
          </p:cNvSpPr>
          <p:nvPr/>
        </p:nvSpPr>
        <p:spPr bwMode="auto">
          <a:xfrm>
            <a:off x="1187450" y="3213100"/>
            <a:ext cx="3097213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/>
              <a:t>S=</a:t>
            </a:r>
            <a:r>
              <a:rPr lang="en-US" dirty="0">
                <a:cs typeface="Times New Roman" pitchFamily="18" charset="0"/>
              </a:rPr>
              <a:t>½·</a:t>
            </a:r>
            <a:r>
              <a:rPr lang="en-US" dirty="0" smtClean="0">
                <a:cs typeface="Times New Roman" pitchFamily="18" charset="0"/>
              </a:rPr>
              <a:t>1</a:t>
            </a:r>
            <a:r>
              <a:rPr lang="ru-RU" dirty="0" smtClean="0">
                <a:cs typeface="Times New Roman" pitchFamily="18" charset="0"/>
              </a:rPr>
              <a:t>2</a:t>
            </a:r>
            <a:r>
              <a:rPr lang="en-US" dirty="0" smtClean="0">
                <a:cs typeface="Times New Roman" pitchFamily="18" charset="0"/>
              </a:rPr>
              <a:t>·</a:t>
            </a:r>
            <a:r>
              <a:rPr lang="ru-RU" dirty="0" smtClean="0">
                <a:cs typeface="Times New Roman" pitchFamily="18" charset="0"/>
              </a:rPr>
              <a:t>16</a:t>
            </a:r>
            <a:r>
              <a:rPr lang="en-US" dirty="0" smtClean="0">
                <a:cs typeface="Times New Roman" pitchFamily="18" charset="0"/>
              </a:rPr>
              <a:t>=</a:t>
            </a:r>
            <a:r>
              <a:rPr lang="ru-RU" dirty="0" smtClean="0">
                <a:cs typeface="Times New Roman" pitchFamily="18" charset="0"/>
              </a:rPr>
              <a:t>96</a:t>
            </a:r>
            <a:r>
              <a:rPr lang="en-US" dirty="0" smtClean="0">
                <a:cs typeface="Times New Roman" pitchFamily="18" charset="0"/>
              </a:rPr>
              <a:t> </a:t>
            </a:r>
            <a:r>
              <a:rPr lang="en-US" dirty="0">
                <a:cs typeface="Times New Roman" pitchFamily="18" charset="0"/>
              </a:rPr>
              <a:t>(c</a:t>
            </a:r>
            <a:r>
              <a:rPr lang="ru-RU" dirty="0">
                <a:cs typeface="Times New Roman" pitchFamily="18" charset="0"/>
              </a:rPr>
              <a:t>м</a:t>
            </a:r>
            <a:r>
              <a:rPr lang="en-US" dirty="0">
                <a:cs typeface="Times New Roman" pitchFamily="18" charset="0"/>
              </a:rPr>
              <a:t>²</a:t>
            </a:r>
            <a:r>
              <a:rPr lang="ru-RU" dirty="0">
                <a:cs typeface="Times New Roman" pitchFamily="18" charset="0"/>
              </a:rPr>
              <a:t>)</a:t>
            </a:r>
            <a:endParaRPr lang="en-US" dirty="0">
              <a:cs typeface="Times New Roman" pitchFamily="18" charset="0"/>
            </a:endParaRPr>
          </a:p>
        </p:txBody>
      </p:sp>
      <p:sp>
        <p:nvSpPr>
          <p:cNvPr id="125968" name="Text Box 16"/>
          <p:cNvSpPr txBox="1">
            <a:spLocks noChangeArrowheads="1"/>
          </p:cNvSpPr>
          <p:nvPr/>
        </p:nvSpPr>
        <p:spPr bwMode="auto">
          <a:xfrm>
            <a:off x="1187450" y="4149725"/>
            <a:ext cx="6840538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>
                <a:cs typeface="Times New Roman" pitchFamily="18" charset="0"/>
              </a:rPr>
              <a:t>∆ABO</a:t>
            </a:r>
            <a:r>
              <a:rPr lang="ru-RU" dirty="0">
                <a:cs typeface="Times New Roman" pitchFamily="18" charset="0"/>
              </a:rPr>
              <a:t> – прямоугольный, найдем АВ по теореме Пифагора: АВ</a:t>
            </a:r>
            <a:r>
              <a:rPr lang="en-US" dirty="0">
                <a:cs typeface="Times New Roman" pitchFamily="18" charset="0"/>
              </a:rPr>
              <a:t>²</a:t>
            </a:r>
            <a:r>
              <a:rPr lang="ru-RU" dirty="0">
                <a:cs typeface="Times New Roman" pitchFamily="18" charset="0"/>
              </a:rPr>
              <a:t>=ВО</a:t>
            </a:r>
            <a:r>
              <a:rPr lang="en-US" dirty="0">
                <a:cs typeface="Times New Roman" pitchFamily="18" charset="0"/>
              </a:rPr>
              <a:t>²</a:t>
            </a:r>
            <a:r>
              <a:rPr lang="ru-RU" dirty="0">
                <a:cs typeface="Times New Roman" pitchFamily="18" charset="0"/>
              </a:rPr>
              <a:t>+АО</a:t>
            </a:r>
            <a:r>
              <a:rPr lang="en-US" dirty="0">
                <a:cs typeface="Times New Roman" pitchFamily="18" charset="0"/>
              </a:rPr>
              <a:t>²</a:t>
            </a:r>
            <a:endParaRPr lang="ru-RU" dirty="0">
              <a:cs typeface="Times New Roman" pitchFamily="18" charset="0"/>
            </a:endParaRPr>
          </a:p>
        </p:txBody>
      </p:sp>
      <p:sp>
        <p:nvSpPr>
          <p:cNvPr id="125970" name="Text Box 18"/>
          <p:cNvSpPr txBox="1">
            <a:spLocks noChangeArrowheads="1"/>
          </p:cNvSpPr>
          <p:nvPr/>
        </p:nvSpPr>
        <p:spPr bwMode="auto">
          <a:xfrm>
            <a:off x="6156325" y="2492375"/>
            <a:ext cx="43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O</a:t>
            </a:r>
            <a:endParaRPr lang="ru-RU"/>
          </a:p>
        </p:txBody>
      </p:sp>
      <p:sp>
        <p:nvSpPr>
          <p:cNvPr id="125976" name="Text Box 24"/>
          <p:cNvSpPr txBox="1">
            <a:spLocks noChangeArrowheads="1"/>
          </p:cNvSpPr>
          <p:nvPr/>
        </p:nvSpPr>
        <p:spPr bwMode="auto">
          <a:xfrm>
            <a:off x="1187450" y="5214950"/>
            <a:ext cx="6840538" cy="6186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lnSpc>
                <a:spcPct val="70000"/>
              </a:lnSpc>
              <a:spcBef>
                <a:spcPct val="50000"/>
              </a:spcBef>
            </a:pPr>
            <a:endParaRPr lang="ru-RU" dirty="0">
              <a:cs typeface="Times New Roman" pitchFamily="18" charset="0"/>
            </a:endParaRPr>
          </a:p>
          <a:p>
            <a:pPr>
              <a:lnSpc>
                <a:spcPct val="70000"/>
              </a:lnSpc>
              <a:spcBef>
                <a:spcPct val="50000"/>
              </a:spcBef>
            </a:pPr>
            <a:r>
              <a:rPr lang="ru-RU" dirty="0" smtClean="0">
                <a:cs typeface="Times New Roman" pitchFamily="18" charset="0"/>
              </a:rPr>
              <a:t>АВ=10 </a:t>
            </a:r>
            <a:r>
              <a:rPr lang="ru-RU" dirty="0">
                <a:cs typeface="Times New Roman" pitchFamily="18" charset="0"/>
              </a:rPr>
              <a:t>(см)</a:t>
            </a:r>
            <a:endParaRPr lang="en-US" dirty="0">
              <a:cs typeface="Times New Roman" pitchFamily="18" charset="0"/>
            </a:endParaRPr>
          </a:p>
        </p:txBody>
      </p:sp>
      <p:sp>
        <p:nvSpPr>
          <p:cNvPr id="125978" name="Text Box 26"/>
          <p:cNvSpPr txBox="1">
            <a:spLocks noChangeArrowheads="1"/>
          </p:cNvSpPr>
          <p:nvPr/>
        </p:nvSpPr>
        <p:spPr bwMode="auto">
          <a:xfrm>
            <a:off x="1116013" y="5949950"/>
            <a:ext cx="4608512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dirty="0"/>
              <a:t>Ответ: </a:t>
            </a:r>
            <a:r>
              <a:rPr lang="ru-RU" dirty="0" smtClean="0"/>
              <a:t>10 </a:t>
            </a:r>
            <a:r>
              <a:rPr lang="ru-RU" dirty="0"/>
              <a:t>см и </a:t>
            </a:r>
            <a:r>
              <a:rPr lang="ru-RU" dirty="0" smtClean="0"/>
              <a:t>96</a:t>
            </a:r>
            <a:r>
              <a:rPr lang="ru-RU" dirty="0" smtClean="0"/>
              <a:t> </a:t>
            </a:r>
            <a:r>
              <a:rPr lang="ru-RU" dirty="0"/>
              <a:t>см</a:t>
            </a:r>
            <a:r>
              <a:rPr lang="en-US" dirty="0">
                <a:cs typeface="Times New Roman" pitchFamily="18" charset="0"/>
              </a:rPr>
              <a:t>²</a:t>
            </a:r>
            <a:r>
              <a:rPr lang="ru-RU" dirty="0">
                <a:cs typeface="Times New Roman" pitchFamily="18" charset="0"/>
              </a:rPr>
              <a:t>.</a:t>
            </a:r>
            <a:endParaRPr lang="en-US" dirty="0">
              <a:cs typeface="Times New Roman" pitchFamily="18" charset="0"/>
            </a:endParaRPr>
          </a:p>
        </p:txBody>
      </p:sp>
      <p:graphicFrame>
        <p:nvGraphicFramePr>
          <p:cNvPr id="29702" name="Object 6"/>
          <p:cNvGraphicFramePr>
            <a:graphicFrameLocks noChangeAspect="1"/>
          </p:cNvGraphicFramePr>
          <p:nvPr/>
        </p:nvGraphicFramePr>
        <p:xfrm>
          <a:off x="1728788" y="5046663"/>
          <a:ext cx="1325562" cy="336550"/>
        </p:xfrm>
        <a:graphic>
          <a:graphicData uri="http://schemas.openxmlformats.org/presentationml/2006/ole">
            <p:oleObj spid="_x0000_s29702" name="Формула" r:id="rId4" imgW="901440" imgH="228600" progId="Equation.3">
              <p:embed/>
            </p:oleObj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1259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1259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259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1259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259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259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1259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1259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2000" fill="hold"/>
                                        <p:tgtEl>
                                          <p:spTgt spid="1259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2000" fill="hold"/>
                                        <p:tgtEl>
                                          <p:spTgt spid="1259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2000"/>
                                        <p:tgtEl>
                                          <p:spTgt spid="1259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1" dur="500"/>
                                        <p:tgtEl>
                                          <p:spTgt spid="1259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6" dur="2000"/>
                                        <p:tgtEl>
                                          <p:spTgt spid="297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1" dur="500"/>
                                        <p:tgtEl>
                                          <p:spTgt spid="1259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500"/>
                            </p:stCondLst>
                            <p:childTnLst>
                              <p:par>
                                <p:cTn id="6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5" dur="500"/>
                                        <p:tgtEl>
                                          <p:spTgt spid="1259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5967" grpId="0" animBg="1"/>
      <p:bldP spid="125964" grpId="0" animBg="1"/>
      <p:bldP spid="125965" grpId="0" animBg="1"/>
      <p:bldP spid="125966" grpId="0"/>
      <p:bldP spid="125968" grpId="0"/>
      <p:bldP spid="125970" grpId="0"/>
      <p:bldP spid="125976" grpId="0"/>
      <p:bldP spid="125978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40" name="Text Box 8"/>
          <p:cNvSpPr txBox="1">
            <a:spLocks noChangeArrowheads="1"/>
          </p:cNvSpPr>
          <p:nvPr/>
        </p:nvSpPr>
        <p:spPr bwMode="auto">
          <a:xfrm>
            <a:off x="1187450" y="836613"/>
            <a:ext cx="7200900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dirty="0"/>
              <a:t>Площадь прямоугольной трапеции равна 120 см</a:t>
            </a:r>
            <a:r>
              <a:rPr lang="en-US" dirty="0">
                <a:cs typeface="Times New Roman" pitchFamily="18" charset="0"/>
              </a:rPr>
              <a:t>²</a:t>
            </a:r>
            <a:r>
              <a:rPr lang="ru-RU" dirty="0">
                <a:cs typeface="Times New Roman" pitchFamily="18" charset="0"/>
              </a:rPr>
              <a:t>, а ее высота 8 см. Найдите все стороны трапеции, если одно из ее оснований на 6 см больше другого. </a:t>
            </a:r>
            <a:endParaRPr lang="en-US" dirty="0">
              <a:cs typeface="Times New Roman" pitchFamily="18" charset="0"/>
            </a:endParaRPr>
          </a:p>
        </p:txBody>
      </p:sp>
      <p:grpSp>
        <p:nvGrpSpPr>
          <p:cNvPr id="2" name="Group 39"/>
          <p:cNvGrpSpPr>
            <a:grpSpLocks/>
          </p:cNvGrpSpPr>
          <p:nvPr/>
        </p:nvGrpSpPr>
        <p:grpSpPr bwMode="auto">
          <a:xfrm>
            <a:off x="5003800" y="1916113"/>
            <a:ext cx="3744913" cy="2185987"/>
            <a:chOff x="3152" y="1207"/>
            <a:chExt cx="2359" cy="1377"/>
          </a:xfrm>
        </p:grpSpPr>
        <p:sp>
          <p:nvSpPr>
            <p:cNvPr id="120841" name="Rectangle 9"/>
            <p:cNvSpPr>
              <a:spLocks noChangeArrowheads="1"/>
            </p:cNvSpPr>
            <p:nvPr/>
          </p:nvSpPr>
          <p:spPr bwMode="auto">
            <a:xfrm>
              <a:off x="3334" y="1434"/>
              <a:ext cx="1224" cy="907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20842" name="AutoShape 10"/>
            <p:cNvSpPr>
              <a:spLocks noChangeArrowheads="1"/>
            </p:cNvSpPr>
            <p:nvPr/>
          </p:nvSpPr>
          <p:spPr bwMode="auto">
            <a:xfrm>
              <a:off x="4558" y="1434"/>
              <a:ext cx="817" cy="907"/>
            </a:xfrm>
            <a:prstGeom prst="rtTriangle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20844" name="Text Box 12"/>
            <p:cNvSpPr txBox="1">
              <a:spLocks noChangeArrowheads="1"/>
            </p:cNvSpPr>
            <p:nvPr/>
          </p:nvSpPr>
          <p:spPr bwMode="auto">
            <a:xfrm>
              <a:off x="5239" y="2296"/>
              <a:ext cx="272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/>
                <a:t>D</a:t>
              </a:r>
              <a:endParaRPr lang="ru-RU"/>
            </a:p>
          </p:txBody>
        </p:sp>
        <p:sp>
          <p:nvSpPr>
            <p:cNvPr id="120845" name="Text Box 13"/>
            <p:cNvSpPr txBox="1">
              <a:spLocks noChangeArrowheads="1"/>
            </p:cNvSpPr>
            <p:nvPr/>
          </p:nvSpPr>
          <p:spPr bwMode="auto">
            <a:xfrm>
              <a:off x="3152" y="1207"/>
              <a:ext cx="272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/>
                <a:t>В</a:t>
              </a:r>
            </a:p>
          </p:txBody>
        </p:sp>
        <p:sp>
          <p:nvSpPr>
            <p:cNvPr id="120846" name="Text Box 14"/>
            <p:cNvSpPr txBox="1">
              <a:spLocks noChangeArrowheads="1"/>
            </p:cNvSpPr>
            <p:nvPr/>
          </p:nvSpPr>
          <p:spPr bwMode="auto">
            <a:xfrm>
              <a:off x="4468" y="1207"/>
              <a:ext cx="272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/>
                <a:t>С</a:t>
              </a:r>
            </a:p>
          </p:txBody>
        </p:sp>
        <p:sp>
          <p:nvSpPr>
            <p:cNvPr id="120847" name="Text Box 15"/>
            <p:cNvSpPr txBox="1">
              <a:spLocks noChangeArrowheads="1"/>
            </p:cNvSpPr>
            <p:nvPr/>
          </p:nvSpPr>
          <p:spPr bwMode="auto">
            <a:xfrm>
              <a:off x="3152" y="2251"/>
              <a:ext cx="272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/>
                <a:t>А</a:t>
              </a:r>
            </a:p>
          </p:txBody>
        </p:sp>
      </p:grpSp>
      <p:sp>
        <p:nvSpPr>
          <p:cNvPr id="120848" name="Text Box 16"/>
          <p:cNvSpPr txBox="1">
            <a:spLocks noChangeArrowheads="1"/>
          </p:cNvSpPr>
          <p:nvPr/>
        </p:nvSpPr>
        <p:spPr bwMode="auto">
          <a:xfrm>
            <a:off x="7019925" y="3619500"/>
            <a:ext cx="43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/>
              <a:t>Н</a:t>
            </a:r>
          </a:p>
        </p:txBody>
      </p:sp>
      <p:sp>
        <p:nvSpPr>
          <p:cNvPr id="120850" name="Text Box 18"/>
          <p:cNvSpPr txBox="1">
            <a:spLocks noChangeArrowheads="1"/>
          </p:cNvSpPr>
          <p:nvPr/>
        </p:nvSpPr>
        <p:spPr bwMode="auto">
          <a:xfrm>
            <a:off x="1258888" y="2133600"/>
            <a:ext cx="4968875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25000"/>
              </a:spcBef>
            </a:pPr>
            <a:r>
              <a:rPr lang="ru-RU" b="1" dirty="0"/>
              <a:t>Дано: </a:t>
            </a:r>
            <a:r>
              <a:rPr lang="ru-RU" dirty="0"/>
              <a:t>ABC</a:t>
            </a:r>
            <a:r>
              <a:rPr lang="en-US" dirty="0"/>
              <a:t>D</a:t>
            </a:r>
            <a:r>
              <a:rPr lang="ru-RU" dirty="0"/>
              <a:t> - трапеция,</a:t>
            </a:r>
            <a:r>
              <a:rPr lang="ru-RU" b="1" dirty="0"/>
              <a:t>   </a:t>
            </a:r>
            <a:br>
              <a:rPr lang="ru-RU" b="1" dirty="0"/>
            </a:br>
            <a:r>
              <a:rPr lang="ru-RU" dirty="0"/>
              <a:t>АВ</a:t>
            </a:r>
            <a:r>
              <a:rPr lang="en-US" dirty="0"/>
              <a:t> </a:t>
            </a:r>
            <a:r>
              <a:rPr lang="en-US" dirty="0">
                <a:sym typeface="Symbol" pitchFamily="18" charset="2"/>
              </a:rPr>
              <a:t></a:t>
            </a:r>
            <a:r>
              <a:rPr lang="en-US" dirty="0"/>
              <a:t> AD, S</a:t>
            </a:r>
            <a:r>
              <a:rPr lang="ru-RU" baseline="-25000" dirty="0"/>
              <a:t>АВС</a:t>
            </a:r>
            <a:r>
              <a:rPr lang="en-US" baseline="-25000" dirty="0"/>
              <a:t>D</a:t>
            </a:r>
            <a:r>
              <a:rPr lang="ru-RU" dirty="0"/>
              <a:t>=</a:t>
            </a:r>
            <a:r>
              <a:rPr lang="en-US" dirty="0"/>
              <a:t>12</a:t>
            </a:r>
            <a:r>
              <a:rPr lang="ru-RU" dirty="0"/>
              <a:t>0 см</a:t>
            </a:r>
            <a:r>
              <a:rPr lang="en-US" dirty="0">
                <a:cs typeface="Times New Roman" pitchFamily="18" charset="0"/>
              </a:rPr>
              <a:t>²</a:t>
            </a:r>
            <a:r>
              <a:rPr lang="ru-RU" dirty="0"/>
              <a:t>, 	   </a:t>
            </a:r>
            <a:br>
              <a:rPr lang="ru-RU" dirty="0"/>
            </a:br>
            <a:r>
              <a:rPr lang="ru-RU" dirty="0"/>
              <a:t>АВ=8 см, A</a:t>
            </a:r>
            <a:r>
              <a:rPr lang="en-US" dirty="0"/>
              <a:t>D&gt;BC </a:t>
            </a:r>
            <a:r>
              <a:rPr lang="ru-RU" dirty="0"/>
              <a:t>на </a:t>
            </a:r>
            <a:r>
              <a:rPr lang="en-US" dirty="0"/>
              <a:t>6</a:t>
            </a:r>
            <a:r>
              <a:rPr lang="ru-RU" dirty="0"/>
              <a:t> см. </a:t>
            </a:r>
            <a:endParaRPr lang="en-US" b="1" dirty="0"/>
          </a:p>
        </p:txBody>
      </p:sp>
      <p:sp>
        <p:nvSpPr>
          <p:cNvPr id="120851" name="Text Box 19"/>
          <p:cNvSpPr txBox="1">
            <a:spLocks noChangeArrowheads="1"/>
          </p:cNvSpPr>
          <p:nvPr/>
        </p:nvSpPr>
        <p:spPr bwMode="auto">
          <a:xfrm>
            <a:off x="1258888" y="3284538"/>
            <a:ext cx="49688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25000"/>
              </a:spcBef>
            </a:pPr>
            <a:r>
              <a:rPr lang="ru-RU" b="1"/>
              <a:t>Найти: BС, С</a:t>
            </a:r>
            <a:r>
              <a:rPr lang="en-US" b="1"/>
              <a:t>D</a:t>
            </a:r>
            <a:r>
              <a:rPr lang="ru-RU" b="1"/>
              <a:t>, А</a:t>
            </a:r>
            <a:r>
              <a:rPr lang="en-US" b="1"/>
              <a:t>D.</a:t>
            </a:r>
          </a:p>
        </p:txBody>
      </p:sp>
      <p:sp>
        <p:nvSpPr>
          <p:cNvPr id="120852" name="Text Box 20"/>
          <p:cNvSpPr txBox="1">
            <a:spLocks noChangeArrowheads="1"/>
          </p:cNvSpPr>
          <p:nvPr/>
        </p:nvSpPr>
        <p:spPr bwMode="auto">
          <a:xfrm>
            <a:off x="1258888" y="3716338"/>
            <a:ext cx="21605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b="1" dirty="0"/>
              <a:t>Решение.</a:t>
            </a:r>
          </a:p>
        </p:txBody>
      </p:sp>
      <p:sp>
        <p:nvSpPr>
          <p:cNvPr id="120854" name="Rectangle 22"/>
          <p:cNvSpPr>
            <a:spLocks noChangeArrowheads="1"/>
          </p:cNvSpPr>
          <p:nvPr/>
        </p:nvSpPr>
        <p:spPr bwMode="auto">
          <a:xfrm>
            <a:off x="0" y="3213100"/>
            <a:ext cx="9144000" cy="0"/>
          </a:xfrm>
          <a:prstGeom prst="rect">
            <a:avLst/>
          </a:prstGeom>
          <a:solidFill>
            <a:srgbClr val="CC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120853" name="Object 21"/>
          <p:cNvGraphicFramePr>
            <a:graphicFrameLocks noChangeAspect="1"/>
          </p:cNvGraphicFramePr>
          <p:nvPr/>
        </p:nvGraphicFramePr>
        <p:xfrm>
          <a:off x="1331913" y="4075113"/>
          <a:ext cx="3168650" cy="722312"/>
        </p:xfrm>
        <a:graphic>
          <a:graphicData uri="http://schemas.openxmlformats.org/presentationml/2006/ole">
            <p:oleObj spid="_x0000_s30722" name="Формула" r:id="rId3" imgW="1714500" imgH="393700" progId="Equation.3">
              <p:embed/>
            </p:oleObj>
          </a:graphicData>
        </a:graphic>
      </p:graphicFrame>
      <p:sp>
        <p:nvSpPr>
          <p:cNvPr id="120855" name="Text Box 23"/>
          <p:cNvSpPr txBox="1">
            <a:spLocks noChangeArrowheads="1"/>
          </p:cNvSpPr>
          <p:nvPr/>
        </p:nvSpPr>
        <p:spPr bwMode="auto">
          <a:xfrm>
            <a:off x="1258888" y="4627563"/>
            <a:ext cx="698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/>
              <a:t>Пусть ВС=х см, тогда А</a:t>
            </a:r>
            <a:r>
              <a:rPr lang="en-US"/>
              <a:t>D</a:t>
            </a:r>
            <a:r>
              <a:rPr lang="ru-RU"/>
              <a:t>=(х+6) см</a:t>
            </a:r>
          </a:p>
        </p:txBody>
      </p:sp>
      <p:sp>
        <p:nvSpPr>
          <p:cNvPr id="120856" name="Text Box 24"/>
          <p:cNvSpPr txBox="1">
            <a:spLocks noChangeArrowheads="1"/>
          </p:cNvSpPr>
          <p:nvPr/>
        </p:nvSpPr>
        <p:spPr bwMode="auto">
          <a:xfrm>
            <a:off x="1258888" y="4987925"/>
            <a:ext cx="69850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dirty="0" smtClean="0"/>
              <a:t>Т.к. </a:t>
            </a:r>
            <a:r>
              <a:rPr lang="en-US" dirty="0" smtClean="0"/>
              <a:t>S</a:t>
            </a:r>
            <a:r>
              <a:rPr lang="en-US" baseline="-25000" dirty="0" smtClean="0"/>
              <a:t>ABCD</a:t>
            </a:r>
            <a:r>
              <a:rPr lang="en-US" dirty="0" smtClean="0"/>
              <a:t>= </a:t>
            </a:r>
            <a:r>
              <a:rPr lang="en-US" dirty="0" smtClean="0">
                <a:cs typeface="Times New Roman" pitchFamily="18" charset="0"/>
              </a:rPr>
              <a:t>8·     (</a:t>
            </a:r>
            <a:r>
              <a:rPr lang="en-US" dirty="0">
                <a:cs typeface="Times New Roman" pitchFamily="18" charset="0"/>
              </a:rPr>
              <a:t>x+6+x)=120, </a:t>
            </a:r>
          </a:p>
        </p:txBody>
      </p:sp>
      <p:graphicFrame>
        <p:nvGraphicFramePr>
          <p:cNvPr id="120857" name="Object 25"/>
          <p:cNvGraphicFramePr>
            <a:graphicFrameLocks noChangeAspect="1"/>
          </p:cNvGraphicFramePr>
          <p:nvPr>
            <p:ph idx="1"/>
          </p:nvPr>
        </p:nvGraphicFramePr>
        <p:xfrm>
          <a:off x="2786050" y="4929198"/>
          <a:ext cx="214314" cy="546100"/>
        </p:xfrm>
        <a:graphic>
          <a:graphicData uri="http://schemas.openxmlformats.org/presentationml/2006/ole">
            <p:oleObj spid="_x0000_s30723" name="Формула" r:id="rId4" imgW="177480" imgH="545760" progId="Equation.3">
              <p:embed/>
            </p:oleObj>
          </a:graphicData>
        </a:graphic>
      </p:graphicFrame>
      <p:sp>
        <p:nvSpPr>
          <p:cNvPr id="120859" name="Text Box 27"/>
          <p:cNvSpPr txBox="1">
            <a:spLocks noChangeArrowheads="1"/>
          </p:cNvSpPr>
          <p:nvPr/>
        </p:nvSpPr>
        <p:spPr bwMode="auto">
          <a:xfrm>
            <a:off x="2266950" y="5373688"/>
            <a:ext cx="19446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/>
              <a:t>4(2х+6)=120</a:t>
            </a:r>
          </a:p>
        </p:txBody>
      </p:sp>
      <p:sp>
        <p:nvSpPr>
          <p:cNvPr id="120860" name="Text Box 28"/>
          <p:cNvSpPr txBox="1">
            <a:spLocks noChangeArrowheads="1"/>
          </p:cNvSpPr>
          <p:nvPr/>
        </p:nvSpPr>
        <p:spPr bwMode="auto">
          <a:xfrm>
            <a:off x="2268538" y="5708650"/>
            <a:ext cx="19446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/>
              <a:t>   2х+6 = 30</a:t>
            </a:r>
          </a:p>
        </p:txBody>
      </p:sp>
      <p:sp>
        <p:nvSpPr>
          <p:cNvPr id="120861" name="Text Box 29"/>
          <p:cNvSpPr txBox="1">
            <a:spLocks noChangeArrowheads="1"/>
          </p:cNvSpPr>
          <p:nvPr/>
        </p:nvSpPr>
        <p:spPr bwMode="auto">
          <a:xfrm>
            <a:off x="2771775" y="5995988"/>
            <a:ext cx="5256213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dirty="0"/>
              <a:t>   </a:t>
            </a:r>
            <a:r>
              <a:rPr lang="ru-RU" dirty="0" err="1"/>
              <a:t>х</a:t>
            </a:r>
            <a:r>
              <a:rPr lang="ru-RU" dirty="0"/>
              <a:t> = 12, значит ВС </a:t>
            </a:r>
            <a:r>
              <a:rPr lang="ru-RU" dirty="0" smtClean="0"/>
              <a:t>=12 </a:t>
            </a:r>
            <a:r>
              <a:rPr lang="ru-RU" dirty="0"/>
              <a:t>см, А</a:t>
            </a:r>
            <a:r>
              <a:rPr lang="en-US" dirty="0"/>
              <a:t>D</a:t>
            </a:r>
            <a:r>
              <a:rPr lang="ru-RU" dirty="0"/>
              <a:t>=18 см</a:t>
            </a:r>
          </a:p>
        </p:txBody>
      </p:sp>
      <p:sp>
        <p:nvSpPr>
          <p:cNvPr id="120862" name="Text Box 30"/>
          <p:cNvSpPr txBox="1">
            <a:spLocks noChangeArrowheads="1"/>
          </p:cNvSpPr>
          <p:nvPr/>
        </p:nvSpPr>
        <p:spPr bwMode="auto">
          <a:xfrm>
            <a:off x="2987675" y="3789363"/>
            <a:ext cx="5032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/>
              <a:t>1.</a:t>
            </a:r>
          </a:p>
        </p:txBody>
      </p:sp>
      <p:sp>
        <p:nvSpPr>
          <p:cNvPr id="120863" name="Text Box 31"/>
          <p:cNvSpPr txBox="1">
            <a:spLocks noChangeArrowheads="1"/>
          </p:cNvSpPr>
          <p:nvPr/>
        </p:nvSpPr>
        <p:spPr bwMode="auto">
          <a:xfrm>
            <a:off x="3419475" y="3716338"/>
            <a:ext cx="5032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/>
              <a:t>2.</a:t>
            </a:r>
          </a:p>
        </p:txBody>
      </p:sp>
      <p:sp>
        <p:nvSpPr>
          <p:cNvPr id="120864" name="Text Box 32"/>
          <p:cNvSpPr txBox="1">
            <a:spLocks noChangeArrowheads="1"/>
          </p:cNvSpPr>
          <p:nvPr/>
        </p:nvSpPr>
        <p:spPr bwMode="auto">
          <a:xfrm>
            <a:off x="1187450" y="4149725"/>
            <a:ext cx="698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/>
              <a:t>АВ=8 см, ВС=12 см, А</a:t>
            </a:r>
            <a:r>
              <a:rPr lang="en-US"/>
              <a:t>D</a:t>
            </a:r>
            <a:r>
              <a:rPr lang="ru-RU"/>
              <a:t>=18 см</a:t>
            </a:r>
          </a:p>
        </p:txBody>
      </p:sp>
      <p:sp>
        <p:nvSpPr>
          <p:cNvPr id="120865" name="Text Box 33"/>
          <p:cNvSpPr txBox="1">
            <a:spLocks noChangeArrowheads="1"/>
          </p:cNvSpPr>
          <p:nvPr/>
        </p:nvSpPr>
        <p:spPr bwMode="auto">
          <a:xfrm>
            <a:off x="1187450" y="4437063"/>
            <a:ext cx="7272338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dirty="0"/>
              <a:t>Дополнительное построение: СН </a:t>
            </a:r>
            <a:r>
              <a:rPr lang="en-US" dirty="0">
                <a:sym typeface="Symbol" pitchFamily="18" charset="2"/>
              </a:rPr>
              <a:t></a:t>
            </a:r>
            <a:r>
              <a:rPr lang="ru-RU" dirty="0">
                <a:sym typeface="Symbol" pitchFamily="18" charset="2"/>
              </a:rPr>
              <a:t>А</a:t>
            </a:r>
            <a:r>
              <a:rPr lang="en-US" dirty="0">
                <a:sym typeface="Symbol" pitchFamily="18" charset="2"/>
              </a:rPr>
              <a:t>D</a:t>
            </a:r>
            <a:r>
              <a:rPr lang="ru-RU" dirty="0">
                <a:sym typeface="Symbol" pitchFamily="18" charset="2"/>
              </a:rPr>
              <a:t>, тогда АВСН – прямоугольник.</a:t>
            </a:r>
          </a:p>
        </p:txBody>
      </p:sp>
      <p:sp>
        <p:nvSpPr>
          <p:cNvPr id="120866" name="Line 34"/>
          <p:cNvSpPr>
            <a:spLocks noChangeShapeType="1"/>
          </p:cNvSpPr>
          <p:nvPr/>
        </p:nvSpPr>
        <p:spPr bwMode="auto">
          <a:xfrm>
            <a:off x="7235825" y="2276475"/>
            <a:ext cx="0" cy="1439863"/>
          </a:xfrm>
          <a:prstGeom prst="line">
            <a:avLst/>
          </a:prstGeom>
          <a:noFill/>
          <a:ln w="28575">
            <a:solidFill>
              <a:srgbClr val="6600CC"/>
            </a:solidFill>
            <a:round/>
            <a:headEnd/>
            <a:tailEnd/>
          </a:ln>
          <a:effectLst/>
        </p:spPr>
        <p:txBody>
          <a:bodyPr wrap="none"/>
          <a:lstStyle/>
          <a:p>
            <a:endParaRPr lang="ru-RU"/>
          </a:p>
        </p:txBody>
      </p:sp>
      <p:sp>
        <p:nvSpPr>
          <p:cNvPr id="120868" name="Text Box 36"/>
          <p:cNvSpPr txBox="1">
            <a:spLocks noChangeArrowheads="1"/>
          </p:cNvSpPr>
          <p:nvPr/>
        </p:nvSpPr>
        <p:spPr bwMode="auto">
          <a:xfrm>
            <a:off x="1187450" y="5229225"/>
            <a:ext cx="72723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dirty="0"/>
              <a:t>СН=АВ=8 см, </a:t>
            </a:r>
            <a:r>
              <a:rPr lang="en-US" dirty="0"/>
              <a:t>AH=BC=12 c</a:t>
            </a:r>
            <a:r>
              <a:rPr lang="ru-RU" dirty="0"/>
              <a:t>м, тогда </a:t>
            </a:r>
            <a:r>
              <a:rPr lang="en-US" dirty="0"/>
              <a:t>HD=AD-AH=6 c</a:t>
            </a:r>
            <a:r>
              <a:rPr lang="ru-RU" dirty="0"/>
              <a:t>м</a:t>
            </a:r>
          </a:p>
        </p:txBody>
      </p:sp>
      <p:sp>
        <p:nvSpPr>
          <p:cNvPr id="120869" name="Text Box 37"/>
          <p:cNvSpPr txBox="1">
            <a:spLocks noChangeArrowheads="1"/>
          </p:cNvSpPr>
          <p:nvPr/>
        </p:nvSpPr>
        <p:spPr bwMode="auto">
          <a:xfrm>
            <a:off x="5651500" y="1916113"/>
            <a:ext cx="11366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/>
              <a:t>12 см</a:t>
            </a:r>
          </a:p>
        </p:txBody>
      </p:sp>
      <p:sp>
        <p:nvSpPr>
          <p:cNvPr id="120870" name="Text Box 38"/>
          <p:cNvSpPr txBox="1">
            <a:spLocks noChangeArrowheads="1"/>
          </p:cNvSpPr>
          <p:nvPr/>
        </p:nvSpPr>
        <p:spPr bwMode="auto">
          <a:xfrm>
            <a:off x="6443663" y="3933825"/>
            <a:ext cx="11366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/>
              <a:t>18 см</a:t>
            </a:r>
          </a:p>
        </p:txBody>
      </p:sp>
      <p:sp>
        <p:nvSpPr>
          <p:cNvPr id="120872" name="Text Box 40"/>
          <p:cNvSpPr txBox="1">
            <a:spLocks noChangeArrowheads="1"/>
          </p:cNvSpPr>
          <p:nvPr/>
        </p:nvSpPr>
        <p:spPr bwMode="auto">
          <a:xfrm>
            <a:off x="7524750" y="3644900"/>
            <a:ext cx="11366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/>
              <a:t>6 см</a:t>
            </a:r>
          </a:p>
        </p:txBody>
      </p:sp>
      <p:sp>
        <p:nvSpPr>
          <p:cNvPr id="120873" name="Rectangle 41"/>
          <p:cNvSpPr>
            <a:spLocks noChangeArrowheads="1"/>
          </p:cNvSpPr>
          <p:nvPr/>
        </p:nvSpPr>
        <p:spPr bwMode="auto">
          <a:xfrm>
            <a:off x="1193800" y="5516563"/>
            <a:ext cx="66182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ru-RU" dirty="0"/>
              <a:t>Найдем </a:t>
            </a:r>
            <a:r>
              <a:rPr lang="en-US" dirty="0"/>
              <a:t>CD</a:t>
            </a:r>
            <a:r>
              <a:rPr lang="ru-RU" dirty="0"/>
              <a:t> по теореме Пифагора: С</a:t>
            </a:r>
            <a:r>
              <a:rPr lang="en-US" dirty="0"/>
              <a:t>D²</a:t>
            </a:r>
            <a:r>
              <a:rPr lang="ru-RU" dirty="0"/>
              <a:t>=</a:t>
            </a:r>
            <a:r>
              <a:rPr lang="en-US" dirty="0"/>
              <a:t>CH²</a:t>
            </a:r>
            <a:r>
              <a:rPr lang="ru-RU" dirty="0"/>
              <a:t>+</a:t>
            </a:r>
            <a:r>
              <a:rPr lang="en-US" dirty="0"/>
              <a:t>HD²</a:t>
            </a:r>
            <a:endParaRPr lang="ru-RU" dirty="0"/>
          </a:p>
        </p:txBody>
      </p:sp>
      <p:grpSp>
        <p:nvGrpSpPr>
          <p:cNvPr id="3" name="Group 45"/>
          <p:cNvGrpSpPr>
            <a:grpSpLocks/>
          </p:cNvGrpSpPr>
          <p:nvPr/>
        </p:nvGrpSpPr>
        <p:grpSpPr bwMode="auto">
          <a:xfrm>
            <a:off x="1143000" y="5929312"/>
            <a:ext cx="1606550" cy="347663"/>
            <a:chOff x="720" y="3735"/>
            <a:chExt cx="1012" cy="219"/>
          </a:xfrm>
        </p:grpSpPr>
        <p:sp>
          <p:nvSpPr>
            <p:cNvPr id="120874" name="Rectangle 42"/>
            <p:cNvSpPr>
              <a:spLocks noChangeArrowheads="1"/>
            </p:cNvSpPr>
            <p:nvPr/>
          </p:nvSpPr>
          <p:spPr bwMode="auto">
            <a:xfrm>
              <a:off x="720" y="3735"/>
              <a:ext cx="1012" cy="21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>
                <a:lnSpc>
                  <a:spcPct val="70000"/>
                </a:lnSpc>
                <a:spcBef>
                  <a:spcPct val="50000"/>
                </a:spcBef>
              </a:pPr>
              <a:r>
                <a:rPr lang="ru-RU" dirty="0"/>
                <a:t>С</a:t>
              </a:r>
              <a:r>
                <a:rPr lang="en-US" dirty="0"/>
                <a:t>D</a:t>
              </a:r>
              <a:r>
                <a:rPr lang="ru-RU" dirty="0"/>
                <a:t>=√8</a:t>
              </a:r>
              <a:r>
                <a:rPr lang="en-US" dirty="0"/>
                <a:t>²</a:t>
              </a:r>
              <a:r>
                <a:rPr lang="ru-RU" dirty="0"/>
                <a:t>+6</a:t>
              </a:r>
              <a:r>
                <a:rPr lang="en-US" dirty="0"/>
                <a:t>²</a:t>
              </a:r>
              <a:endParaRPr lang="ru-RU" dirty="0"/>
            </a:p>
          </p:txBody>
        </p:sp>
        <p:sp>
          <p:nvSpPr>
            <p:cNvPr id="120876" name="Line 44"/>
            <p:cNvSpPr>
              <a:spLocks noChangeShapeType="1"/>
            </p:cNvSpPr>
            <p:nvPr/>
          </p:nvSpPr>
          <p:spPr bwMode="auto">
            <a:xfrm flipH="1">
              <a:off x="1170" y="3735"/>
              <a:ext cx="363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ru-RU"/>
            </a:p>
          </p:txBody>
        </p:sp>
      </p:grpSp>
      <p:sp>
        <p:nvSpPr>
          <p:cNvPr id="120879" name="Rectangle 47"/>
          <p:cNvSpPr>
            <a:spLocks noChangeArrowheads="1"/>
          </p:cNvSpPr>
          <p:nvPr/>
        </p:nvSpPr>
        <p:spPr bwMode="auto">
          <a:xfrm>
            <a:off x="2916238" y="5949950"/>
            <a:ext cx="1692275" cy="347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lnSpc>
                <a:spcPct val="70000"/>
              </a:lnSpc>
              <a:spcBef>
                <a:spcPct val="50000"/>
              </a:spcBef>
            </a:pPr>
            <a:r>
              <a:rPr lang="ru-RU"/>
              <a:t>С</a:t>
            </a:r>
            <a:r>
              <a:rPr lang="en-US"/>
              <a:t>D</a:t>
            </a:r>
            <a:r>
              <a:rPr lang="ru-RU"/>
              <a:t>=</a:t>
            </a:r>
            <a:r>
              <a:rPr lang="en-US"/>
              <a:t>10 (c</a:t>
            </a:r>
            <a:r>
              <a:rPr lang="ru-RU"/>
              <a:t>м)</a:t>
            </a:r>
          </a:p>
        </p:txBody>
      </p:sp>
      <p:sp>
        <p:nvSpPr>
          <p:cNvPr id="120881" name="Text Box 49"/>
          <p:cNvSpPr txBox="1">
            <a:spLocks noChangeArrowheads="1"/>
          </p:cNvSpPr>
          <p:nvPr/>
        </p:nvSpPr>
        <p:spPr bwMode="auto">
          <a:xfrm>
            <a:off x="1152525" y="6140450"/>
            <a:ext cx="74517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dirty="0"/>
              <a:t>Ответ: АВ=8 см, ВС=12 см, С</a:t>
            </a:r>
            <a:r>
              <a:rPr lang="en-US" dirty="0"/>
              <a:t>D=10</a:t>
            </a:r>
            <a:r>
              <a:rPr lang="ru-RU" dirty="0"/>
              <a:t> см, </a:t>
            </a:r>
            <a:r>
              <a:rPr lang="en-US" dirty="0"/>
              <a:t>AD</a:t>
            </a:r>
            <a:r>
              <a:rPr lang="ru-RU" dirty="0"/>
              <a:t>=18 см.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208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208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208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208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000"/>
                            </p:stCondLst>
                            <p:childTnLst>
                              <p:par>
                                <p:cTn id="19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208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208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208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208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000"/>
                            </p:stCondLst>
                            <p:childTnLst>
                              <p:par>
                                <p:cTn id="2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1208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500"/>
                            </p:stCondLst>
                            <p:childTnLst>
                              <p:par>
                                <p:cTn id="30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1208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1208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1208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1208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1208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500"/>
                                        <p:tgtEl>
                                          <p:spTgt spid="1208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500"/>
                                        <p:tgtEl>
                                          <p:spTgt spid="1208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5" dur="500"/>
                                        <p:tgtEl>
                                          <p:spTgt spid="1208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9" dur="500"/>
                                        <p:tgtEl>
                                          <p:spTgt spid="12086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08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2" dur="500"/>
                                        <p:tgtEl>
                                          <p:spTgt spid="1208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08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5" dur="500"/>
                                        <p:tgtEl>
                                          <p:spTgt spid="1208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08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8" dur="500"/>
                                        <p:tgtEl>
                                          <p:spTgt spid="1208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08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1" dur="500"/>
                                        <p:tgtEl>
                                          <p:spTgt spid="1208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08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4" dur="500"/>
                                        <p:tgtEl>
                                          <p:spTgt spid="1208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08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7" dur="500"/>
                                        <p:tgtEl>
                                          <p:spTgt spid="1208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08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0" dur="500"/>
                                        <p:tgtEl>
                                          <p:spTgt spid="1208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08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500"/>
                            </p:stCondLst>
                            <p:childTnLst>
                              <p:par>
                                <p:cTn id="9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5" dur="500"/>
                                        <p:tgtEl>
                                          <p:spTgt spid="1208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>
                            <p:stCondLst>
                              <p:cond delay="1000"/>
                            </p:stCondLst>
                            <p:childTnLst>
                              <p:par>
                                <p:cTn id="9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3" dur="500"/>
                                        <p:tgtEl>
                                          <p:spTgt spid="1208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6" dur="500"/>
                                        <p:tgtEl>
                                          <p:spTgt spid="1208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1" dur="2000"/>
                                        <p:tgtEl>
                                          <p:spTgt spid="1208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1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5" dur="500"/>
                                        <p:tgtEl>
                                          <p:spTgt spid="1208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0" dur="500"/>
                                        <p:tgtEl>
                                          <p:spTgt spid="1208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5" dur="500"/>
                                        <p:tgtEl>
                                          <p:spTgt spid="1208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6" fill="hold">
                            <p:stCondLst>
                              <p:cond delay="500"/>
                            </p:stCondLst>
                            <p:childTnLst>
                              <p:par>
                                <p:cTn id="12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9" dur="500"/>
                                        <p:tgtEl>
                                          <p:spTgt spid="1208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>
                      <p:stCondLst>
                        <p:cond delay="indefinite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4" dur="500"/>
                                        <p:tgtEl>
                                          <p:spTgt spid="1208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>
                      <p:stCondLst>
                        <p:cond delay="indefinite"/>
                      </p:stCondLst>
                      <p:childTnLst>
                        <p:par>
                          <p:cTn id="141" fill="hold">
                            <p:stCondLst>
                              <p:cond delay="0"/>
                            </p:stCondLst>
                            <p:childTnLst>
                              <p:par>
                                <p:cTn id="14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4" dur="500"/>
                                        <p:tgtEl>
                                          <p:spTgt spid="1208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>
                      <p:stCondLst>
                        <p:cond delay="indefinite"/>
                      </p:stCondLst>
                      <p:childTnLst>
                        <p:par>
                          <p:cTn id="146" fill="hold">
                            <p:stCondLst>
                              <p:cond delay="0"/>
                            </p:stCondLst>
                            <p:childTnLst>
                              <p:par>
                                <p:cTn id="14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9" dur="500" fill="hold"/>
                                        <p:tgtEl>
                                          <p:spTgt spid="1208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0" dur="500" fill="hold"/>
                                        <p:tgtEl>
                                          <p:spTgt spid="1208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1" dur="500"/>
                                        <p:tgtEl>
                                          <p:spTgt spid="1208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0848" grpId="0"/>
      <p:bldP spid="120850" grpId="0" autoUpdateAnimBg="0"/>
      <p:bldP spid="120851" grpId="0" autoUpdateAnimBg="0"/>
      <p:bldP spid="120852" grpId="0"/>
      <p:bldP spid="120855" grpId="0"/>
      <p:bldP spid="120855" grpId="1"/>
      <p:bldP spid="120856" grpId="0"/>
      <p:bldP spid="120856" grpId="1"/>
      <p:bldP spid="120859" grpId="0"/>
      <p:bldP spid="120859" grpId="1"/>
      <p:bldP spid="120860" grpId="0"/>
      <p:bldP spid="120860" grpId="1"/>
      <p:bldP spid="120861" grpId="0"/>
      <p:bldP spid="120861" grpId="1"/>
      <p:bldP spid="120862" grpId="0"/>
      <p:bldP spid="120862" grpId="1"/>
      <p:bldP spid="120863" grpId="0"/>
      <p:bldP spid="120864" grpId="0"/>
      <p:bldP spid="120865" grpId="0"/>
      <p:bldP spid="120866" grpId="0" animBg="1"/>
      <p:bldP spid="120868" grpId="0"/>
      <p:bldP spid="120869" grpId="0"/>
      <p:bldP spid="120870" grpId="0"/>
      <p:bldP spid="120872" grpId="0"/>
      <p:bldP spid="120873" grpId="0"/>
      <p:bldP spid="120879" grpId="0"/>
      <p:bldP spid="120881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42988" y="785795"/>
            <a:ext cx="7620000" cy="1500198"/>
          </a:xfrm>
        </p:spPr>
        <p:txBody>
          <a:bodyPr/>
          <a:lstStyle/>
          <a:p>
            <a:pPr>
              <a:buFontTx/>
              <a:buNone/>
            </a:pPr>
            <a:r>
              <a:rPr lang="ru-RU" dirty="0"/>
              <a:t>	</a:t>
            </a:r>
            <a:r>
              <a:rPr lang="ru-RU" sz="2800" dirty="0"/>
              <a:t>Площадь прямоугольного треугольника</a:t>
            </a:r>
            <a:br>
              <a:rPr lang="ru-RU" sz="2800" dirty="0"/>
            </a:br>
            <a:r>
              <a:rPr lang="ru-RU" sz="2800" dirty="0"/>
              <a:t>равна 168 см</a:t>
            </a:r>
            <a:r>
              <a:rPr lang="en-US" sz="2800" dirty="0">
                <a:cs typeface="Times New Roman" pitchFamily="18" charset="0"/>
              </a:rPr>
              <a:t>²</a:t>
            </a:r>
            <a:r>
              <a:rPr lang="ru-RU" sz="2800" dirty="0">
                <a:cs typeface="Times New Roman" pitchFamily="18" charset="0"/>
              </a:rPr>
              <a:t>. Найдите его катеты, если отношение их длин равно 7:12.</a:t>
            </a:r>
            <a:endParaRPr lang="en-US" sz="2800" dirty="0">
              <a:cs typeface="Times New Roman" pitchFamily="18" charset="0"/>
            </a:endParaRPr>
          </a:p>
        </p:txBody>
      </p:sp>
      <p:grpSp>
        <p:nvGrpSpPr>
          <p:cNvPr id="2" name="Group 13"/>
          <p:cNvGrpSpPr>
            <a:grpSpLocks/>
          </p:cNvGrpSpPr>
          <p:nvPr/>
        </p:nvGrpSpPr>
        <p:grpSpPr bwMode="auto">
          <a:xfrm>
            <a:off x="5111750" y="2781300"/>
            <a:ext cx="4032250" cy="2241550"/>
            <a:chOff x="3243" y="2341"/>
            <a:chExt cx="1724" cy="798"/>
          </a:xfrm>
        </p:grpSpPr>
        <p:sp>
          <p:nvSpPr>
            <p:cNvPr id="70662" name="AutoShape 6"/>
            <p:cNvSpPr>
              <a:spLocks noChangeArrowheads="1"/>
            </p:cNvSpPr>
            <p:nvPr/>
          </p:nvSpPr>
          <p:spPr bwMode="auto">
            <a:xfrm>
              <a:off x="3470" y="2568"/>
              <a:ext cx="1134" cy="545"/>
            </a:xfrm>
            <a:prstGeom prst="rtTriangle">
              <a:avLst/>
            </a:prstGeom>
            <a:solidFill>
              <a:srgbClr val="FF00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70663" name="Text Box 7"/>
            <p:cNvSpPr txBox="1">
              <a:spLocks noChangeArrowheads="1"/>
            </p:cNvSpPr>
            <p:nvPr/>
          </p:nvSpPr>
          <p:spPr bwMode="auto">
            <a:xfrm>
              <a:off x="3243" y="2341"/>
              <a:ext cx="363" cy="1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/>
                <a:t>А</a:t>
              </a:r>
            </a:p>
          </p:txBody>
        </p:sp>
        <p:sp>
          <p:nvSpPr>
            <p:cNvPr id="70664" name="Text Box 8"/>
            <p:cNvSpPr txBox="1">
              <a:spLocks noChangeArrowheads="1"/>
            </p:cNvSpPr>
            <p:nvPr/>
          </p:nvSpPr>
          <p:spPr bwMode="auto">
            <a:xfrm>
              <a:off x="3243" y="2976"/>
              <a:ext cx="363" cy="1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/>
                <a:t>С</a:t>
              </a:r>
            </a:p>
          </p:txBody>
        </p:sp>
        <p:sp>
          <p:nvSpPr>
            <p:cNvPr id="70665" name="Text Box 9"/>
            <p:cNvSpPr txBox="1">
              <a:spLocks noChangeArrowheads="1"/>
            </p:cNvSpPr>
            <p:nvPr/>
          </p:nvSpPr>
          <p:spPr bwMode="auto">
            <a:xfrm>
              <a:off x="4604" y="2931"/>
              <a:ext cx="363" cy="1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/>
                <a:t>В</a:t>
              </a:r>
            </a:p>
          </p:txBody>
        </p:sp>
      </p:grpSp>
      <p:sp>
        <p:nvSpPr>
          <p:cNvPr id="70685" name="Text Box 29"/>
          <p:cNvSpPr txBox="1">
            <a:spLocks noChangeArrowheads="1"/>
          </p:cNvSpPr>
          <p:nvPr/>
        </p:nvSpPr>
        <p:spPr bwMode="auto">
          <a:xfrm>
            <a:off x="1042988" y="2565400"/>
            <a:ext cx="4032250" cy="10064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30000"/>
              </a:spcBef>
            </a:pPr>
            <a:r>
              <a:rPr lang="ru-RU" b="1" dirty="0"/>
              <a:t>Дано:</a:t>
            </a:r>
            <a:r>
              <a:rPr lang="ru-RU" dirty="0"/>
              <a:t> </a:t>
            </a:r>
            <a:r>
              <a:rPr lang="ru-RU" dirty="0">
                <a:cs typeface="Times New Roman" pitchFamily="18" charset="0"/>
              </a:rPr>
              <a:t>∆</a:t>
            </a:r>
            <a:r>
              <a:rPr lang="ru-RU" dirty="0"/>
              <a:t>ABC, </a:t>
            </a:r>
            <a:r>
              <a:rPr lang="ru-RU" dirty="0">
                <a:sym typeface="Symbol" pitchFamily="18" charset="2"/>
              </a:rPr>
              <a:t></a:t>
            </a:r>
            <a:r>
              <a:rPr lang="ru-RU" dirty="0"/>
              <a:t>С=90</a:t>
            </a:r>
            <a:r>
              <a:rPr lang="en-US" dirty="0">
                <a:cs typeface="Times New Roman" pitchFamily="18" charset="0"/>
              </a:rPr>
              <a:t>º</a:t>
            </a:r>
            <a:r>
              <a:rPr lang="ru-RU" dirty="0"/>
              <a:t>, АC:ВС=7:12, </a:t>
            </a:r>
            <a:r>
              <a:rPr lang="en-US" dirty="0"/>
              <a:t>S</a:t>
            </a:r>
            <a:r>
              <a:rPr lang="ru-RU" sz="1600" dirty="0"/>
              <a:t>∆ABC</a:t>
            </a:r>
            <a:r>
              <a:rPr lang="ru-RU" dirty="0"/>
              <a:t>=168 см</a:t>
            </a:r>
            <a:r>
              <a:rPr lang="en-US" dirty="0">
                <a:cs typeface="Times New Roman" pitchFamily="18" charset="0"/>
              </a:rPr>
              <a:t>²</a:t>
            </a:r>
            <a:r>
              <a:rPr lang="ru-RU" dirty="0"/>
              <a:t> </a:t>
            </a:r>
            <a:endParaRPr lang="ru-RU" dirty="0" smtClean="0"/>
          </a:p>
          <a:p>
            <a:pPr>
              <a:spcBef>
                <a:spcPct val="30000"/>
              </a:spcBef>
            </a:pPr>
            <a:r>
              <a:rPr lang="ru-RU" b="1" dirty="0" smtClean="0"/>
              <a:t>Найти</a:t>
            </a:r>
            <a:r>
              <a:rPr lang="ru-RU" b="1" dirty="0"/>
              <a:t>:</a:t>
            </a:r>
            <a:r>
              <a:rPr lang="ru-RU" dirty="0"/>
              <a:t> АС, </a:t>
            </a:r>
            <a:r>
              <a:rPr lang="en-US" dirty="0"/>
              <a:t>B</a:t>
            </a:r>
            <a:r>
              <a:rPr lang="ru-RU" dirty="0"/>
              <a:t>С.</a:t>
            </a:r>
            <a:endParaRPr lang="en-US" dirty="0"/>
          </a:p>
        </p:txBody>
      </p:sp>
      <p:sp>
        <p:nvSpPr>
          <p:cNvPr id="70687" name="Text Box 31"/>
          <p:cNvSpPr txBox="1">
            <a:spLocks noChangeArrowheads="1"/>
          </p:cNvSpPr>
          <p:nvPr/>
        </p:nvSpPr>
        <p:spPr bwMode="auto">
          <a:xfrm>
            <a:off x="1042988" y="5857892"/>
            <a:ext cx="6985000" cy="3015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lnSpc>
                <a:spcPct val="75000"/>
              </a:lnSpc>
              <a:spcBef>
                <a:spcPct val="50000"/>
              </a:spcBef>
            </a:pPr>
            <a:r>
              <a:rPr lang="ru-RU" dirty="0" smtClean="0"/>
              <a:t>  </a:t>
            </a:r>
            <a:r>
              <a:rPr lang="ru-RU" b="1" dirty="0" smtClean="0">
                <a:cs typeface="Times New Roman" pitchFamily="18" charset="0"/>
              </a:rPr>
              <a:t>Ответ</a:t>
            </a:r>
            <a:r>
              <a:rPr lang="ru-RU" b="1" dirty="0">
                <a:cs typeface="Times New Roman" pitchFamily="18" charset="0"/>
              </a:rPr>
              <a:t>: 14 см и 24 см.</a:t>
            </a:r>
            <a:endParaRPr lang="en-US" b="1" dirty="0">
              <a:cs typeface="Times New Roman" pitchFamily="18" charset="0"/>
              <a:sym typeface="Symbol" pitchFamily="18" charset="2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1919840" y="3500438"/>
            <a:ext cx="1494320" cy="3000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75000"/>
              </a:lnSpc>
              <a:spcBef>
                <a:spcPct val="50000"/>
              </a:spcBef>
            </a:pPr>
            <a:r>
              <a:rPr lang="ru-RU" b="1" dirty="0" smtClean="0">
                <a:solidFill>
                  <a:prstClr val="black"/>
                </a:solidFill>
              </a:rPr>
              <a:t>Решение:</a:t>
            </a:r>
            <a:r>
              <a:rPr lang="ru-RU" dirty="0" smtClean="0">
                <a:solidFill>
                  <a:prstClr val="black"/>
                </a:solidFill>
              </a:rPr>
              <a:t>  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1703098" y="4143379"/>
            <a:ext cx="1832553" cy="3000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75000"/>
              </a:lnSpc>
              <a:spcBef>
                <a:spcPct val="50000"/>
              </a:spcBef>
            </a:pPr>
            <a:r>
              <a:rPr lang="en-US" dirty="0" smtClean="0">
                <a:solidFill>
                  <a:prstClr val="black"/>
                </a:solidFill>
              </a:rPr>
              <a:t>S</a:t>
            </a:r>
            <a:r>
              <a:rPr lang="ru-RU" baseline="-25000" dirty="0" smtClean="0">
                <a:solidFill>
                  <a:prstClr val="black"/>
                </a:solidFill>
                <a:cs typeface="Times New Roman" pitchFamily="18" charset="0"/>
              </a:rPr>
              <a:t>∆</a:t>
            </a:r>
            <a:r>
              <a:rPr lang="ru-RU" baseline="-25000" dirty="0" smtClean="0">
                <a:solidFill>
                  <a:prstClr val="black"/>
                </a:solidFill>
              </a:rPr>
              <a:t>ABC</a:t>
            </a:r>
            <a:r>
              <a:rPr lang="ru-RU" dirty="0" smtClean="0">
                <a:solidFill>
                  <a:prstClr val="black"/>
                </a:solidFill>
              </a:rPr>
              <a:t>=</a:t>
            </a:r>
            <a:r>
              <a:rPr lang="en-US" dirty="0" smtClean="0">
                <a:solidFill>
                  <a:prstClr val="black"/>
                </a:solidFill>
                <a:cs typeface="Times New Roman" pitchFamily="18" charset="0"/>
              </a:rPr>
              <a:t>½</a:t>
            </a:r>
            <a:r>
              <a:rPr lang="ru-RU" dirty="0" smtClean="0">
                <a:solidFill>
                  <a:prstClr val="black"/>
                </a:solidFill>
                <a:cs typeface="Times New Roman" pitchFamily="18" charset="0"/>
              </a:rPr>
              <a:t>АС</a:t>
            </a:r>
            <a:r>
              <a:rPr lang="en-US" dirty="0" smtClean="0">
                <a:solidFill>
                  <a:prstClr val="black"/>
                </a:solidFill>
                <a:cs typeface="Times New Roman" pitchFamily="18" charset="0"/>
              </a:rPr>
              <a:t>·</a:t>
            </a:r>
            <a:r>
              <a:rPr lang="ru-RU" dirty="0" smtClean="0">
                <a:solidFill>
                  <a:prstClr val="black"/>
                </a:solidFill>
                <a:cs typeface="Times New Roman" pitchFamily="18" charset="0"/>
              </a:rPr>
              <a:t>ВС</a:t>
            </a:r>
            <a:r>
              <a:rPr lang="en-US" dirty="0" smtClean="0">
                <a:solidFill>
                  <a:prstClr val="black"/>
                </a:solidFill>
                <a:cs typeface="Times New Roman" pitchFamily="18" charset="0"/>
              </a:rPr>
              <a:t> </a:t>
            </a:r>
            <a:endParaRPr lang="ru-RU" dirty="0" smtClean="0">
              <a:solidFill>
                <a:prstClr val="black"/>
              </a:solidFill>
              <a:cs typeface="Times New Roman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1714480" y="4500569"/>
            <a:ext cx="2095944" cy="3000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75000"/>
              </a:lnSpc>
              <a:spcBef>
                <a:spcPct val="50000"/>
              </a:spcBef>
            </a:pPr>
            <a:r>
              <a:rPr lang="ru-RU" dirty="0" smtClean="0">
                <a:solidFill>
                  <a:prstClr val="black"/>
                </a:solidFill>
              </a:rPr>
              <a:t>168=</a:t>
            </a:r>
            <a:r>
              <a:rPr lang="en-US" dirty="0" smtClean="0">
                <a:solidFill>
                  <a:prstClr val="black"/>
                </a:solidFill>
              </a:rPr>
              <a:t>½</a:t>
            </a:r>
            <a:r>
              <a:rPr lang="ru-RU" dirty="0" smtClean="0">
                <a:solidFill>
                  <a:prstClr val="black"/>
                </a:solidFill>
              </a:rPr>
              <a:t> 7 </a:t>
            </a:r>
            <a:r>
              <a:rPr lang="ru-RU" dirty="0" err="1" smtClean="0">
                <a:solidFill>
                  <a:prstClr val="black"/>
                </a:solidFill>
              </a:rPr>
              <a:t>х</a:t>
            </a:r>
            <a:r>
              <a:rPr lang="en-US" dirty="0" smtClean="0">
                <a:solidFill>
                  <a:prstClr val="black"/>
                </a:solidFill>
              </a:rPr>
              <a:t>·</a:t>
            </a:r>
            <a:r>
              <a:rPr lang="ru-RU" dirty="0" smtClean="0">
                <a:solidFill>
                  <a:prstClr val="black"/>
                </a:solidFill>
              </a:rPr>
              <a:t>12х</a:t>
            </a:r>
          </a:p>
        </p:txBody>
      </p:sp>
      <p:sp>
        <p:nvSpPr>
          <p:cNvPr id="13" name="Прямоугольник 12"/>
          <p:cNvSpPr/>
          <p:nvPr/>
        </p:nvSpPr>
        <p:spPr>
          <a:xfrm>
            <a:off x="1785918" y="4857760"/>
            <a:ext cx="1905383" cy="3000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75000"/>
              </a:lnSpc>
              <a:spcBef>
                <a:spcPct val="50000"/>
              </a:spcBef>
            </a:pPr>
            <a:r>
              <a:rPr lang="ru-RU" dirty="0" smtClean="0">
                <a:solidFill>
                  <a:prstClr val="black"/>
                </a:solidFill>
              </a:rPr>
              <a:t>168=42х</a:t>
            </a:r>
            <a:r>
              <a:rPr lang="en-US" dirty="0" smtClean="0">
                <a:solidFill>
                  <a:prstClr val="black"/>
                </a:solidFill>
                <a:cs typeface="Times New Roman" pitchFamily="18" charset="0"/>
              </a:rPr>
              <a:t>²</a:t>
            </a:r>
            <a:endParaRPr lang="ru-RU" dirty="0" smtClean="0">
              <a:solidFill>
                <a:prstClr val="black"/>
              </a:solidFill>
              <a:cs typeface="Times New Roman" pitchFamily="18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1857357" y="5214950"/>
            <a:ext cx="1143008" cy="3000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75000"/>
              </a:lnSpc>
              <a:spcBef>
                <a:spcPct val="50000"/>
              </a:spcBef>
            </a:pPr>
            <a:r>
              <a:rPr lang="ru-RU" dirty="0" smtClean="0">
                <a:solidFill>
                  <a:prstClr val="black"/>
                </a:solidFill>
                <a:cs typeface="Times New Roman" pitchFamily="18" charset="0"/>
              </a:rPr>
              <a:t>х=2</a:t>
            </a:r>
            <a:endParaRPr lang="ru-RU" dirty="0">
              <a:solidFill>
                <a:prstClr val="black"/>
              </a:solidFill>
              <a:cs typeface="Times New Roman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714480" y="3786190"/>
            <a:ext cx="32861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Пусть АС=7х,   ВС=12х</a:t>
            </a:r>
            <a:endParaRPr lang="ru-RU" dirty="0"/>
          </a:p>
        </p:txBody>
      </p:sp>
      <p:sp>
        <p:nvSpPr>
          <p:cNvPr id="16" name="Прямоугольник 15"/>
          <p:cNvSpPr/>
          <p:nvPr/>
        </p:nvSpPr>
        <p:spPr>
          <a:xfrm>
            <a:off x="1838324" y="5572140"/>
            <a:ext cx="3090865" cy="3000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75000"/>
              </a:lnSpc>
              <a:spcBef>
                <a:spcPct val="50000"/>
              </a:spcBef>
            </a:pPr>
            <a:r>
              <a:rPr lang="ru-RU" dirty="0" smtClean="0">
                <a:solidFill>
                  <a:prstClr val="black"/>
                </a:solidFill>
              </a:rPr>
              <a:t>АС=14</a:t>
            </a:r>
            <a:r>
              <a:rPr lang="ru-RU" dirty="0" smtClean="0">
                <a:solidFill>
                  <a:prstClr val="black"/>
                </a:solidFill>
                <a:cs typeface="Times New Roman" pitchFamily="18" charset="0"/>
              </a:rPr>
              <a:t> см, ВС=24 см</a:t>
            </a:r>
            <a:endParaRPr lang="ru-RU" dirty="0">
              <a:solidFill>
                <a:prstClr val="black"/>
              </a:solidFill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06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06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706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7068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7068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706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06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3000"/>
                            </p:stCondLst>
                            <p:childTnLst>
                              <p:par>
                                <p:cTn id="24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2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7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3" dur="20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8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500"/>
                            </p:stCondLst>
                            <p:childTnLst>
                              <p:par>
                                <p:cTn id="60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7068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7068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706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706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0659" grpId="0" build="p"/>
      <p:bldP spid="70685" grpId="0" autoUpdateAnimBg="0"/>
      <p:bldP spid="70687" grpId="0" autoUpdateAnimBg="0"/>
      <p:bldP spid="10" grpId="0"/>
      <p:bldP spid="15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    </a:t>
            </a:r>
            <a:r>
              <a:rPr lang="ru-RU" dirty="0" smtClean="0"/>
              <a:t>Домашнее задание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№517, 504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latin typeface="+mn-lt"/>
              </a:rPr>
              <a:t>Докажите, что площади треугольников равны.</a:t>
            </a:r>
            <a:br>
              <a:rPr lang="ru-RU" b="1" dirty="0" smtClean="0">
                <a:latin typeface="+mn-lt"/>
              </a:rPr>
            </a:br>
            <a:endParaRPr lang="ru-RU" dirty="0">
              <a:latin typeface="+mn-lt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249424"/>
            <a:ext cx="8229600" cy="2965526"/>
          </a:xfrm>
        </p:spPr>
        <p:txBody>
          <a:bodyPr/>
          <a:lstStyle/>
          <a:p>
            <a:endParaRPr lang="ru-RU" dirty="0" smtClean="0"/>
          </a:p>
          <a:p>
            <a:endParaRPr lang="ru-RU" dirty="0"/>
          </a:p>
        </p:txBody>
      </p:sp>
      <p:grpSp>
        <p:nvGrpSpPr>
          <p:cNvPr id="99" name="Group 2"/>
          <p:cNvGrpSpPr>
            <a:grpSpLocks/>
          </p:cNvGrpSpPr>
          <p:nvPr/>
        </p:nvGrpSpPr>
        <p:grpSpPr bwMode="auto">
          <a:xfrm>
            <a:off x="1714479" y="2285992"/>
            <a:ext cx="6191250" cy="3615481"/>
            <a:chOff x="282" y="195"/>
            <a:chExt cx="3900" cy="1857"/>
          </a:xfrm>
        </p:grpSpPr>
        <p:sp>
          <p:nvSpPr>
            <p:cNvPr id="100" name="AutoShape 3"/>
            <p:cNvSpPr>
              <a:spLocks noChangeArrowheads="1"/>
            </p:cNvSpPr>
            <p:nvPr/>
          </p:nvSpPr>
          <p:spPr bwMode="auto">
            <a:xfrm>
              <a:off x="480" y="480"/>
              <a:ext cx="1008" cy="1440"/>
            </a:xfrm>
            <a:prstGeom prst="rtTriangle">
              <a:avLst/>
            </a:prstGeom>
            <a:solidFill>
              <a:srgbClr val="CC99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01" name="Text Box 4"/>
            <p:cNvSpPr txBox="1">
              <a:spLocks noChangeArrowheads="1"/>
            </p:cNvSpPr>
            <p:nvPr/>
          </p:nvSpPr>
          <p:spPr bwMode="auto">
            <a:xfrm>
              <a:off x="282" y="195"/>
              <a:ext cx="405" cy="2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ru-RU" sz="24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B</a:t>
              </a:r>
            </a:p>
          </p:txBody>
        </p:sp>
        <p:sp>
          <p:nvSpPr>
            <p:cNvPr id="102" name="Text Box 5"/>
            <p:cNvSpPr txBox="1">
              <a:spLocks noChangeArrowheads="1"/>
            </p:cNvSpPr>
            <p:nvPr/>
          </p:nvSpPr>
          <p:spPr bwMode="auto">
            <a:xfrm>
              <a:off x="282" y="1815"/>
              <a:ext cx="240" cy="2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ru-RU" sz="24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C</a:t>
              </a:r>
            </a:p>
          </p:txBody>
        </p:sp>
        <p:sp>
          <p:nvSpPr>
            <p:cNvPr id="103" name="Text Box 6"/>
            <p:cNvSpPr txBox="1">
              <a:spLocks noChangeArrowheads="1"/>
            </p:cNvSpPr>
            <p:nvPr/>
          </p:nvSpPr>
          <p:spPr bwMode="auto">
            <a:xfrm>
              <a:off x="1488" y="1776"/>
              <a:ext cx="240" cy="2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ru-RU" sz="24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A</a:t>
              </a:r>
            </a:p>
          </p:txBody>
        </p:sp>
        <p:sp>
          <p:nvSpPr>
            <p:cNvPr id="104" name="Line 7"/>
            <p:cNvSpPr>
              <a:spLocks noChangeShapeType="1"/>
            </p:cNvSpPr>
            <p:nvPr/>
          </p:nvSpPr>
          <p:spPr bwMode="auto">
            <a:xfrm>
              <a:off x="816" y="1872"/>
              <a:ext cx="0" cy="96"/>
            </a:xfrm>
            <a:prstGeom prst="line">
              <a:avLst/>
            </a:prstGeom>
            <a:noFill/>
            <a:ln w="3492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05" name="Line 8"/>
            <p:cNvSpPr>
              <a:spLocks noChangeShapeType="1"/>
            </p:cNvSpPr>
            <p:nvPr/>
          </p:nvSpPr>
          <p:spPr bwMode="auto">
            <a:xfrm>
              <a:off x="432" y="1104"/>
              <a:ext cx="144" cy="0"/>
            </a:xfrm>
            <a:prstGeom prst="line">
              <a:avLst/>
            </a:prstGeom>
            <a:noFill/>
            <a:ln w="3492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06" name="Line 9"/>
            <p:cNvSpPr>
              <a:spLocks noChangeShapeType="1"/>
            </p:cNvSpPr>
            <p:nvPr/>
          </p:nvSpPr>
          <p:spPr bwMode="auto">
            <a:xfrm>
              <a:off x="432" y="1152"/>
              <a:ext cx="144" cy="0"/>
            </a:xfrm>
            <a:prstGeom prst="line">
              <a:avLst/>
            </a:prstGeom>
            <a:noFill/>
            <a:ln w="3492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07" name="AutoShape 10"/>
            <p:cNvSpPr>
              <a:spLocks noChangeArrowheads="1"/>
            </p:cNvSpPr>
            <p:nvPr/>
          </p:nvSpPr>
          <p:spPr bwMode="auto">
            <a:xfrm rot="-5396875">
              <a:off x="2544" y="624"/>
              <a:ext cx="1008" cy="1440"/>
            </a:xfrm>
            <a:prstGeom prst="rtTriangle">
              <a:avLst/>
            </a:prstGeom>
            <a:solidFill>
              <a:srgbClr val="9999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08" name="Text Box 11"/>
            <p:cNvSpPr txBox="1">
              <a:spLocks noChangeArrowheads="1"/>
            </p:cNvSpPr>
            <p:nvPr/>
          </p:nvSpPr>
          <p:spPr bwMode="auto">
            <a:xfrm>
              <a:off x="3702" y="1770"/>
              <a:ext cx="480" cy="2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ru-RU" sz="24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C</a:t>
              </a:r>
              <a:r>
                <a:rPr kumimoji="0" lang="ru-RU" sz="2400" b="0" i="0" u="none" strike="noStrike" kern="0" cap="none" spc="0" normalizeH="0" baseline="-2500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1</a:t>
              </a:r>
              <a:endParaRPr kumimoji="0" lang="ru-RU" sz="24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09" name="Text Box 12"/>
            <p:cNvSpPr txBox="1">
              <a:spLocks noChangeArrowheads="1"/>
            </p:cNvSpPr>
            <p:nvPr/>
          </p:nvSpPr>
          <p:spPr bwMode="auto">
            <a:xfrm>
              <a:off x="3657" y="600"/>
              <a:ext cx="480" cy="2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ru-RU" sz="24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A</a:t>
              </a:r>
              <a:r>
                <a:rPr kumimoji="0" lang="ru-RU" sz="2400" b="0" i="0" u="none" strike="noStrike" kern="0" cap="none" spc="0" normalizeH="0" baseline="-2500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1</a:t>
              </a:r>
              <a:endParaRPr kumimoji="0" lang="ru-RU" sz="24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10" name="Text Box 13"/>
            <p:cNvSpPr txBox="1">
              <a:spLocks noChangeArrowheads="1"/>
            </p:cNvSpPr>
            <p:nvPr/>
          </p:nvSpPr>
          <p:spPr bwMode="auto">
            <a:xfrm>
              <a:off x="2172" y="1770"/>
              <a:ext cx="480" cy="2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ru-RU" sz="24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B</a:t>
              </a:r>
              <a:r>
                <a:rPr kumimoji="0" lang="ru-RU" sz="2400" b="0" i="0" u="none" strike="noStrike" kern="0" cap="none" spc="0" normalizeH="0" baseline="-2500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1</a:t>
              </a:r>
              <a:endParaRPr kumimoji="0" lang="ru-RU" sz="24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11" name="Line 14"/>
            <p:cNvSpPr>
              <a:spLocks noChangeShapeType="1"/>
            </p:cNvSpPr>
            <p:nvPr/>
          </p:nvSpPr>
          <p:spPr bwMode="auto">
            <a:xfrm>
              <a:off x="3696" y="1488"/>
              <a:ext cx="192" cy="0"/>
            </a:xfrm>
            <a:prstGeom prst="line">
              <a:avLst/>
            </a:prstGeom>
            <a:noFill/>
            <a:ln w="3492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12" name="Line 15"/>
            <p:cNvSpPr>
              <a:spLocks noChangeShapeType="1"/>
            </p:cNvSpPr>
            <p:nvPr/>
          </p:nvSpPr>
          <p:spPr bwMode="auto">
            <a:xfrm rot="5014276" flipH="1">
              <a:off x="3048" y="1848"/>
              <a:ext cx="167" cy="24"/>
            </a:xfrm>
            <a:prstGeom prst="line">
              <a:avLst/>
            </a:prstGeom>
            <a:noFill/>
            <a:ln w="3492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13" name="Line 16"/>
            <p:cNvSpPr>
              <a:spLocks noChangeShapeType="1"/>
            </p:cNvSpPr>
            <p:nvPr/>
          </p:nvSpPr>
          <p:spPr bwMode="auto">
            <a:xfrm rot="5014276" flipH="1">
              <a:off x="3144" y="1848"/>
              <a:ext cx="167" cy="24"/>
            </a:xfrm>
            <a:prstGeom prst="line">
              <a:avLst/>
            </a:prstGeom>
            <a:noFill/>
            <a:ln w="3492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14" name="Line 17"/>
            <p:cNvSpPr>
              <a:spLocks noChangeShapeType="1"/>
            </p:cNvSpPr>
            <p:nvPr/>
          </p:nvSpPr>
          <p:spPr bwMode="auto">
            <a:xfrm>
              <a:off x="480" y="1776"/>
              <a:ext cx="144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15" name="Line 18"/>
            <p:cNvSpPr>
              <a:spLocks noChangeShapeType="1"/>
            </p:cNvSpPr>
            <p:nvPr/>
          </p:nvSpPr>
          <p:spPr bwMode="auto">
            <a:xfrm>
              <a:off x="624" y="1776"/>
              <a:ext cx="0" cy="144"/>
            </a:xfrm>
            <a:prstGeom prst="line">
              <a:avLst/>
            </a:prstGeom>
            <a:noFill/>
            <a:ln w="3492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16" name="Line 19"/>
            <p:cNvSpPr>
              <a:spLocks noChangeShapeType="1"/>
            </p:cNvSpPr>
            <p:nvPr/>
          </p:nvSpPr>
          <p:spPr bwMode="auto">
            <a:xfrm>
              <a:off x="3648" y="1728"/>
              <a:ext cx="0" cy="144"/>
            </a:xfrm>
            <a:prstGeom prst="line">
              <a:avLst/>
            </a:prstGeom>
            <a:noFill/>
            <a:ln w="3492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17" name="Line 20"/>
            <p:cNvSpPr>
              <a:spLocks noChangeShapeType="1"/>
            </p:cNvSpPr>
            <p:nvPr/>
          </p:nvSpPr>
          <p:spPr bwMode="auto">
            <a:xfrm>
              <a:off x="3648" y="1728"/>
              <a:ext cx="144" cy="0"/>
            </a:xfrm>
            <a:prstGeom prst="line">
              <a:avLst/>
            </a:prstGeom>
            <a:noFill/>
            <a:ln w="3492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</p:grpSp>
      <p:grpSp>
        <p:nvGrpSpPr>
          <p:cNvPr id="23" name="Group 2"/>
          <p:cNvGrpSpPr>
            <a:grpSpLocks/>
          </p:cNvGrpSpPr>
          <p:nvPr/>
        </p:nvGrpSpPr>
        <p:grpSpPr bwMode="auto">
          <a:xfrm>
            <a:off x="1714480" y="2285992"/>
            <a:ext cx="6191250" cy="3615481"/>
            <a:chOff x="282" y="195"/>
            <a:chExt cx="3900" cy="1857"/>
          </a:xfrm>
        </p:grpSpPr>
        <p:sp>
          <p:nvSpPr>
            <p:cNvPr id="24" name="AutoShape 3"/>
            <p:cNvSpPr>
              <a:spLocks noChangeArrowheads="1"/>
            </p:cNvSpPr>
            <p:nvPr/>
          </p:nvSpPr>
          <p:spPr bwMode="auto">
            <a:xfrm>
              <a:off x="480" y="480"/>
              <a:ext cx="1008" cy="1440"/>
            </a:xfrm>
            <a:prstGeom prst="rtTriangle">
              <a:avLst/>
            </a:prstGeom>
            <a:solidFill>
              <a:srgbClr val="CC99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25" name="Text Box 4"/>
            <p:cNvSpPr txBox="1">
              <a:spLocks noChangeArrowheads="1"/>
            </p:cNvSpPr>
            <p:nvPr/>
          </p:nvSpPr>
          <p:spPr bwMode="auto">
            <a:xfrm>
              <a:off x="282" y="195"/>
              <a:ext cx="405" cy="2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ru-RU" sz="24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B</a:t>
              </a:r>
            </a:p>
          </p:txBody>
        </p:sp>
        <p:sp>
          <p:nvSpPr>
            <p:cNvPr id="26" name="Text Box 5"/>
            <p:cNvSpPr txBox="1">
              <a:spLocks noChangeArrowheads="1"/>
            </p:cNvSpPr>
            <p:nvPr/>
          </p:nvSpPr>
          <p:spPr bwMode="auto">
            <a:xfrm>
              <a:off x="282" y="1815"/>
              <a:ext cx="240" cy="2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ru-RU" sz="24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C</a:t>
              </a:r>
            </a:p>
          </p:txBody>
        </p:sp>
        <p:sp>
          <p:nvSpPr>
            <p:cNvPr id="27" name="Text Box 6"/>
            <p:cNvSpPr txBox="1">
              <a:spLocks noChangeArrowheads="1"/>
            </p:cNvSpPr>
            <p:nvPr/>
          </p:nvSpPr>
          <p:spPr bwMode="auto">
            <a:xfrm>
              <a:off x="1488" y="1776"/>
              <a:ext cx="240" cy="2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ru-RU" sz="24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A</a:t>
              </a:r>
            </a:p>
          </p:txBody>
        </p:sp>
        <p:sp>
          <p:nvSpPr>
            <p:cNvPr id="28" name="Line 7"/>
            <p:cNvSpPr>
              <a:spLocks noChangeShapeType="1"/>
            </p:cNvSpPr>
            <p:nvPr/>
          </p:nvSpPr>
          <p:spPr bwMode="auto">
            <a:xfrm>
              <a:off x="816" y="1872"/>
              <a:ext cx="0" cy="96"/>
            </a:xfrm>
            <a:prstGeom prst="line">
              <a:avLst/>
            </a:prstGeom>
            <a:noFill/>
            <a:ln w="3492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29" name="Line 8"/>
            <p:cNvSpPr>
              <a:spLocks noChangeShapeType="1"/>
            </p:cNvSpPr>
            <p:nvPr/>
          </p:nvSpPr>
          <p:spPr bwMode="auto">
            <a:xfrm>
              <a:off x="432" y="1104"/>
              <a:ext cx="144" cy="0"/>
            </a:xfrm>
            <a:prstGeom prst="line">
              <a:avLst/>
            </a:prstGeom>
            <a:noFill/>
            <a:ln w="3492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30" name="Line 9"/>
            <p:cNvSpPr>
              <a:spLocks noChangeShapeType="1"/>
            </p:cNvSpPr>
            <p:nvPr/>
          </p:nvSpPr>
          <p:spPr bwMode="auto">
            <a:xfrm>
              <a:off x="432" y="1152"/>
              <a:ext cx="144" cy="0"/>
            </a:xfrm>
            <a:prstGeom prst="line">
              <a:avLst/>
            </a:prstGeom>
            <a:noFill/>
            <a:ln w="3492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31" name="AutoShape 10"/>
            <p:cNvSpPr>
              <a:spLocks noChangeArrowheads="1"/>
            </p:cNvSpPr>
            <p:nvPr/>
          </p:nvSpPr>
          <p:spPr bwMode="auto">
            <a:xfrm rot="-5396875">
              <a:off x="2544" y="624"/>
              <a:ext cx="1008" cy="1440"/>
            </a:xfrm>
            <a:prstGeom prst="rtTriangle">
              <a:avLst/>
            </a:prstGeom>
            <a:solidFill>
              <a:srgbClr val="9999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32" name="Text Box 11"/>
            <p:cNvSpPr txBox="1">
              <a:spLocks noChangeArrowheads="1"/>
            </p:cNvSpPr>
            <p:nvPr/>
          </p:nvSpPr>
          <p:spPr bwMode="auto">
            <a:xfrm>
              <a:off x="3702" y="1770"/>
              <a:ext cx="480" cy="2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ru-RU" sz="24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C</a:t>
              </a:r>
              <a:r>
                <a:rPr kumimoji="0" lang="ru-RU" sz="2400" b="0" i="0" u="none" strike="noStrike" kern="0" cap="none" spc="0" normalizeH="0" baseline="-2500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1</a:t>
              </a:r>
              <a:endParaRPr kumimoji="0" lang="ru-RU" sz="24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33" name="Text Box 12"/>
            <p:cNvSpPr txBox="1">
              <a:spLocks noChangeArrowheads="1"/>
            </p:cNvSpPr>
            <p:nvPr/>
          </p:nvSpPr>
          <p:spPr bwMode="auto">
            <a:xfrm>
              <a:off x="3657" y="600"/>
              <a:ext cx="480" cy="2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ru-RU" sz="24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A</a:t>
              </a:r>
              <a:r>
                <a:rPr kumimoji="0" lang="ru-RU" sz="2400" b="0" i="0" u="none" strike="noStrike" kern="0" cap="none" spc="0" normalizeH="0" baseline="-2500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1</a:t>
              </a:r>
              <a:endParaRPr kumimoji="0" lang="ru-RU" sz="24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34" name="Text Box 13"/>
            <p:cNvSpPr txBox="1">
              <a:spLocks noChangeArrowheads="1"/>
            </p:cNvSpPr>
            <p:nvPr/>
          </p:nvSpPr>
          <p:spPr bwMode="auto">
            <a:xfrm>
              <a:off x="2172" y="1770"/>
              <a:ext cx="480" cy="2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ru-RU" sz="24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B</a:t>
              </a:r>
              <a:r>
                <a:rPr kumimoji="0" lang="ru-RU" sz="2400" b="0" i="0" u="none" strike="noStrike" kern="0" cap="none" spc="0" normalizeH="0" baseline="-2500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1</a:t>
              </a:r>
              <a:endParaRPr kumimoji="0" lang="ru-RU" sz="24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35" name="Line 14"/>
            <p:cNvSpPr>
              <a:spLocks noChangeShapeType="1"/>
            </p:cNvSpPr>
            <p:nvPr/>
          </p:nvSpPr>
          <p:spPr bwMode="auto">
            <a:xfrm>
              <a:off x="3696" y="1488"/>
              <a:ext cx="192" cy="0"/>
            </a:xfrm>
            <a:prstGeom prst="line">
              <a:avLst/>
            </a:prstGeom>
            <a:noFill/>
            <a:ln w="3492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36" name="Line 15"/>
            <p:cNvSpPr>
              <a:spLocks noChangeShapeType="1"/>
            </p:cNvSpPr>
            <p:nvPr/>
          </p:nvSpPr>
          <p:spPr bwMode="auto">
            <a:xfrm rot="5014276" flipH="1">
              <a:off x="3048" y="1848"/>
              <a:ext cx="167" cy="24"/>
            </a:xfrm>
            <a:prstGeom prst="line">
              <a:avLst/>
            </a:prstGeom>
            <a:noFill/>
            <a:ln w="3492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37" name="Line 16"/>
            <p:cNvSpPr>
              <a:spLocks noChangeShapeType="1"/>
            </p:cNvSpPr>
            <p:nvPr/>
          </p:nvSpPr>
          <p:spPr bwMode="auto">
            <a:xfrm rot="5014276" flipH="1">
              <a:off x="3144" y="1848"/>
              <a:ext cx="167" cy="24"/>
            </a:xfrm>
            <a:prstGeom prst="line">
              <a:avLst/>
            </a:prstGeom>
            <a:noFill/>
            <a:ln w="3492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38" name="Line 17"/>
            <p:cNvSpPr>
              <a:spLocks noChangeShapeType="1"/>
            </p:cNvSpPr>
            <p:nvPr/>
          </p:nvSpPr>
          <p:spPr bwMode="auto">
            <a:xfrm>
              <a:off x="480" y="1776"/>
              <a:ext cx="144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39" name="Line 18"/>
            <p:cNvSpPr>
              <a:spLocks noChangeShapeType="1"/>
            </p:cNvSpPr>
            <p:nvPr/>
          </p:nvSpPr>
          <p:spPr bwMode="auto">
            <a:xfrm>
              <a:off x="624" y="1776"/>
              <a:ext cx="0" cy="144"/>
            </a:xfrm>
            <a:prstGeom prst="line">
              <a:avLst/>
            </a:prstGeom>
            <a:noFill/>
            <a:ln w="3492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40" name="Line 19"/>
            <p:cNvSpPr>
              <a:spLocks noChangeShapeType="1"/>
            </p:cNvSpPr>
            <p:nvPr/>
          </p:nvSpPr>
          <p:spPr bwMode="auto">
            <a:xfrm>
              <a:off x="3648" y="1728"/>
              <a:ext cx="0" cy="144"/>
            </a:xfrm>
            <a:prstGeom prst="line">
              <a:avLst/>
            </a:prstGeom>
            <a:noFill/>
            <a:ln w="3492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41" name="Line 20"/>
            <p:cNvSpPr>
              <a:spLocks noChangeShapeType="1"/>
            </p:cNvSpPr>
            <p:nvPr/>
          </p:nvSpPr>
          <p:spPr bwMode="auto">
            <a:xfrm>
              <a:off x="3648" y="1728"/>
              <a:ext cx="144" cy="0"/>
            </a:xfrm>
            <a:prstGeom prst="line">
              <a:avLst/>
            </a:prstGeom>
            <a:noFill/>
            <a:ln w="3492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3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body" sz="half" idx="2"/>
          </p:nvPr>
        </p:nvSpPr>
        <p:spPr>
          <a:xfrm>
            <a:off x="357158" y="620713"/>
            <a:ext cx="8429684" cy="1308089"/>
          </a:xfrm>
          <a:noFill/>
          <a:ln/>
        </p:spPr>
        <p:txBody>
          <a:bodyPr>
            <a:normAutofit/>
          </a:bodyPr>
          <a:lstStyle/>
          <a:p>
            <a:pPr>
              <a:buFontTx/>
              <a:buNone/>
            </a:pPr>
            <a:r>
              <a:rPr lang="ru-RU" sz="2800" dirty="0" smtClean="0"/>
              <a:t>      Будет </a:t>
            </a:r>
            <a:r>
              <a:rPr lang="ru-RU" sz="2800" dirty="0"/>
              <a:t>ли площадь данной фигуры равна </a:t>
            </a:r>
            <a:r>
              <a:rPr lang="ru-RU" sz="2800" dirty="0" smtClean="0"/>
              <a:t> сумме </a:t>
            </a:r>
            <a:r>
              <a:rPr lang="ru-RU" sz="2800" dirty="0"/>
              <a:t>площадей треугольников АВС и KLM?</a:t>
            </a:r>
          </a:p>
        </p:txBody>
      </p:sp>
      <p:sp>
        <p:nvSpPr>
          <p:cNvPr id="43011" name="Line 3"/>
          <p:cNvSpPr>
            <a:spLocks noChangeShapeType="1"/>
          </p:cNvSpPr>
          <p:nvPr/>
        </p:nvSpPr>
        <p:spPr bwMode="auto">
          <a:xfrm>
            <a:off x="2627313" y="5084763"/>
            <a:ext cx="2895600" cy="0"/>
          </a:xfrm>
          <a:prstGeom prst="line">
            <a:avLst/>
          </a:prstGeom>
          <a:noFill/>
          <a:ln w="34925">
            <a:solidFill>
              <a:srgbClr val="FF00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43012" name="Line 4"/>
          <p:cNvSpPr>
            <a:spLocks noChangeShapeType="1"/>
          </p:cNvSpPr>
          <p:nvPr/>
        </p:nvSpPr>
        <p:spPr bwMode="auto">
          <a:xfrm flipV="1">
            <a:off x="2627313" y="3478213"/>
            <a:ext cx="1066800" cy="1600200"/>
          </a:xfrm>
          <a:prstGeom prst="line">
            <a:avLst/>
          </a:prstGeom>
          <a:noFill/>
          <a:ln w="34925">
            <a:solidFill>
              <a:schemeClr val="hlink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43013" name="Line 5"/>
          <p:cNvSpPr>
            <a:spLocks noChangeShapeType="1"/>
          </p:cNvSpPr>
          <p:nvPr/>
        </p:nvSpPr>
        <p:spPr bwMode="auto">
          <a:xfrm>
            <a:off x="3694113" y="3478213"/>
            <a:ext cx="685800" cy="1600200"/>
          </a:xfrm>
          <a:prstGeom prst="line">
            <a:avLst/>
          </a:prstGeom>
          <a:noFill/>
          <a:ln w="34925">
            <a:solidFill>
              <a:schemeClr val="hlink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43014" name="Line 6"/>
          <p:cNvSpPr>
            <a:spLocks noChangeShapeType="1"/>
          </p:cNvSpPr>
          <p:nvPr/>
        </p:nvSpPr>
        <p:spPr bwMode="auto">
          <a:xfrm flipV="1">
            <a:off x="3706813" y="2716213"/>
            <a:ext cx="2209800" cy="2362200"/>
          </a:xfrm>
          <a:prstGeom prst="line">
            <a:avLst/>
          </a:prstGeom>
          <a:noFill/>
          <a:ln w="34925">
            <a:solidFill>
              <a:srgbClr val="FF00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43015" name="Line 7"/>
          <p:cNvSpPr>
            <a:spLocks noChangeShapeType="1"/>
          </p:cNvSpPr>
          <p:nvPr/>
        </p:nvSpPr>
        <p:spPr bwMode="auto">
          <a:xfrm flipH="1">
            <a:off x="5510213" y="2757488"/>
            <a:ext cx="381000" cy="2362200"/>
          </a:xfrm>
          <a:prstGeom prst="line">
            <a:avLst/>
          </a:prstGeom>
          <a:noFill/>
          <a:ln w="34925">
            <a:solidFill>
              <a:srgbClr val="FF00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43016" name="Text Box 8"/>
          <p:cNvSpPr txBox="1">
            <a:spLocks noChangeArrowheads="1"/>
          </p:cNvSpPr>
          <p:nvPr/>
        </p:nvSpPr>
        <p:spPr bwMode="auto">
          <a:xfrm>
            <a:off x="2268538" y="5084763"/>
            <a:ext cx="431800" cy="396875"/>
          </a:xfrm>
          <a:prstGeom prst="rect">
            <a:avLst/>
          </a:prstGeom>
          <a:solidFill>
            <a:srgbClr val="66FF33"/>
          </a:solidFill>
          <a:ln w="349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000"/>
              <a:t>A</a:t>
            </a:r>
          </a:p>
        </p:txBody>
      </p:sp>
      <p:sp>
        <p:nvSpPr>
          <p:cNvPr id="43017" name="Text Box 9"/>
          <p:cNvSpPr txBox="1">
            <a:spLocks noChangeArrowheads="1"/>
          </p:cNvSpPr>
          <p:nvPr/>
        </p:nvSpPr>
        <p:spPr bwMode="auto">
          <a:xfrm>
            <a:off x="3492500" y="3068638"/>
            <a:ext cx="304800" cy="396875"/>
          </a:xfrm>
          <a:prstGeom prst="rect">
            <a:avLst/>
          </a:prstGeom>
          <a:solidFill>
            <a:srgbClr val="66FF33"/>
          </a:solidFill>
          <a:ln w="349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000"/>
              <a:t>B</a:t>
            </a:r>
          </a:p>
        </p:txBody>
      </p:sp>
      <p:sp>
        <p:nvSpPr>
          <p:cNvPr id="43018" name="Text Box 10"/>
          <p:cNvSpPr txBox="1">
            <a:spLocks noChangeArrowheads="1"/>
          </p:cNvSpPr>
          <p:nvPr/>
        </p:nvSpPr>
        <p:spPr bwMode="auto">
          <a:xfrm>
            <a:off x="4284663" y="5157788"/>
            <a:ext cx="354012" cy="396875"/>
          </a:xfrm>
          <a:prstGeom prst="rect">
            <a:avLst/>
          </a:prstGeom>
          <a:solidFill>
            <a:srgbClr val="66FF33"/>
          </a:solidFill>
          <a:ln w="349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ru-RU" sz="2000"/>
              <a:t>C</a:t>
            </a:r>
          </a:p>
        </p:txBody>
      </p:sp>
      <p:sp>
        <p:nvSpPr>
          <p:cNvPr id="43019" name="Text Box 11"/>
          <p:cNvSpPr txBox="1">
            <a:spLocks noChangeArrowheads="1"/>
          </p:cNvSpPr>
          <p:nvPr/>
        </p:nvSpPr>
        <p:spPr bwMode="auto">
          <a:xfrm>
            <a:off x="3500438" y="5146675"/>
            <a:ext cx="350837" cy="396875"/>
          </a:xfrm>
          <a:prstGeom prst="rect">
            <a:avLst/>
          </a:prstGeom>
          <a:solidFill>
            <a:srgbClr val="66FF33"/>
          </a:solidFill>
          <a:ln w="349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000"/>
              <a:t>K</a:t>
            </a:r>
          </a:p>
        </p:txBody>
      </p:sp>
      <p:sp>
        <p:nvSpPr>
          <p:cNvPr id="43020" name="Text Box 12"/>
          <p:cNvSpPr txBox="1">
            <a:spLocks noChangeArrowheads="1"/>
          </p:cNvSpPr>
          <p:nvPr/>
        </p:nvSpPr>
        <p:spPr bwMode="auto">
          <a:xfrm>
            <a:off x="6011863" y="2276475"/>
            <a:ext cx="339725" cy="396875"/>
          </a:xfrm>
          <a:prstGeom prst="rect">
            <a:avLst/>
          </a:prstGeom>
          <a:solidFill>
            <a:srgbClr val="66FF33"/>
          </a:solidFill>
          <a:ln w="349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ru-RU" sz="2000"/>
              <a:t>L</a:t>
            </a:r>
          </a:p>
        </p:txBody>
      </p:sp>
      <p:sp>
        <p:nvSpPr>
          <p:cNvPr id="43021" name="Text Box 13"/>
          <p:cNvSpPr txBox="1">
            <a:spLocks noChangeArrowheads="1"/>
          </p:cNvSpPr>
          <p:nvPr/>
        </p:nvSpPr>
        <p:spPr bwMode="auto">
          <a:xfrm>
            <a:off x="5557838" y="5146675"/>
            <a:ext cx="454025" cy="396875"/>
          </a:xfrm>
          <a:prstGeom prst="rect">
            <a:avLst/>
          </a:prstGeom>
          <a:solidFill>
            <a:srgbClr val="66FF33"/>
          </a:solidFill>
          <a:ln w="349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000"/>
              <a:t>M</a:t>
            </a:r>
          </a:p>
        </p:txBody>
      </p:sp>
      <p:sp>
        <p:nvSpPr>
          <p:cNvPr id="43025" name="Line 17"/>
          <p:cNvSpPr>
            <a:spLocks noChangeShapeType="1"/>
          </p:cNvSpPr>
          <p:nvPr/>
        </p:nvSpPr>
        <p:spPr bwMode="auto">
          <a:xfrm>
            <a:off x="2627313" y="5084763"/>
            <a:ext cx="1728787" cy="0"/>
          </a:xfrm>
          <a:prstGeom prst="line">
            <a:avLst/>
          </a:prstGeom>
          <a:noFill/>
          <a:ln w="28575">
            <a:solidFill>
              <a:schemeClr val="hlink"/>
            </a:solidFill>
            <a:round/>
            <a:headEnd/>
            <a:tailEnd/>
          </a:ln>
          <a:effectLst/>
        </p:spPr>
        <p:txBody>
          <a:bodyPr wrap="none"/>
          <a:lstStyle/>
          <a:p>
            <a:endParaRPr lang="ru-RU"/>
          </a:p>
        </p:txBody>
      </p:sp>
      <p:sp>
        <p:nvSpPr>
          <p:cNvPr id="43033" name="Line 25"/>
          <p:cNvSpPr>
            <a:spLocks noChangeShapeType="1"/>
          </p:cNvSpPr>
          <p:nvPr/>
        </p:nvSpPr>
        <p:spPr bwMode="auto">
          <a:xfrm>
            <a:off x="3708400" y="5084763"/>
            <a:ext cx="18002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/>
          <a:lstStyle/>
          <a:p>
            <a:endParaRPr lang="ru-RU"/>
          </a:p>
        </p:txBody>
      </p:sp>
      <p:sp>
        <p:nvSpPr>
          <p:cNvPr id="43039" name="Text Box 31"/>
          <p:cNvSpPr txBox="1">
            <a:spLocks noChangeArrowheads="1"/>
          </p:cNvSpPr>
          <p:nvPr/>
        </p:nvSpPr>
        <p:spPr bwMode="auto">
          <a:xfrm>
            <a:off x="4067175" y="3933825"/>
            <a:ext cx="288925" cy="396875"/>
          </a:xfrm>
          <a:prstGeom prst="rect">
            <a:avLst/>
          </a:prstGeom>
          <a:solidFill>
            <a:srgbClr val="66FF33"/>
          </a:solidFill>
          <a:ln w="349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/>
              <a:t>N</a:t>
            </a:r>
            <a:endParaRPr lang="ru-RU" sz="2000"/>
          </a:p>
        </p:txBody>
      </p:sp>
    </p:spTree>
  </p:cSld>
  <p:clrMapOvr>
    <a:masterClrMapping/>
  </p:clrMapOvr>
  <p:transition spd="med">
    <p:pull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Свойства площадей многоугольников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643182"/>
            <a:ext cx="8229600" cy="3931354"/>
          </a:xfrm>
        </p:spPr>
        <p:txBody>
          <a:bodyPr/>
          <a:lstStyle/>
          <a:p>
            <a:r>
              <a:rPr lang="ru-RU" dirty="0" smtClean="0"/>
              <a:t>Равные многоугольники имеют равные площади.</a:t>
            </a:r>
          </a:p>
          <a:p>
            <a:endParaRPr lang="ru-RU" dirty="0" smtClean="0"/>
          </a:p>
          <a:p>
            <a:r>
              <a:rPr lang="ru-RU" dirty="0" smtClean="0"/>
              <a:t>Если многоугольник составлен из нескольких многоугольников, то его площадь равна сумме площадей этих многоугольников.</a:t>
            </a:r>
          </a:p>
          <a:p>
            <a:pPr>
              <a:buNone/>
            </a:pPr>
            <a:endParaRPr lang="ru-RU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642918"/>
            <a:ext cx="8229600" cy="928694"/>
          </a:xfrm>
        </p:spPr>
        <p:txBody>
          <a:bodyPr/>
          <a:lstStyle/>
          <a:p>
            <a:r>
              <a:rPr lang="ru-RU" sz="4000" dirty="0">
                <a:latin typeface="+mn-lt"/>
              </a:rPr>
              <a:t>Повторим формулы </a:t>
            </a:r>
            <a:r>
              <a:rPr lang="ru-RU" sz="4000" dirty="0" smtClean="0">
                <a:latin typeface="+mn-lt"/>
              </a:rPr>
              <a:t>площадей</a:t>
            </a:r>
            <a:endParaRPr lang="ru-RU" sz="4000" dirty="0">
              <a:latin typeface="+mn-lt"/>
            </a:endParaRPr>
          </a:p>
        </p:txBody>
      </p:sp>
      <p:grpSp>
        <p:nvGrpSpPr>
          <p:cNvPr id="2" name="Group 10"/>
          <p:cNvGrpSpPr>
            <a:grpSpLocks/>
          </p:cNvGrpSpPr>
          <p:nvPr/>
        </p:nvGrpSpPr>
        <p:grpSpPr bwMode="auto">
          <a:xfrm>
            <a:off x="1619250" y="1557338"/>
            <a:ext cx="1738771" cy="2500312"/>
            <a:chOff x="1020" y="1162"/>
            <a:chExt cx="1154" cy="1777"/>
          </a:xfrm>
        </p:grpSpPr>
        <p:sp>
          <p:nvSpPr>
            <p:cNvPr id="119814" name="Rectangle 6"/>
            <p:cNvSpPr>
              <a:spLocks noChangeArrowheads="1"/>
            </p:cNvSpPr>
            <p:nvPr/>
          </p:nvSpPr>
          <p:spPr bwMode="auto">
            <a:xfrm>
              <a:off x="1020" y="1162"/>
              <a:ext cx="1154" cy="1361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19815" name="Text Box 7"/>
            <p:cNvSpPr txBox="1">
              <a:spLocks noChangeArrowheads="1"/>
            </p:cNvSpPr>
            <p:nvPr/>
          </p:nvSpPr>
          <p:spPr bwMode="auto">
            <a:xfrm>
              <a:off x="1655" y="2614"/>
              <a:ext cx="273" cy="3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/>
                <a:t>а</a:t>
              </a:r>
            </a:p>
          </p:txBody>
        </p:sp>
      </p:grpSp>
      <p:sp>
        <p:nvSpPr>
          <p:cNvPr id="119817" name="Text Box 9"/>
          <p:cNvSpPr txBox="1">
            <a:spLocks noChangeArrowheads="1"/>
          </p:cNvSpPr>
          <p:nvPr/>
        </p:nvSpPr>
        <p:spPr bwMode="auto">
          <a:xfrm>
            <a:off x="4643438" y="1928802"/>
            <a:ext cx="4071966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dirty="0"/>
              <a:t>S</a:t>
            </a:r>
            <a:r>
              <a:rPr lang="ru-RU" sz="3600" baseline="-25000" dirty="0"/>
              <a:t>квадрата</a:t>
            </a:r>
            <a:r>
              <a:rPr lang="ru-RU" sz="3600" dirty="0"/>
              <a:t> = а</a:t>
            </a:r>
            <a:r>
              <a:rPr lang="en-US" sz="3600" dirty="0">
                <a:cs typeface="Times New Roman" pitchFamily="18" charset="0"/>
              </a:rPr>
              <a:t>·</a:t>
            </a:r>
            <a:r>
              <a:rPr lang="ru-RU" sz="3600" dirty="0">
                <a:cs typeface="Times New Roman" pitchFamily="18" charset="0"/>
              </a:rPr>
              <a:t>а = </a:t>
            </a:r>
            <a:r>
              <a:rPr lang="ru-RU" sz="3600" dirty="0" err="1">
                <a:cs typeface="Times New Roman" pitchFamily="18" charset="0"/>
              </a:rPr>
              <a:t>а</a:t>
            </a:r>
            <a:r>
              <a:rPr lang="en-US" sz="3600" dirty="0">
                <a:cs typeface="Times New Roman" pitchFamily="18" charset="0"/>
              </a:rPr>
              <a:t>²</a:t>
            </a:r>
          </a:p>
        </p:txBody>
      </p:sp>
      <p:grpSp>
        <p:nvGrpSpPr>
          <p:cNvPr id="3" name="Group 17"/>
          <p:cNvGrpSpPr>
            <a:grpSpLocks/>
          </p:cNvGrpSpPr>
          <p:nvPr/>
        </p:nvGrpSpPr>
        <p:grpSpPr bwMode="auto">
          <a:xfrm>
            <a:off x="1619250" y="1557338"/>
            <a:ext cx="2237500" cy="2500312"/>
            <a:chOff x="1020" y="1162"/>
            <a:chExt cx="1485" cy="1777"/>
          </a:xfrm>
          <a:solidFill>
            <a:schemeClr val="accent6">
              <a:lumMod val="40000"/>
              <a:lumOff val="60000"/>
            </a:schemeClr>
          </a:solidFill>
        </p:grpSpPr>
        <p:sp>
          <p:nvSpPr>
            <p:cNvPr id="119826" name="Rectangle 18"/>
            <p:cNvSpPr>
              <a:spLocks noChangeArrowheads="1"/>
            </p:cNvSpPr>
            <p:nvPr/>
          </p:nvSpPr>
          <p:spPr bwMode="auto">
            <a:xfrm>
              <a:off x="1020" y="1162"/>
              <a:ext cx="1154" cy="1381"/>
            </a:xfrm>
            <a:prstGeom prst="rect">
              <a:avLst/>
            </a:prstGeom>
            <a:grp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en-US" dirty="0" smtClean="0"/>
                <a:t>           </a:t>
              </a:r>
            </a:p>
            <a:p>
              <a:endParaRPr lang="en-US" dirty="0" smtClean="0"/>
            </a:p>
            <a:p>
              <a:endParaRPr lang="en-US" dirty="0" smtClean="0"/>
            </a:p>
            <a:p>
              <a:endParaRPr lang="en-US" dirty="0" smtClean="0"/>
            </a:p>
            <a:p>
              <a:endParaRPr lang="en-US" dirty="0" smtClean="0"/>
            </a:p>
            <a:p>
              <a:endParaRPr lang="en-US" dirty="0" smtClean="0"/>
            </a:p>
            <a:p>
              <a:endParaRPr lang="en-US" dirty="0" smtClean="0"/>
            </a:p>
            <a:p>
              <a:endParaRPr lang="en-US" dirty="0" smtClean="0"/>
            </a:p>
            <a:p>
              <a:endParaRPr lang="en-US" baseline="-25000" dirty="0" smtClean="0"/>
            </a:p>
            <a:p>
              <a:endParaRPr lang="en-US" baseline="-25000" dirty="0" smtClean="0"/>
            </a:p>
            <a:p>
              <a:endParaRPr lang="en-US" baseline="-25000" dirty="0" smtClean="0"/>
            </a:p>
            <a:p>
              <a:r>
                <a:rPr lang="en-US" baseline="-25000" dirty="0" smtClean="0"/>
                <a:t>            </a:t>
              </a:r>
              <a:endParaRPr lang="ru-RU" dirty="0" smtClean="0"/>
            </a:p>
            <a:p>
              <a:endParaRPr lang="ru-RU" dirty="0"/>
            </a:p>
          </p:txBody>
        </p:sp>
        <p:sp>
          <p:nvSpPr>
            <p:cNvPr id="119827" name="Text Box 19"/>
            <p:cNvSpPr txBox="1">
              <a:spLocks noChangeArrowheads="1"/>
            </p:cNvSpPr>
            <p:nvPr/>
          </p:nvSpPr>
          <p:spPr bwMode="auto">
            <a:xfrm>
              <a:off x="1655" y="2614"/>
              <a:ext cx="273" cy="325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/>
                <a:t>а</a:t>
              </a:r>
            </a:p>
          </p:txBody>
        </p:sp>
        <p:sp>
          <p:nvSpPr>
            <p:cNvPr id="119828" name="Text Box 20"/>
            <p:cNvSpPr txBox="1">
              <a:spLocks noChangeArrowheads="1"/>
            </p:cNvSpPr>
            <p:nvPr/>
          </p:nvSpPr>
          <p:spPr bwMode="auto">
            <a:xfrm>
              <a:off x="2221" y="1570"/>
              <a:ext cx="284" cy="262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dirty="0"/>
                <a:t>а</a:t>
              </a:r>
            </a:p>
          </p:txBody>
        </p:sp>
      </p:grpSp>
      <p:grpSp>
        <p:nvGrpSpPr>
          <p:cNvPr id="4" name="Group 24"/>
          <p:cNvGrpSpPr>
            <a:grpSpLocks/>
          </p:cNvGrpSpPr>
          <p:nvPr/>
        </p:nvGrpSpPr>
        <p:grpSpPr bwMode="auto">
          <a:xfrm>
            <a:off x="1619250" y="4221163"/>
            <a:ext cx="3960813" cy="2328862"/>
            <a:chOff x="1020" y="2659"/>
            <a:chExt cx="2495" cy="1467"/>
          </a:xfrm>
        </p:grpSpPr>
        <p:sp>
          <p:nvSpPr>
            <p:cNvPr id="119829" name="Rectangle 21"/>
            <p:cNvSpPr>
              <a:spLocks noChangeArrowheads="1"/>
            </p:cNvSpPr>
            <p:nvPr/>
          </p:nvSpPr>
          <p:spPr bwMode="auto">
            <a:xfrm>
              <a:off x="1020" y="2659"/>
              <a:ext cx="1996" cy="1225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19830" name="Text Box 22"/>
            <p:cNvSpPr txBox="1">
              <a:spLocks noChangeArrowheads="1"/>
            </p:cNvSpPr>
            <p:nvPr/>
          </p:nvSpPr>
          <p:spPr bwMode="auto">
            <a:xfrm>
              <a:off x="1701" y="3838"/>
              <a:ext cx="454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/>
                <a:t>a</a:t>
              </a:r>
              <a:endParaRPr lang="ru-RU"/>
            </a:p>
          </p:txBody>
        </p:sp>
        <p:sp>
          <p:nvSpPr>
            <p:cNvPr id="119831" name="Text Box 23"/>
            <p:cNvSpPr txBox="1">
              <a:spLocks noChangeArrowheads="1"/>
            </p:cNvSpPr>
            <p:nvPr/>
          </p:nvSpPr>
          <p:spPr bwMode="auto">
            <a:xfrm>
              <a:off x="3060" y="3158"/>
              <a:ext cx="455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dirty="0"/>
                <a:t>b</a:t>
              </a:r>
              <a:endParaRPr lang="ru-RU" dirty="0"/>
            </a:p>
          </p:txBody>
        </p:sp>
      </p:grpSp>
      <p:sp>
        <p:nvSpPr>
          <p:cNvPr id="119833" name="Text Box 25"/>
          <p:cNvSpPr txBox="1">
            <a:spLocks noChangeArrowheads="1"/>
          </p:cNvSpPr>
          <p:nvPr/>
        </p:nvSpPr>
        <p:spPr bwMode="auto">
          <a:xfrm>
            <a:off x="5867400" y="4652963"/>
            <a:ext cx="1800225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dirty="0"/>
              <a:t>S</a:t>
            </a:r>
            <a:r>
              <a:rPr lang="ru-RU" sz="3600" dirty="0"/>
              <a:t> = а</a:t>
            </a:r>
            <a:r>
              <a:rPr lang="en-US" sz="3600" dirty="0">
                <a:cs typeface="Times New Roman" pitchFamily="18" charset="0"/>
              </a:rPr>
              <a:t>·b</a:t>
            </a:r>
            <a:r>
              <a:rPr lang="ru-RU" sz="3600" dirty="0">
                <a:cs typeface="Times New Roman" pitchFamily="18" charset="0"/>
              </a:rPr>
              <a:t> </a:t>
            </a:r>
            <a:endParaRPr lang="en-US" sz="3600" dirty="0">
              <a:cs typeface="Times New Roman" pitchFamily="18" charset="0"/>
            </a:endParaRPr>
          </a:p>
        </p:txBody>
      </p:sp>
      <p:cxnSp>
        <p:nvCxnSpPr>
          <p:cNvPr id="18" name="Прямая соединительная линия 17"/>
          <p:cNvCxnSpPr/>
          <p:nvPr/>
        </p:nvCxnSpPr>
        <p:spPr>
          <a:xfrm rot="16200000" flipH="1">
            <a:off x="1535885" y="1678769"/>
            <a:ext cx="1928826" cy="1714512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/>
          <p:nvPr/>
        </p:nvCxnSpPr>
        <p:spPr>
          <a:xfrm rot="5400000" flipH="1" flipV="1">
            <a:off x="1535885" y="1678769"/>
            <a:ext cx="1928826" cy="1714512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2571736" y="1857364"/>
            <a:ext cx="4286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24" name="TextBox 23"/>
          <p:cNvSpPr txBox="1"/>
          <p:nvPr/>
        </p:nvSpPr>
        <p:spPr>
          <a:xfrm>
            <a:off x="4857752" y="2857496"/>
            <a:ext cx="357189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dirty="0" smtClean="0"/>
              <a:t>S</a:t>
            </a:r>
            <a:r>
              <a:rPr lang="ru-RU" sz="3600" baseline="-25000" dirty="0" smtClean="0"/>
              <a:t>квадрата</a:t>
            </a:r>
            <a:r>
              <a:rPr lang="ru-RU" sz="3600" dirty="0" smtClean="0"/>
              <a:t> =</a:t>
            </a:r>
            <a:r>
              <a:rPr lang="en-US" sz="3600" dirty="0" smtClean="0"/>
              <a:t>0</a:t>
            </a:r>
            <a:r>
              <a:rPr lang="ru-RU" sz="3600" dirty="0" smtClean="0"/>
              <a:t>,</a:t>
            </a:r>
            <a:r>
              <a:rPr lang="en-US" sz="3600" dirty="0" smtClean="0"/>
              <a:t>5</a:t>
            </a:r>
            <a:r>
              <a:rPr lang="ru-RU" sz="3600" dirty="0" smtClean="0"/>
              <a:t> </a:t>
            </a:r>
            <a:r>
              <a:rPr lang="en-US" sz="3600" dirty="0" smtClean="0"/>
              <a:t>d</a:t>
            </a:r>
            <a:r>
              <a:rPr lang="en-US" sz="3600" dirty="0" smtClean="0">
                <a:cs typeface="Times New Roman" pitchFamily="18" charset="0"/>
              </a:rPr>
              <a:t>²</a:t>
            </a:r>
            <a:endParaRPr lang="en-US" sz="3600" dirty="0">
              <a:cs typeface="Times New Roman" pitchFamily="18" charset="0"/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2143108" y="2928934"/>
            <a:ext cx="35719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d</a:t>
            </a:r>
            <a:endParaRPr lang="ru-RU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198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47" dur="2000"/>
                                        <p:tgtEl>
                                          <p:spTgt spid="1198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9817" grpId="0"/>
      <p:bldP spid="119833" grpId="0"/>
      <p:bldP spid="2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954" name="AutoShape 26"/>
          <p:cNvSpPr>
            <a:spLocks noChangeArrowheads="1"/>
          </p:cNvSpPr>
          <p:nvPr/>
        </p:nvSpPr>
        <p:spPr bwMode="auto">
          <a:xfrm rot="-1796342">
            <a:off x="1042988" y="3500438"/>
            <a:ext cx="3816350" cy="2233612"/>
          </a:xfrm>
          <a:prstGeom prst="diamond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24930" name="Rectangle 2"/>
          <p:cNvSpPr>
            <a:spLocks noGrp="1" noChangeArrowheads="1"/>
          </p:cNvSpPr>
          <p:nvPr>
            <p:ph type="title"/>
          </p:nvPr>
        </p:nvSpPr>
        <p:spPr>
          <a:xfrm>
            <a:off x="1042988" y="571480"/>
            <a:ext cx="7620000" cy="785817"/>
          </a:xfrm>
        </p:spPr>
        <p:txBody>
          <a:bodyPr/>
          <a:lstStyle/>
          <a:p>
            <a:r>
              <a:rPr lang="ru-RU" sz="4000" dirty="0">
                <a:latin typeface="+mn-lt"/>
              </a:rPr>
              <a:t>Повторим формулы </a:t>
            </a:r>
            <a:r>
              <a:rPr lang="ru-RU" sz="4000" dirty="0" smtClean="0">
                <a:latin typeface="+mn-lt"/>
              </a:rPr>
              <a:t>площадей</a:t>
            </a:r>
            <a:endParaRPr lang="ru-RU" sz="4000" dirty="0">
              <a:latin typeface="+mn-lt"/>
            </a:endParaRPr>
          </a:p>
        </p:txBody>
      </p:sp>
      <p:grpSp>
        <p:nvGrpSpPr>
          <p:cNvPr id="2" name="Group 19"/>
          <p:cNvGrpSpPr>
            <a:grpSpLocks/>
          </p:cNvGrpSpPr>
          <p:nvPr/>
        </p:nvGrpSpPr>
        <p:grpSpPr bwMode="auto">
          <a:xfrm>
            <a:off x="2916238" y="4508500"/>
            <a:ext cx="2879725" cy="1536700"/>
            <a:chOff x="1656" y="2341"/>
            <a:chExt cx="1814" cy="968"/>
          </a:xfrm>
        </p:grpSpPr>
        <p:sp>
          <p:nvSpPr>
            <p:cNvPr id="124944" name="Text Box 16"/>
            <p:cNvSpPr txBox="1">
              <a:spLocks noChangeArrowheads="1"/>
            </p:cNvSpPr>
            <p:nvPr/>
          </p:nvSpPr>
          <p:spPr bwMode="auto">
            <a:xfrm>
              <a:off x="1656" y="3021"/>
              <a:ext cx="454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/>
                <a:t>a</a:t>
              </a:r>
              <a:endParaRPr lang="ru-RU"/>
            </a:p>
          </p:txBody>
        </p:sp>
        <p:sp>
          <p:nvSpPr>
            <p:cNvPr id="124945" name="Text Box 17"/>
            <p:cNvSpPr txBox="1">
              <a:spLocks noChangeArrowheads="1"/>
            </p:cNvSpPr>
            <p:nvPr/>
          </p:nvSpPr>
          <p:spPr bwMode="auto">
            <a:xfrm>
              <a:off x="3062" y="2341"/>
              <a:ext cx="408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/>
                <a:t>b</a:t>
              </a:r>
              <a:endParaRPr lang="ru-RU"/>
            </a:p>
          </p:txBody>
        </p:sp>
      </p:grpSp>
      <p:sp>
        <p:nvSpPr>
          <p:cNvPr id="124948" name="AutoShape 20"/>
          <p:cNvSpPr>
            <a:spLocks noChangeArrowheads="1"/>
          </p:cNvSpPr>
          <p:nvPr/>
        </p:nvSpPr>
        <p:spPr bwMode="auto">
          <a:xfrm>
            <a:off x="1331913" y="3644900"/>
            <a:ext cx="4248150" cy="1944688"/>
          </a:xfrm>
          <a:prstGeom prst="parallelogram">
            <a:avLst>
              <a:gd name="adj" fmla="val 54612"/>
            </a:avLst>
          </a:prstGeom>
          <a:solidFill>
            <a:schemeClr val="accent6">
              <a:lumMod val="40000"/>
              <a:lumOff val="6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24949" name="Line 21"/>
          <p:cNvSpPr>
            <a:spLocks noChangeShapeType="1"/>
          </p:cNvSpPr>
          <p:nvPr/>
        </p:nvSpPr>
        <p:spPr bwMode="auto">
          <a:xfrm>
            <a:off x="2411413" y="3644900"/>
            <a:ext cx="0" cy="194468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/>
          <a:lstStyle/>
          <a:p>
            <a:endParaRPr lang="ru-RU"/>
          </a:p>
        </p:txBody>
      </p:sp>
      <p:sp>
        <p:nvSpPr>
          <p:cNvPr id="124950" name="Text Box 22"/>
          <p:cNvSpPr txBox="1">
            <a:spLocks noChangeArrowheads="1"/>
          </p:cNvSpPr>
          <p:nvPr/>
        </p:nvSpPr>
        <p:spPr bwMode="auto">
          <a:xfrm>
            <a:off x="2555875" y="4437063"/>
            <a:ext cx="43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h</a:t>
            </a:r>
            <a:endParaRPr lang="ru-RU"/>
          </a:p>
        </p:txBody>
      </p:sp>
      <p:sp>
        <p:nvSpPr>
          <p:cNvPr id="124951" name="Text Box 23"/>
          <p:cNvSpPr txBox="1">
            <a:spLocks noChangeArrowheads="1"/>
          </p:cNvSpPr>
          <p:nvPr/>
        </p:nvSpPr>
        <p:spPr bwMode="auto">
          <a:xfrm>
            <a:off x="4071935" y="1428736"/>
            <a:ext cx="4429156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dirty="0"/>
              <a:t>S</a:t>
            </a:r>
            <a:r>
              <a:rPr lang="ru-RU" sz="3600" baseline="-25000" dirty="0"/>
              <a:t>параллелограмма</a:t>
            </a:r>
            <a:r>
              <a:rPr lang="ru-RU" sz="3600" dirty="0"/>
              <a:t> = а</a:t>
            </a:r>
            <a:r>
              <a:rPr lang="en-US" sz="3600" dirty="0">
                <a:cs typeface="Times New Roman" pitchFamily="18" charset="0"/>
              </a:rPr>
              <a:t>·h</a:t>
            </a:r>
            <a:r>
              <a:rPr lang="ru-RU" sz="3600" dirty="0">
                <a:cs typeface="Times New Roman" pitchFamily="18" charset="0"/>
              </a:rPr>
              <a:t> </a:t>
            </a:r>
            <a:endParaRPr lang="en-US" sz="3600" dirty="0">
              <a:cs typeface="Times New Roman" pitchFamily="18" charset="0"/>
            </a:endParaRPr>
          </a:p>
        </p:txBody>
      </p:sp>
      <p:sp>
        <p:nvSpPr>
          <p:cNvPr id="124952" name="Line 24"/>
          <p:cNvSpPr>
            <a:spLocks noChangeShapeType="1"/>
          </p:cNvSpPr>
          <p:nvPr/>
        </p:nvSpPr>
        <p:spPr bwMode="auto">
          <a:xfrm>
            <a:off x="1331913" y="5589588"/>
            <a:ext cx="316865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/>
          <a:lstStyle/>
          <a:p>
            <a:endParaRPr lang="ru-RU"/>
          </a:p>
        </p:txBody>
      </p:sp>
      <p:sp>
        <p:nvSpPr>
          <p:cNvPr id="124955" name="Text Box 27"/>
          <p:cNvSpPr txBox="1">
            <a:spLocks noChangeArrowheads="1"/>
          </p:cNvSpPr>
          <p:nvPr/>
        </p:nvSpPr>
        <p:spPr bwMode="auto">
          <a:xfrm>
            <a:off x="2484438" y="5734050"/>
            <a:ext cx="43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/>
              <a:t>а</a:t>
            </a:r>
          </a:p>
        </p:txBody>
      </p:sp>
      <p:sp>
        <p:nvSpPr>
          <p:cNvPr id="124956" name="Line 28"/>
          <p:cNvSpPr>
            <a:spLocks noChangeShapeType="1"/>
          </p:cNvSpPr>
          <p:nvPr/>
        </p:nvSpPr>
        <p:spPr bwMode="auto">
          <a:xfrm>
            <a:off x="1331913" y="5589588"/>
            <a:ext cx="2160587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/>
          <a:lstStyle/>
          <a:p>
            <a:endParaRPr lang="ru-RU"/>
          </a:p>
        </p:txBody>
      </p:sp>
      <p:sp>
        <p:nvSpPr>
          <p:cNvPr id="124957" name="Text Box 29"/>
          <p:cNvSpPr txBox="1">
            <a:spLocks noChangeArrowheads="1"/>
          </p:cNvSpPr>
          <p:nvPr/>
        </p:nvSpPr>
        <p:spPr bwMode="auto">
          <a:xfrm>
            <a:off x="5429257" y="2285992"/>
            <a:ext cx="2928958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dirty="0"/>
              <a:t>S</a:t>
            </a:r>
            <a:r>
              <a:rPr lang="ru-RU" sz="3600" baseline="-25000" dirty="0"/>
              <a:t>ромба</a:t>
            </a:r>
            <a:r>
              <a:rPr lang="ru-RU" sz="3600" dirty="0"/>
              <a:t> = а</a:t>
            </a:r>
            <a:r>
              <a:rPr lang="en-US" sz="3600" dirty="0">
                <a:cs typeface="Times New Roman" pitchFamily="18" charset="0"/>
              </a:rPr>
              <a:t>·h</a:t>
            </a:r>
            <a:r>
              <a:rPr lang="ru-RU" sz="3600" dirty="0">
                <a:cs typeface="Times New Roman" pitchFamily="18" charset="0"/>
              </a:rPr>
              <a:t> </a:t>
            </a:r>
            <a:endParaRPr lang="en-US" sz="3600" dirty="0">
              <a:cs typeface="Times New Roman" pitchFamily="18" charset="0"/>
            </a:endParaRPr>
          </a:p>
        </p:txBody>
      </p:sp>
      <p:sp>
        <p:nvSpPr>
          <p:cNvPr id="124958" name="Line 30"/>
          <p:cNvSpPr>
            <a:spLocks noChangeShapeType="1"/>
          </p:cNvSpPr>
          <p:nvPr/>
        </p:nvSpPr>
        <p:spPr bwMode="auto">
          <a:xfrm flipV="1">
            <a:off x="1331913" y="3644900"/>
            <a:ext cx="3240087" cy="1944688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/>
            <a:tailEnd/>
          </a:ln>
          <a:effectLst/>
        </p:spPr>
        <p:txBody>
          <a:bodyPr wrap="none"/>
          <a:lstStyle/>
          <a:p>
            <a:endParaRPr lang="ru-RU"/>
          </a:p>
        </p:txBody>
      </p:sp>
      <p:sp>
        <p:nvSpPr>
          <p:cNvPr id="124959" name="Line 31"/>
          <p:cNvSpPr>
            <a:spLocks noChangeShapeType="1"/>
          </p:cNvSpPr>
          <p:nvPr/>
        </p:nvSpPr>
        <p:spPr bwMode="auto">
          <a:xfrm>
            <a:off x="2411413" y="3644900"/>
            <a:ext cx="1081087" cy="1944688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/>
            <a:tailEnd/>
          </a:ln>
          <a:effectLst/>
        </p:spPr>
        <p:txBody>
          <a:bodyPr wrap="none"/>
          <a:lstStyle/>
          <a:p>
            <a:endParaRPr lang="ru-RU"/>
          </a:p>
        </p:txBody>
      </p:sp>
      <p:grpSp>
        <p:nvGrpSpPr>
          <p:cNvPr id="3" name="Group 36"/>
          <p:cNvGrpSpPr>
            <a:grpSpLocks/>
          </p:cNvGrpSpPr>
          <p:nvPr/>
        </p:nvGrpSpPr>
        <p:grpSpPr bwMode="auto">
          <a:xfrm>
            <a:off x="3203575" y="3789363"/>
            <a:ext cx="503238" cy="1392237"/>
            <a:chOff x="2018" y="2387"/>
            <a:chExt cx="317" cy="877"/>
          </a:xfrm>
        </p:grpSpPr>
        <p:sp>
          <p:nvSpPr>
            <p:cNvPr id="124962" name="Text Box 34"/>
            <p:cNvSpPr txBox="1">
              <a:spLocks noChangeArrowheads="1"/>
            </p:cNvSpPr>
            <p:nvPr/>
          </p:nvSpPr>
          <p:spPr bwMode="auto">
            <a:xfrm>
              <a:off x="2018" y="2387"/>
              <a:ext cx="317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dirty="0"/>
                <a:t>d</a:t>
              </a:r>
              <a:r>
                <a:rPr lang="en-US" baseline="-25000" dirty="0"/>
                <a:t>2</a:t>
              </a:r>
              <a:endParaRPr lang="ru-RU" dirty="0"/>
            </a:p>
          </p:txBody>
        </p:sp>
        <p:sp>
          <p:nvSpPr>
            <p:cNvPr id="124963" name="Text Box 35"/>
            <p:cNvSpPr txBox="1">
              <a:spLocks noChangeArrowheads="1"/>
            </p:cNvSpPr>
            <p:nvPr/>
          </p:nvSpPr>
          <p:spPr bwMode="auto">
            <a:xfrm>
              <a:off x="2018" y="2976"/>
              <a:ext cx="317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dirty="0"/>
                <a:t>d</a:t>
              </a:r>
              <a:r>
                <a:rPr lang="en-US" baseline="-25000" dirty="0"/>
                <a:t>1</a:t>
              </a:r>
              <a:endParaRPr lang="ru-RU" dirty="0"/>
            </a:p>
          </p:txBody>
        </p:sp>
      </p:grpSp>
      <p:sp>
        <p:nvSpPr>
          <p:cNvPr id="124967" name="Rectangle 39"/>
          <p:cNvSpPr>
            <a:spLocks noChangeArrowheads="1"/>
          </p:cNvSpPr>
          <p:nvPr/>
        </p:nvSpPr>
        <p:spPr bwMode="auto">
          <a:xfrm>
            <a:off x="0" y="32337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124966" name="Object 38"/>
          <p:cNvGraphicFramePr>
            <a:graphicFrameLocks noChangeAspect="1"/>
          </p:cNvGraphicFramePr>
          <p:nvPr/>
        </p:nvGraphicFramePr>
        <p:xfrm>
          <a:off x="5929322" y="3143248"/>
          <a:ext cx="2735263" cy="1285884"/>
        </p:xfrm>
        <a:graphic>
          <a:graphicData uri="http://schemas.openxmlformats.org/presentationml/2006/ole">
            <p:oleObj spid="_x0000_s1026" name="Формула" r:id="rId3" imgW="1040948" imgH="393529" progId="Equation.3">
              <p:embed/>
            </p:oleObj>
          </a:graphicData>
        </a:graphic>
      </p:graphicFrame>
      <p:sp>
        <p:nvSpPr>
          <p:cNvPr id="124968" name="Text Box 40"/>
          <p:cNvSpPr txBox="1">
            <a:spLocks noChangeArrowheads="1"/>
          </p:cNvSpPr>
          <p:nvPr/>
        </p:nvSpPr>
        <p:spPr bwMode="auto">
          <a:xfrm>
            <a:off x="1403350" y="4221163"/>
            <a:ext cx="43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dirty="0"/>
              <a:t>а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49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49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2000"/>
                                        <p:tgtEl>
                                          <p:spTgt spid="1249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2000"/>
                                        <p:tgtEl>
                                          <p:spTgt spid="1249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249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249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249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4" dur="500"/>
                                        <p:tgtEl>
                                          <p:spTgt spid="1249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49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8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37" dur="1000"/>
                                        <p:tgtEl>
                                          <p:spTgt spid="1249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249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4" dur="1000"/>
                                        <p:tgtEl>
                                          <p:spTgt spid="1249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1249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00"/>
                                        <p:tgtEl>
                                          <p:spTgt spid="1249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1249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1249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3" dur="500"/>
                                        <p:tgtEl>
                                          <p:spTgt spid="1249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8" dur="500"/>
                                        <p:tgtEl>
                                          <p:spTgt spid="1249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500"/>
                            </p:stCondLst>
                            <p:childTnLst>
                              <p:par>
                                <p:cTn id="70" presetID="9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1" dur="500"/>
                                        <p:tgtEl>
                                          <p:spTgt spid="1249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49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4" dur="500"/>
                                        <p:tgtEl>
                                          <p:spTgt spid="1249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49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1000"/>
                            </p:stCondLst>
                            <p:childTnLst>
                              <p:par>
                                <p:cTn id="77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1249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1249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5" dur="1000"/>
                                        <p:tgtEl>
                                          <p:spTgt spid="1249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4954" grpId="0" animBg="1"/>
      <p:bldP spid="124930" grpId="0"/>
      <p:bldP spid="124948" grpId="0" animBg="1"/>
      <p:bldP spid="124948" grpId="1" animBg="1"/>
      <p:bldP spid="124949" grpId="0" animBg="1"/>
      <p:bldP spid="124949" grpId="1" animBg="1"/>
      <p:bldP spid="124950" grpId="0"/>
      <p:bldP spid="124950" grpId="1"/>
      <p:bldP spid="124951" grpId="0"/>
      <p:bldP spid="124952" grpId="0" animBg="1"/>
      <p:bldP spid="124952" grpId="1" animBg="1"/>
      <p:bldP spid="124955" grpId="0"/>
      <p:bldP spid="124956" grpId="0" animBg="1"/>
      <p:bldP spid="124957" grpId="0"/>
      <p:bldP spid="124958" grpId="0" animBg="1"/>
      <p:bldP spid="124959" grpId="0" animBg="1"/>
      <p:bldP spid="12496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10" name="Rectangle 6"/>
          <p:cNvSpPr>
            <a:spLocks noGrp="1" noChangeArrowheads="1"/>
          </p:cNvSpPr>
          <p:nvPr>
            <p:ph type="title"/>
          </p:nvPr>
        </p:nvSpPr>
        <p:spPr>
          <a:xfrm>
            <a:off x="457200" y="785794"/>
            <a:ext cx="7972452" cy="857256"/>
          </a:xfrm>
          <a:noFill/>
          <a:ln/>
        </p:spPr>
        <p:txBody>
          <a:bodyPr/>
          <a:lstStyle/>
          <a:p>
            <a:r>
              <a:rPr lang="ru-RU" sz="4000" dirty="0">
                <a:latin typeface="+mn-lt"/>
              </a:rPr>
              <a:t>Повторим формулы </a:t>
            </a:r>
            <a:r>
              <a:rPr lang="ru-RU" sz="4000" dirty="0" smtClean="0">
                <a:latin typeface="+mn-lt"/>
              </a:rPr>
              <a:t>площадей</a:t>
            </a:r>
            <a:endParaRPr lang="ru-RU" sz="4000" dirty="0">
              <a:latin typeface="+mn-lt"/>
            </a:endParaRPr>
          </a:p>
        </p:txBody>
      </p:sp>
      <p:graphicFrame>
        <p:nvGraphicFramePr>
          <p:cNvPr id="123926" name="Object 22"/>
          <p:cNvGraphicFramePr>
            <a:graphicFrameLocks noChangeAspect="1"/>
          </p:cNvGraphicFramePr>
          <p:nvPr>
            <p:ph sz="half" idx="1"/>
          </p:nvPr>
        </p:nvGraphicFramePr>
        <p:xfrm>
          <a:off x="4414838" y="4292600"/>
          <a:ext cx="2619375" cy="822325"/>
        </p:xfrm>
        <a:graphic>
          <a:graphicData uri="http://schemas.openxmlformats.org/presentationml/2006/ole">
            <p:oleObj spid="_x0000_s2050" name="Формула" r:id="rId3" imgW="1739880" imgH="545760" progId="Equation.3">
              <p:embed/>
            </p:oleObj>
          </a:graphicData>
        </a:graphic>
      </p:graphicFrame>
      <p:grpSp>
        <p:nvGrpSpPr>
          <p:cNvPr id="2" name="Group 12"/>
          <p:cNvGrpSpPr>
            <a:grpSpLocks/>
          </p:cNvGrpSpPr>
          <p:nvPr/>
        </p:nvGrpSpPr>
        <p:grpSpPr bwMode="auto">
          <a:xfrm>
            <a:off x="1258888" y="3716338"/>
            <a:ext cx="3168650" cy="1944687"/>
            <a:chOff x="793" y="2341"/>
            <a:chExt cx="1996" cy="1225"/>
          </a:xfrm>
        </p:grpSpPr>
        <p:sp>
          <p:nvSpPr>
            <p:cNvPr id="123913" name="Line 9"/>
            <p:cNvSpPr>
              <a:spLocks noChangeShapeType="1"/>
            </p:cNvSpPr>
            <p:nvPr/>
          </p:nvSpPr>
          <p:spPr bwMode="auto">
            <a:xfrm>
              <a:off x="1474" y="2341"/>
              <a:ext cx="1315" cy="1225"/>
            </a:xfrm>
            <a:prstGeom prst="line">
              <a:avLst/>
            </a:prstGeom>
            <a:noFill/>
            <a:ln w="38100">
              <a:solidFill>
                <a:srgbClr val="FF0066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ru-RU"/>
            </a:p>
          </p:txBody>
        </p:sp>
        <p:sp>
          <p:nvSpPr>
            <p:cNvPr id="123914" name="Line 10"/>
            <p:cNvSpPr>
              <a:spLocks noChangeShapeType="1"/>
            </p:cNvSpPr>
            <p:nvPr/>
          </p:nvSpPr>
          <p:spPr bwMode="auto">
            <a:xfrm flipH="1">
              <a:off x="793" y="2341"/>
              <a:ext cx="681" cy="1225"/>
            </a:xfrm>
            <a:prstGeom prst="line">
              <a:avLst/>
            </a:prstGeom>
            <a:noFill/>
            <a:ln w="38100">
              <a:solidFill>
                <a:srgbClr val="FF0066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ru-RU"/>
            </a:p>
          </p:txBody>
        </p:sp>
        <p:sp>
          <p:nvSpPr>
            <p:cNvPr id="123915" name="Line 11"/>
            <p:cNvSpPr>
              <a:spLocks noChangeShapeType="1"/>
            </p:cNvSpPr>
            <p:nvPr/>
          </p:nvSpPr>
          <p:spPr bwMode="auto">
            <a:xfrm>
              <a:off x="793" y="3566"/>
              <a:ext cx="1996" cy="0"/>
            </a:xfrm>
            <a:prstGeom prst="line">
              <a:avLst/>
            </a:prstGeom>
            <a:noFill/>
            <a:ln w="38100">
              <a:solidFill>
                <a:srgbClr val="FF0066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ru-RU"/>
            </a:p>
          </p:txBody>
        </p:sp>
      </p:grpSp>
      <p:sp>
        <p:nvSpPr>
          <p:cNvPr id="123919" name="Rectangle 15"/>
          <p:cNvSpPr>
            <a:spLocks noChangeArrowheads="1"/>
          </p:cNvSpPr>
          <p:nvPr/>
        </p:nvSpPr>
        <p:spPr bwMode="auto">
          <a:xfrm>
            <a:off x="0" y="32337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123918" name="Object 14"/>
          <p:cNvGraphicFramePr>
            <a:graphicFrameLocks noChangeAspect="1"/>
          </p:cNvGraphicFramePr>
          <p:nvPr/>
        </p:nvGraphicFramePr>
        <p:xfrm>
          <a:off x="5795963" y="1911350"/>
          <a:ext cx="2682875" cy="947738"/>
        </p:xfrm>
        <a:graphic>
          <a:graphicData uri="http://schemas.openxmlformats.org/presentationml/2006/ole">
            <p:oleObj spid="_x0000_s2051" name="Формула" r:id="rId4" imgW="1028520" imgH="545760" progId="Equation.3">
              <p:embed/>
            </p:oleObj>
          </a:graphicData>
        </a:graphic>
      </p:graphicFrame>
      <p:sp>
        <p:nvSpPr>
          <p:cNvPr id="123920" name="Line 16"/>
          <p:cNvSpPr>
            <a:spLocks noChangeShapeType="1"/>
          </p:cNvSpPr>
          <p:nvPr/>
        </p:nvSpPr>
        <p:spPr bwMode="auto">
          <a:xfrm>
            <a:off x="2339975" y="3716338"/>
            <a:ext cx="2087563" cy="1944687"/>
          </a:xfrm>
          <a:prstGeom prst="line">
            <a:avLst/>
          </a:prstGeom>
          <a:noFill/>
          <a:ln w="28575">
            <a:solidFill>
              <a:srgbClr val="FF0066"/>
            </a:solidFill>
            <a:round/>
            <a:headEnd/>
            <a:tailEnd/>
          </a:ln>
          <a:effectLst/>
        </p:spPr>
        <p:txBody>
          <a:bodyPr wrap="none"/>
          <a:lstStyle/>
          <a:p>
            <a:endParaRPr lang="ru-RU"/>
          </a:p>
        </p:txBody>
      </p:sp>
      <p:grpSp>
        <p:nvGrpSpPr>
          <p:cNvPr id="3" name="Group 20"/>
          <p:cNvGrpSpPr>
            <a:grpSpLocks/>
          </p:cNvGrpSpPr>
          <p:nvPr/>
        </p:nvGrpSpPr>
        <p:grpSpPr bwMode="auto">
          <a:xfrm>
            <a:off x="2339975" y="3716338"/>
            <a:ext cx="576263" cy="2330450"/>
            <a:chOff x="1474" y="2341"/>
            <a:chExt cx="363" cy="1468"/>
          </a:xfrm>
        </p:grpSpPr>
        <p:sp>
          <p:nvSpPr>
            <p:cNvPr id="123921" name="Line 17"/>
            <p:cNvSpPr>
              <a:spLocks noChangeShapeType="1"/>
            </p:cNvSpPr>
            <p:nvPr/>
          </p:nvSpPr>
          <p:spPr bwMode="auto">
            <a:xfrm>
              <a:off x="1474" y="2341"/>
              <a:ext cx="0" cy="1225"/>
            </a:xfrm>
            <a:prstGeom prst="line">
              <a:avLst/>
            </a:prstGeom>
            <a:noFill/>
            <a:ln w="28575">
              <a:solidFill>
                <a:srgbClr val="6600CC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ru-RU"/>
            </a:p>
          </p:txBody>
        </p:sp>
        <p:sp>
          <p:nvSpPr>
            <p:cNvPr id="123922" name="Text Box 18"/>
            <p:cNvSpPr txBox="1">
              <a:spLocks noChangeArrowheads="1"/>
            </p:cNvSpPr>
            <p:nvPr/>
          </p:nvSpPr>
          <p:spPr bwMode="auto">
            <a:xfrm>
              <a:off x="1519" y="2886"/>
              <a:ext cx="318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/>
                <a:t>h</a:t>
              </a:r>
              <a:endParaRPr lang="ru-RU"/>
            </a:p>
          </p:txBody>
        </p:sp>
        <p:sp>
          <p:nvSpPr>
            <p:cNvPr id="123923" name="Text Box 19"/>
            <p:cNvSpPr txBox="1">
              <a:spLocks noChangeArrowheads="1"/>
            </p:cNvSpPr>
            <p:nvPr/>
          </p:nvSpPr>
          <p:spPr bwMode="auto">
            <a:xfrm>
              <a:off x="1519" y="3521"/>
              <a:ext cx="318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/>
                <a:t>a</a:t>
              </a:r>
              <a:endParaRPr lang="ru-RU"/>
            </a:p>
          </p:txBody>
        </p:sp>
      </p:grpSp>
      <p:grpSp>
        <p:nvGrpSpPr>
          <p:cNvPr id="4" name="Group 24"/>
          <p:cNvGrpSpPr>
            <a:grpSpLocks/>
          </p:cNvGrpSpPr>
          <p:nvPr/>
        </p:nvGrpSpPr>
        <p:grpSpPr bwMode="auto">
          <a:xfrm>
            <a:off x="971550" y="4221163"/>
            <a:ext cx="4052888" cy="2382837"/>
            <a:chOff x="0" y="731"/>
            <a:chExt cx="2553" cy="1501"/>
          </a:xfrm>
        </p:grpSpPr>
        <p:sp>
          <p:nvSpPr>
            <p:cNvPr id="123929" name="Line 25"/>
            <p:cNvSpPr>
              <a:spLocks noChangeShapeType="1"/>
            </p:cNvSpPr>
            <p:nvPr/>
          </p:nvSpPr>
          <p:spPr bwMode="auto">
            <a:xfrm>
              <a:off x="194" y="1978"/>
              <a:ext cx="2245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23930" name="Line 26"/>
            <p:cNvSpPr>
              <a:spLocks noChangeShapeType="1"/>
            </p:cNvSpPr>
            <p:nvPr/>
          </p:nvSpPr>
          <p:spPr bwMode="auto">
            <a:xfrm>
              <a:off x="693" y="935"/>
              <a:ext cx="794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23931" name="Line 27"/>
            <p:cNvSpPr>
              <a:spLocks noChangeShapeType="1"/>
            </p:cNvSpPr>
            <p:nvPr/>
          </p:nvSpPr>
          <p:spPr bwMode="auto">
            <a:xfrm flipH="1">
              <a:off x="194" y="935"/>
              <a:ext cx="499" cy="1043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23932" name="Line 28"/>
            <p:cNvSpPr>
              <a:spLocks noChangeShapeType="1"/>
            </p:cNvSpPr>
            <p:nvPr/>
          </p:nvSpPr>
          <p:spPr bwMode="auto">
            <a:xfrm>
              <a:off x="1474" y="935"/>
              <a:ext cx="953" cy="1043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23933" name="Text Box 29"/>
            <p:cNvSpPr txBox="1">
              <a:spLocks noChangeArrowheads="1"/>
            </p:cNvSpPr>
            <p:nvPr/>
          </p:nvSpPr>
          <p:spPr bwMode="auto">
            <a:xfrm>
              <a:off x="0" y="1933"/>
              <a:ext cx="21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1800">
                  <a:latin typeface="Arial" charset="0"/>
                </a:rPr>
                <a:t>A</a:t>
              </a:r>
              <a:endParaRPr lang="ru-RU" sz="1800">
                <a:latin typeface="Arial" charset="0"/>
              </a:endParaRPr>
            </a:p>
          </p:txBody>
        </p:sp>
        <p:sp>
          <p:nvSpPr>
            <p:cNvPr id="123934" name="Text Box 30"/>
            <p:cNvSpPr txBox="1">
              <a:spLocks noChangeArrowheads="1"/>
            </p:cNvSpPr>
            <p:nvPr/>
          </p:nvSpPr>
          <p:spPr bwMode="auto">
            <a:xfrm>
              <a:off x="589" y="731"/>
              <a:ext cx="21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1800">
                  <a:latin typeface="Arial" charset="0"/>
                </a:rPr>
                <a:t>B</a:t>
              </a:r>
              <a:endParaRPr lang="ru-RU" sz="1800">
                <a:latin typeface="Arial" charset="0"/>
              </a:endParaRPr>
            </a:p>
          </p:txBody>
        </p:sp>
        <p:sp>
          <p:nvSpPr>
            <p:cNvPr id="123935" name="Text Box 31"/>
            <p:cNvSpPr txBox="1">
              <a:spLocks noChangeArrowheads="1"/>
            </p:cNvSpPr>
            <p:nvPr/>
          </p:nvSpPr>
          <p:spPr bwMode="auto">
            <a:xfrm>
              <a:off x="1406" y="731"/>
              <a:ext cx="220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1800">
                  <a:latin typeface="Arial" charset="0"/>
                </a:rPr>
                <a:t>C</a:t>
              </a:r>
              <a:endParaRPr lang="ru-RU" sz="1800">
                <a:latin typeface="Arial" charset="0"/>
              </a:endParaRPr>
            </a:p>
          </p:txBody>
        </p:sp>
        <p:sp>
          <p:nvSpPr>
            <p:cNvPr id="123936" name="Text Box 32"/>
            <p:cNvSpPr txBox="1">
              <a:spLocks noChangeArrowheads="1"/>
            </p:cNvSpPr>
            <p:nvPr/>
          </p:nvSpPr>
          <p:spPr bwMode="auto">
            <a:xfrm>
              <a:off x="2336" y="2001"/>
              <a:ext cx="217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en-US" sz="1800">
                  <a:latin typeface="Arial" charset="0"/>
                </a:rPr>
                <a:t>D</a:t>
              </a:r>
              <a:endParaRPr lang="ru-RU" sz="1800">
                <a:latin typeface="Arial" charset="0"/>
              </a:endParaRPr>
            </a:p>
          </p:txBody>
        </p:sp>
        <p:sp>
          <p:nvSpPr>
            <p:cNvPr id="123937" name="Text Box 33"/>
            <p:cNvSpPr txBox="1">
              <a:spLocks noChangeArrowheads="1"/>
            </p:cNvSpPr>
            <p:nvPr/>
          </p:nvSpPr>
          <p:spPr bwMode="auto">
            <a:xfrm>
              <a:off x="612" y="2001"/>
              <a:ext cx="220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1800">
                  <a:latin typeface="Arial" charset="0"/>
                </a:rPr>
                <a:t>H</a:t>
              </a:r>
              <a:endParaRPr lang="ru-RU" sz="1800">
                <a:latin typeface="Arial" charset="0"/>
              </a:endParaRPr>
            </a:p>
          </p:txBody>
        </p:sp>
        <p:sp>
          <p:nvSpPr>
            <p:cNvPr id="123938" name="Line 34"/>
            <p:cNvSpPr>
              <a:spLocks noChangeShapeType="1"/>
            </p:cNvSpPr>
            <p:nvPr/>
          </p:nvSpPr>
          <p:spPr bwMode="auto">
            <a:xfrm>
              <a:off x="699" y="935"/>
              <a:ext cx="0" cy="1043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123942" name="Rectangle 38"/>
          <p:cNvSpPr>
            <a:spLocks noChangeArrowheads="1"/>
          </p:cNvSpPr>
          <p:nvPr/>
        </p:nvSpPr>
        <p:spPr bwMode="auto">
          <a:xfrm>
            <a:off x="0" y="32146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23944" name="Rectangle 40"/>
          <p:cNvSpPr>
            <a:spLocks noChangeArrowheads="1"/>
          </p:cNvSpPr>
          <p:nvPr/>
        </p:nvSpPr>
        <p:spPr bwMode="auto">
          <a:xfrm>
            <a:off x="0" y="32146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123943" name="Object 39"/>
          <p:cNvGraphicFramePr>
            <a:graphicFrameLocks noChangeAspect="1"/>
          </p:cNvGraphicFramePr>
          <p:nvPr/>
        </p:nvGraphicFramePr>
        <p:xfrm>
          <a:off x="6732588" y="3644900"/>
          <a:ext cx="1873250" cy="1003300"/>
        </p:xfrm>
        <a:graphic>
          <a:graphicData uri="http://schemas.openxmlformats.org/presentationml/2006/ole">
            <p:oleObj spid="_x0000_s2052" name="Формула" r:id="rId5" imgW="799753" imgH="431613" progId="Equation.3">
              <p:embed/>
            </p:oleObj>
          </a:graphicData>
        </a:graphic>
      </p:graphicFrame>
      <p:grpSp>
        <p:nvGrpSpPr>
          <p:cNvPr id="5" name="Group 47"/>
          <p:cNvGrpSpPr>
            <a:grpSpLocks/>
          </p:cNvGrpSpPr>
          <p:nvPr/>
        </p:nvGrpSpPr>
        <p:grpSpPr bwMode="auto">
          <a:xfrm>
            <a:off x="6877050" y="5013325"/>
            <a:ext cx="1657350" cy="1609725"/>
            <a:chOff x="4332" y="3158"/>
            <a:chExt cx="1044" cy="1014"/>
          </a:xfrm>
        </p:grpSpPr>
        <p:grpSp>
          <p:nvGrpSpPr>
            <p:cNvPr id="6" name="Group 41"/>
            <p:cNvGrpSpPr>
              <a:grpSpLocks/>
            </p:cNvGrpSpPr>
            <p:nvPr/>
          </p:nvGrpSpPr>
          <p:grpSpPr bwMode="auto">
            <a:xfrm>
              <a:off x="4332" y="3158"/>
              <a:ext cx="1044" cy="1014"/>
              <a:chOff x="4332" y="3158"/>
              <a:chExt cx="1044" cy="1014"/>
            </a:xfrm>
          </p:grpSpPr>
          <p:sp>
            <p:nvSpPr>
              <p:cNvPr id="123939" name="AutoShape 35"/>
              <p:cNvSpPr>
                <a:spLocks noChangeArrowheads="1"/>
              </p:cNvSpPr>
              <p:nvPr/>
            </p:nvSpPr>
            <p:spPr bwMode="auto">
              <a:xfrm>
                <a:off x="4332" y="3158"/>
                <a:ext cx="1044" cy="772"/>
              </a:xfrm>
              <a:prstGeom prst="triangle">
                <a:avLst>
                  <a:gd name="adj" fmla="val 50000"/>
                </a:avLst>
              </a:prstGeom>
              <a:solidFill>
                <a:schemeClr val="accent5">
                  <a:lumMod val="60000"/>
                  <a:lumOff val="40000"/>
                </a:schemeClr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23940" name="Text Box 36"/>
              <p:cNvSpPr txBox="1">
                <a:spLocks noChangeArrowheads="1"/>
              </p:cNvSpPr>
              <p:nvPr/>
            </p:nvSpPr>
            <p:spPr bwMode="auto">
              <a:xfrm>
                <a:off x="4740" y="3884"/>
                <a:ext cx="408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ru-RU"/>
                  <a:t>а</a:t>
                </a:r>
              </a:p>
            </p:txBody>
          </p:sp>
        </p:grpSp>
        <p:sp>
          <p:nvSpPr>
            <p:cNvPr id="123949" name="Text Box 45"/>
            <p:cNvSpPr txBox="1">
              <a:spLocks noChangeArrowheads="1"/>
            </p:cNvSpPr>
            <p:nvPr/>
          </p:nvSpPr>
          <p:spPr bwMode="auto">
            <a:xfrm>
              <a:off x="4332" y="3385"/>
              <a:ext cx="227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/>
                <a:t>a</a:t>
              </a:r>
              <a:endParaRPr lang="ru-RU"/>
            </a:p>
          </p:txBody>
        </p:sp>
        <p:sp>
          <p:nvSpPr>
            <p:cNvPr id="123950" name="Text Box 46"/>
            <p:cNvSpPr txBox="1">
              <a:spLocks noChangeArrowheads="1"/>
            </p:cNvSpPr>
            <p:nvPr/>
          </p:nvSpPr>
          <p:spPr bwMode="auto">
            <a:xfrm>
              <a:off x="5148" y="3385"/>
              <a:ext cx="227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/>
                <a:t>a</a:t>
              </a:r>
              <a:endParaRPr lang="ru-RU"/>
            </a:p>
          </p:txBody>
        </p:sp>
      </p:grpSp>
      <p:grpSp>
        <p:nvGrpSpPr>
          <p:cNvPr id="7" name="Group 51"/>
          <p:cNvGrpSpPr>
            <a:grpSpLocks/>
          </p:cNvGrpSpPr>
          <p:nvPr/>
        </p:nvGrpSpPr>
        <p:grpSpPr bwMode="auto">
          <a:xfrm>
            <a:off x="2700338" y="3429000"/>
            <a:ext cx="1871662" cy="962025"/>
            <a:chOff x="3107" y="3430"/>
            <a:chExt cx="1179" cy="606"/>
          </a:xfrm>
        </p:grpSpPr>
        <p:sp>
          <p:nvSpPr>
            <p:cNvPr id="123952" name="AutoShape 48"/>
            <p:cNvSpPr>
              <a:spLocks noChangeArrowheads="1"/>
            </p:cNvSpPr>
            <p:nvPr/>
          </p:nvSpPr>
          <p:spPr bwMode="auto">
            <a:xfrm>
              <a:off x="3288" y="3430"/>
              <a:ext cx="998" cy="408"/>
            </a:xfrm>
            <a:prstGeom prst="rtTriangle">
              <a:avLst/>
            </a:prstGeom>
            <a:solidFill>
              <a:schemeClr val="accent5">
                <a:lumMod val="60000"/>
                <a:lumOff val="40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23953" name="Text Box 49"/>
            <p:cNvSpPr txBox="1">
              <a:spLocks noChangeArrowheads="1"/>
            </p:cNvSpPr>
            <p:nvPr/>
          </p:nvSpPr>
          <p:spPr bwMode="auto">
            <a:xfrm>
              <a:off x="3515" y="3748"/>
              <a:ext cx="227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/>
                <a:t>а</a:t>
              </a:r>
            </a:p>
          </p:txBody>
        </p:sp>
        <p:sp>
          <p:nvSpPr>
            <p:cNvPr id="123954" name="Text Box 50"/>
            <p:cNvSpPr txBox="1">
              <a:spLocks noChangeArrowheads="1"/>
            </p:cNvSpPr>
            <p:nvPr/>
          </p:nvSpPr>
          <p:spPr bwMode="auto">
            <a:xfrm>
              <a:off x="3107" y="3475"/>
              <a:ext cx="318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/>
                <a:t>b</a:t>
              </a:r>
              <a:endParaRPr lang="ru-RU"/>
            </a:p>
          </p:txBody>
        </p:sp>
      </p:grpSp>
      <p:graphicFrame>
        <p:nvGraphicFramePr>
          <p:cNvPr id="123956" name="Object 52"/>
          <p:cNvGraphicFramePr>
            <a:graphicFrameLocks noChangeAspect="1"/>
          </p:cNvGraphicFramePr>
          <p:nvPr>
            <p:ph sz="half" idx="2"/>
          </p:nvPr>
        </p:nvGraphicFramePr>
        <p:xfrm>
          <a:off x="4859338" y="3141663"/>
          <a:ext cx="1871662" cy="1000125"/>
        </p:xfrm>
        <a:graphic>
          <a:graphicData uri="http://schemas.openxmlformats.org/presentationml/2006/ole">
            <p:oleObj spid="_x0000_s2053" name="Формула" r:id="rId6" imgW="736560" imgH="393480" progId="Equation.3">
              <p:embed/>
            </p:oleObj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39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39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1239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9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" dur="500"/>
                                        <p:tgtEl>
                                          <p:spTgt spid="1239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39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9" dur="1000"/>
                                        <p:tgtEl>
                                          <p:spTgt spid="1239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-2.59259E-6 L 2.5E-6 -0.33333 " pathEditMode="relative" rAng="0" ptsTypes="AA">
                                      <p:cBhvr>
                                        <p:cTn id="33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67"/>
                                    </p:animMotion>
                                  </p:childTnLst>
                                </p:cTn>
                              </p:par>
                              <p:par>
                                <p:cTn id="34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61111E-6 4.44444E-6 L 3.61111E-6 -0.32732 " pathEditMode="relative" rAng="0" ptsTypes="AA">
                                      <p:cBhvr>
                                        <p:cTn id="35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6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5" dur="500"/>
                                        <p:tgtEl>
                                          <p:spTgt spid="1239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6" dur="500"/>
                                        <p:tgtEl>
                                          <p:spTgt spid="1239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239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1239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3910" grpId="0" animBg="1"/>
      <p:bldP spid="123920" grpId="0" animBg="1"/>
      <p:bldP spid="123920" grpId="1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145" name="Text Box 65"/>
          <p:cNvSpPr txBox="1">
            <a:spLocks noChangeArrowheads="1"/>
          </p:cNvSpPr>
          <p:nvPr/>
        </p:nvSpPr>
        <p:spPr bwMode="auto">
          <a:xfrm>
            <a:off x="5286380" y="1857364"/>
            <a:ext cx="3357586" cy="1631216"/>
          </a:xfrm>
          <a:prstGeom prst="rect">
            <a:avLst/>
          </a:prstGeom>
          <a:noFill/>
          <a:ln w="349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ru-RU" sz="2000" b="1" dirty="0" smtClean="0"/>
              <a:t>     В </a:t>
            </a:r>
            <a:r>
              <a:rPr lang="ru-RU" sz="2000" b="1" dirty="0"/>
              <a:t>прямоугольном </a:t>
            </a:r>
            <a:r>
              <a:rPr lang="ru-RU" sz="2000" b="1" dirty="0" smtClean="0"/>
              <a:t>  треугольнике   квадрат </a:t>
            </a:r>
            <a:r>
              <a:rPr lang="ru-RU" sz="2000" b="1" dirty="0"/>
              <a:t>гипотенузы </a:t>
            </a:r>
            <a:r>
              <a:rPr lang="ru-RU" sz="2000" b="1" dirty="0" smtClean="0"/>
              <a:t>  равен </a:t>
            </a:r>
            <a:r>
              <a:rPr lang="ru-RU" sz="2000" b="1" dirty="0"/>
              <a:t>сумме </a:t>
            </a:r>
            <a:r>
              <a:rPr lang="ru-RU" sz="2000" b="1" dirty="0" smtClean="0"/>
              <a:t>     квадратов </a:t>
            </a:r>
            <a:r>
              <a:rPr lang="ru-RU" sz="2000" b="1" dirty="0"/>
              <a:t>катетов.</a:t>
            </a:r>
          </a:p>
        </p:txBody>
      </p:sp>
      <p:grpSp>
        <p:nvGrpSpPr>
          <p:cNvPr id="2" name="Group 95"/>
          <p:cNvGrpSpPr>
            <a:grpSpLocks/>
          </p:cNvGrpSpPr>
          <p:nvPr/>
        </p:nvGrpSpPr>
        <p:grpSpPr bwMode="auto">
          <a:xfrm>
            <a:off x="1433513" y="1946275"/>
            <a:ext cx="3436937" cy="1638300"/>
            <a:chOff x="903" y="1226"/>
            <a:chExt cx="2165" cy="1032"/>
          </a:xfrm>
        </p:grpSpPr>
        <p:sp>
          <p:nvSpPr>
            <p:cNvPr id="46165" name="AutoShape 85"/>
            <p:cNvSpPr>
              <a:spLocks noChangeArrowheads="1"/>
            </p:cNvSpPr>
            <p:nvPr/>
          </p:nvSpPr>
          <p:spPr bwMode="auto">
            <a:xfrm>
              <a:off x="1245" y="1226"/>
              <a:ext cx="1823" cy="796"/>
            </a:xfrm>
            <a:prstGeom prst="rtTriangle">
              <a:avLst/>
            </a:prstGeom>
            <a:solidFill>
              <a:srgbClr val="99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6166" name="Text Box 86"/>
            <p:cNvSpPr txBox="1">
              <a:spLocks noChangeArrowheads="1"/>
            </p:cNvSpPr>
            <p:nvPr/>
          </p:nvSpPr>
          <p:spPr bwMode="auto">
            <a:xfrm>
              <a:off x="1872" y="1226"/>
              <a:ext cx="398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/>
                <a:t>с</a:t>
              </a:r>
            </a:p>
          </p:txBody>
        </p:sp>
        <p:sp>
          <p:nvSpPr>
            <p:cNvPr id="46167" name="Text Box 87"/>
            <p:cNvSpPr txBox="1">
              <a:spLocks noChangeArrowheads="1"/>
            </p:cNvSpPr>
            <p:nvPr/>
          </p:nvSpPr>
          <p:spPr bwMode="auto">
            <a:xfrm>
              <a:off x="1872" y="1970"/>
              <a:ext cx="51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/>
                <a:t>b</a:t>
              </a:r>
              <a:endParaRPr lang="ru-RU"/>
            </a:p>
          </p:txBody>
        </p:sp>
        <p:sp>
          <p:nvSpPr>
            <p:cNvPr id="46168" name="Text Box 88"/>
            <p:cNvSpPr txBox="1">
              <a:spLocks noChangeArrowheads="1"/>
            </p:cNvSpPr>
            <p:nvPr/>
          </p:nvSpPr>
          <p:spPr bwMode="auto">
            <a:xfrm>
              <a:off x="903" y="1492"/>
              <a:ext cx="284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/>
                <a:t>а</a:t>
              </a:r>
            </a:p>
          </p:txBody>
        </p:sp>
      </p:grpSp>
      <p:sp>
        <p:nvSpPr>
          <p:cNvPr id="46169" name="Text Box 89"/>
          <p:cNvSpPr txBox="1">
            <a:spLocks noChangeArrowheads="1"/>
          </p:cNvSpPr>
          <p:nvPr/>
        </p:nvSpPr>
        <p:spPr bwMode="auto">
          <a:xfrm>
            <a:off x="2339975" y="3716338"/>
            <a:ext cx="26225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dirty="0"/>
              <a:t>c</a:t>
            </a:r>
            <a:r>
              <a:rPr lang="en-US" sz="3600" dirty="0">
                <a:cs typeface="Times New Roman" pitchFamily="18" charset="0"/>
              </a:rPr>
              <a:t>²=a²+b²</a:t>
            </a:r>
          </a:p>
        </p:txBody>
      </p:sp>
      <p:sp>
        <p:nvSpPr>
          <p:cNvPr id="46171" name="Rectangle 91"/>
          <p:cNvSpPr>
            <a:spLocks noChangeArrowheads="1"/>
          </p:cNvSpPr>
          <p:nvPr/>
        </p:nvSpPr>
        <p:spPr bwMode="auto">
          <a:xfrm>
            <a:off x="5286380" y="1857364"/>
            <a:ext cx="3571900" cy="1571636"/>
          </a:xfrm>
          <a:prstGeom prst="rect">
            <a:avLst/>
          </a:prstGeom>
          <a:noFill/>
          <a:ln w="38100">
            <a:solidFill>
              <a:srgbClr val="FF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46173" name="Text Box 93"/>
          <p:cNvSpPr txBox="1">
            <a:spLocks noChangeArrowheads="1"/>
          </p:cNvSpPr>
          <p:nvPr/>
        </p:nvSpPr>
        <p:spPr bwMode="auto">
          <a:xfrm>
            <a:off x="1189038" y="4349750"/>
            <a:ext cx="795496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800" b="1" dirty="0">
                <a:solidFill>
                  <a:srgbClr val="0070C0"/>
                </a:solidFill>
              </a:rPr>
              <a:t>Теорема, обратная теореме Пифагора:</a:t>
            </a:r>
          </a:p>
        </p:txBody>
      </p:sp>
      <p:sp>
        <p:nvSpPr>
          <p:cNvPr id="46174" name="Text Box 94"/>
          <p:cNvSpPr txBox="1">
            <a:spLocks noChangeArrowheads="1"/>
          </p:cNvSpPr>
          <p:nvPr/>
        </p:nvSpPr>
        <p:spPr bwMode="auto">
          <a:xfrm>
            <a:off x="1187450" y="4929199"/>
            <a:ext cx="720090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 dirty="0" smtClean="0">
                <a:solidFill>
                  <a:srgbClr val="0070C0"/>
                </a:solidFill>
              </a:rPr>
              <a:t>если </a:t>
            </a:r>
            <a:r>
              <a:rPr lang="ru-RU" sz="2400" dirty="0">
                <a:solidFill>
                  <a:srgbClr val="0070C0"/>
                </a:solidFill>
              </a:rPr>
              <a:t>квадрат одной стороны треугольника равен сумме квадратов двух других сторон, то треугольник прямоугольный.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2357422" y="714356"/>
            <a:ext cx="635798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b="1" dirty="0" smtClean="0">
                <a:solidFill>
                  <a:srgbClr val="002060"/>
                </a:solidFill>
              </a:rPr>
              <a:t>Теорема      Пифагора</a:t>
            </a:r>
            <a:endParaRPr lang="ru-RU" sz="4000" b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461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461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61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61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1000"/>
                                        <p:tgtEl>
                                          <p:spTgt spid="46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2000"/>
                                        <p:tgtEl>
                                          <p:spTgt spid="46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145" grpId="0" autoUpdateAnimBg="0"/>
      <p:bldP spid="46169" grpId="0"/>
      <p:bldP spid="46171" grpId="0" animBg="1"/>
      <p:bldP spid="46173" grpId="0"/>
      <p:bldP spid="46174" grpId="0"/>
      <p:bldP spid="1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228" name="Rectangle 76"/>
          <p:cNvSpPr>
            <a:spLocks noChangeArrowheads="1"/>
          </p:cNvSpPr>
          <p:nvPr/>
        </p:nvSpPr>
        <p:spPr bwMode="auto">
          <a:xfrm>
            <a:off x="0" y="32845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pSp>
        <p:nvGrpSpPr>
          <p:cNvPr id="2" name="Group 103"/>
          <p:cNvGrpSpPr>
            <a:grpSpLocks/>
          </p:cNvGrpSpPr>
          <p:nvPr/>
        </p:nvGrpSpPr>
        <p:grpSpPr bwMode="auto">
          <a:xfrm rot="5400000">
            <a:off x="1374749" y="3625855"/>
            <a:ext cx="2032000" cy="3067050"/>
            <a:chOff x="829" y="2077"/>
            <a:chExt cx="1280" cy="1932"/>
          </a:xfrm>
        </p:grpSpPr>
        <p:sp>
          <p:nvSpPr>
            <p:cNvPr id="49154" name="Text Box 2"/>
            <p:cNvSpPr txBox="1">
              <a:spLocks noChangeArrowheads="1"/>
            </p:cNvSpPr>
            <p:nvPr/>
          </p:nvSpPr>
          <p:spPr bwMode="auto">
            <a:xfrm>
              <a:off x="1425" y="3776"/>
              <a:ext cx="116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endParaRPr lang="ru-RU" dirty="0"/>
            </a:p>
          </p:txBody>
        </p:sp>
        <p:sp>
          <p:nvSpPr>
            <p:cNvPr id="49155" name="Text Box 3"/>
            <p:cNvSpPr txBox="1">
              <a:spLocks noChangeArrowheads="1"/>
            </p:cNvSpPr>
            <p:nvPr/>
          </p:nvSpPr>
          <p:spPr bwMode="auto">
            <a:xfrm rot="16200000">
              <a:off x="896" y="2847"/>
              <a:ext cx="251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en-US" dirty="0"/>
                <a:t>b</a:t>
              </a:r>
              <a:endParaRPr lang="ru-RU" dirty="0"/>
            </a:p>
          </p:txBody>
        </p:sp>
        <p:sp>
          <p:nvSpPr>
            <p:cNvPr id="49156" name="Text Box 4"/>
            <p:cNvSpPr txBox="1">
              <a:spLocks noChangeArrowheads="1"/>
            </p:cNvSpPr>
            <p:nvPr/>
          </p:nvSpPr>
          <p:spPr bwMode="auto">
            <a:xfrm>
              <a:off x="1503" y="2842"/>
              <a:ext cx="217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endParaRPr lang="ru-RU" dirty="0"/>
            </a:p>
          </p:txBody>
        </p:sp>
        <p:sp>
          <p:nvSpPr>
            <p:cNvPr id="49159" name="AutoShape 7"/>
            <p:cNvSpPr>
              <a:spLocks noChangeArrowheads="1"/>
            </p:cNvSpPr>
            <p:nvPr/>
          </p:nvSpPr>
          <p:spPr bwMode="auto">
            <a:xfrm>
              <a:off x="1111" y="2296"/>
              <a:ext cx="812" cy="1530"/>
            </a:xfrm>
            <a:prstGeom prst="rtTriangle">
              <a:avLst/>
            </a:prstGeom>
            <a:solidFill>
              <a:schemeClr val="accent6">
                <a:lumMod val="60000"/>
                <a:lumOff val="40000"/>
              </a:schemeClr>
            </a:solidFill>
            <a:ln w="349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9234" name="Text Box 82"/>
            <p:cNvSpPr txBox="1">
              <a:spLocks noChangeArrowheads="1"/>
            </p:cNvSpPr>
            <p:nvPr/>
          </p:nvSpPr>
          <p:spPr bwMode="auto">
            <a:xfrm rot="16200000">
              <a:off x="839" y="3660"/>
              <a:ext cx="267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dirty="0"/>
                <a:t>С</a:t>
              </a:r>
            </a:p>
          </p:txBody>
        </p:sp>
        <p:sp>
          <p:nvSpPr>
            <p:cNvPr id="49235" name="Text Box 83"/>
            <p:cNvSpPr txBox="1">
              <a:spLocks noChangeArrowheads="1"/>
            </p:cNvSpPr>
            <p:nvPr/>
          </p:nvSpPr>
          <p:spPr bwMode="auto">
            <a:xfrm rot="16200000">
              <a:off x="884" y="2090"/>
              <a:ext cx="259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dirty="0"/>
                <a:t>А</a:t>
              </a:r>
            </a:p>
          </p:txBody>
        </p:sp>
        <p:sp>
          <p:nvSpPr>
            <p:cNvPr id="49236" name="Text Box 84"/>
            <p:cNvSpPr txBox="1">
              <a:spLocks noChangeArrowheads="1"/>
            </p:cNvSpPr>
            <p:nvPr/>
          </p:nvSpPr>
          <p:spPr bwMode="auto">
            <a:xfrm>
              <a:off x="1943" y="3685"/>
              <a:ext cx="166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endParaRPr lang="ru-RU" dirty="0"/>
            </a:p>
          </p:txBody>
        </p:sp>
      </p:grpSp>
      <p:sp>
        <p:nvSpPr>
          <p:cNvPr id="49251" name="Rectangle 9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49253" name="Rectangle 10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49204" name="Rectangle 52"/>
          <p:cNvSpPr>
            <a:spLocks noChangeArrowheads="1"/>
          </p:cNvSpPr>
          <p:nvPr/>
        </p:nvSpPr>
        <p:spPr bwMode="auto">
          <a:xfrm>
            <a:off x="6629400" y="5530850"/>
            <a:ext cx="1063625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>
              <a:spcBef>
                <a:spcPct val="20000"/>
              </a:spcBef>
            </a:pPr>
            <a:endParaRPr lang="ru-RU" sz="2800"/>
          </a:p>
        </p:txBody>
      </p:sp>
      <p:sp>
        <p:nvSpPr>
          <p:cNvPr id="49203" name="Rectangle 51"/>
          <p:cNvSpPr>
            <a:spLocks noChangeArrowheads="1"/>
          </p:cNvSpPr>
          <p:nvPr/>
        </p:nvSpPr>
        <p:spPr bwMode="auto">
          <a:xfrm>
            <a:off x="5564188" y="5530850"/>
            <a:ext cx="1065212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>
              <a:spcBef>
                <a:spcPct val="20000"/>
              </a:spcBef>
            </a:pPr>
            <a:endParaRPr lang="ru-RU" sz="2800"/>
          </a:p>
        </p:txBody>
      </p:sp>
      <p:sp>
        <p:nvSpPr>
          <p:cNvPr id="49202" name="Rectangle 50"/>
          <p:cNvSpPr>
            <a:spLocks noChangeArrowheads="1"/>
          </p:cNvSpPr>
          <p:nvPr/>
        </p:nvSpPr>
        <p:spPr bwMode="auto">
          <a:xfrm>
            <a:off x="4500563" y="5530850"/>
            <a:ext cx="1063625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sz="2800" b="1" dirty="0" smtClean="0"/>
              <a:t>8</a:t>
            </a:r>
            <a:endParaRPr lang="ru-RU" sz="2800" b="1" dirty="0"/>
          </a:p>
        </p:txBody>
      </p:sp>
      <p:sp>
        <p:nvSpPr>
          <p:cNvPr id="49200" name="Rectangle 48"/>
          <p:cNvSpPr>
            <a:spLocks noChangeArrowheads="1"/>
          </p:cNvSpPr>
          <p:nvPr/>
        </p:nvSpPr>
        <p:spPr bwMode="auto">
          <a:xfrm>
            <a:off x="5564188" y="4949825"/>
            <a:ext cx="1065212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ru-RU" sz="2800" b="1" dirty="0"/>
              <a:t>5</a:t>
            </a:r>
          </a:p>
        </p:txBody>
      </p:sp>
      <p:sp>
        <p:nvSpPr>
          <p:cNvPr id="49198" name="Rectangle 46"/>
          <p:cNvSpPr>
            <a:spLocks noChangeArrowheads="1"/>
          </p:cNvSpPr>
          <p:nvPr/>
        </p:nvSpPr>
        <p:spPr bwMode="auto">
          <a:xfrm>
            <a:off x="6659563" y="4365625"/>
            <a:ext cx="1063625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ru-RU" sz="2800" b="1" dirty="0" smtClean="0"/>
              <a:t>10</a:t>
            </a:r>
            <a:endParaRPr lang="ru-RU" sz="2800" b="1" dirty="0"/>
          </a:p>
        </p:txBody>
      </p:sp>
      <p:grpSp>
        <p:nvGrpSpPr>
          <p:cNvPr id="4" name="Group 118"/>
          <p:cNvGrpSpPr>
            <a:grpSpLocks/>
          </p:cNvGrpSpPr>
          <p:nvPr/>
        </p:nvGrpSpPr>
        <p:grpSpPr bwMode="auto">
          <a:xfrm>
            <a:off x="4500563" y="3789363"/>
            <a:ext cx="3208337" cy="2322512"/>
            <a:chOff x="2835" y="2387"/>
            <a:chExt cx="2021" cy="1463"/>
          </a:xfrm>
        </p:grpSpPr>
        <p:sp>
          <p:nvSpPr>
            <p:cNvPr id="49218" name="Line 66"/>
            <p:cNvSpPr>
              <a:spLocks noChangeShapeType="1"/>
            </p:cNvSpPr>
            <p:nvPr/>
          </p:nvSpPr>
          <p:spPr bwMode="auto">
            <a:xfrm>
              <a:off x="2845" y="3850"/>
              <a:ext cx="201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ru-RU"/>
            </a:p>
          </p:txBody>
        </p:sp>
        <p:grpSp>
          <p:nvGrpSpPr>
            <p:cNvPr id="5" name="Group 115"/>
            <p:cNvGrpSpPr>
              <a:grpSpLocks/>
            </p:cNvGrpSpPr>
            <p:nvPr/>
          </p:nvGrpSpPr>
          <p:grpSpPr bwMode="auto">
            <a:xfrm>
              <a:off x="2835" y="2387"/>
              <a:ext cx="2021" cy="1451"/>
              <a:chOff x="2835" y="2387"/>
              <a:chExt cx="2021" cy="1451"/>
            </a:xfrm>
          </p:grpSpPr>
          <p:sp>
            <p:nvSpPr>
              <p:cNvPr id="49216" name="Line 64"/>
              <p:cNvSpPr>
                <a:spLocks noChangeShapeType="1"/>
              </p:cNvSpPr>
              <p:nvPr/>
            </p:nvSpPr>
            <p:spPr bwMode="auto">
              <a:xfrm>
                <a:off x="2835" y="3113"/>
                <a:ext cx="2011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/>
              <a:lstStyle/>
              <a:p>
                <a:endParaRPr lang="ru-RU"/>
              </a:p>
            </p:txBody>
          </p:sp>
          <p:sp>
            <p:nvSpPr>
              <p:cNvPr id="49214" name="Line 62"/>
              <p:cNvSpPr>
                <a:spLocks noChangeShapeType="1"/>
              </p:cNvSpPr>
              <p:nvPr/>
            </p:nvSpPr>
            <p:spPr bwMode="auto">
              <a:xfrm>
                <a:off x="2844" y="2387"/>
                <a:ext cx="2011" cy="0"/>
              </a:xfrm>
              <a:prstGeom prst="line">
                <a:avLst/>
              </a:prstGeom>
              <a:noFill/>
              <a:ln w="28575" cap="sq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/>
              <a:lstStyle/>
              <a:p>
                <a:endParaRPr lang="ru-RU"/>
              </a:p>
            </p:txBody>
          </p:sp>
          <p:sp>
            <p:nvSpPr>
              <p:cNvPr id="49215" name="Line 63"/>
              <p:cNvSpPr>
                <a:spLocks noChangeShapeType="1"/>
              </p:cNvSpPr>
              <p:nvPr/>
            </p:nvSpPr>
            <p:spPr bwMode="auto">
              <a:xfrm>
                <a:off x="2845" y="2753"/>
                <a:ext cx="2011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/>
              <a:lstStyle/>
              <a:p>
                <a:endParaRPr lang="ru-RU"/>
              </a:p>
            </p:txBody>
          </p:sp>
          <p:sp>
            <p:nvSpPr>
              <p:cNvPr id="49217" name="Line 65"/>
              <p:cNvSpPr>
                <a:spLocks noChangeShapeType="1"/>
              </p:cNvSpPr>
              <p:nvPr/>
            </p:nvSpPr>
            <p:spPr bwMode="auto">
              <a:xfrm>
                <a:off x="2835" y="3484"/>
                <a:ext cx="2011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/>
              <a:lstStyle/>
              <a:p>
                <a:endParaRPr lang="ru-RU"/>
              </a:p>
            </p:txBody>
          </p:sp>
          <p:sp>
            <p:nvSpPr>
              <p:cNvPr id="49222" name="Line 70"/>
              <p:cNvSpPr>
                <a:spLocks noChangeShapeType="1"/>
              </p:cNvSpPr>
              <p:nvPr/>
            </p:nvSpPr>
            <p:spPr bwMode="auto">
              <a:xfrm>
                <a:off x="2845" y="2387"/>
                <a:ext cx="0" cy="1451"/>
              </a:xfrm>
              <a:prstGeom prst="line">
                <a:avLst/>
              </a:prstGeom>
              <a:noFill/>
              <a:ln w="28575" cap="sq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/>
              <a:lstStyle/>
              <a:p>
                <a:endParaRPr lang="ru-RU"/>
              </a:p>
            </p:txBody>
          </p:sp>
          <p:sp>
            <p:nvSpPr>
              <p:cNvPr id="49223" name="Line 71"/>
              <p:cNvSpPr>
                <a:spLocks noChangeShapeType="1"/>
              </p:cNvSpPr>
              <p:nvPr/>
            </p:nvSpPr>
            <p:spPr bwMode="auto">
              <a:xfrm>
                <a:off x="3515" y="2387"/>
                <a:ext cx="10" cy="1451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/>
              <a:lstStyle/>
              <a:p>
                <a:endParaRPr lang="ru-RU"/>
              </a:p>
            </p:txBody>
          </p:sp>
          <p:sp>
            <p:nvSpPr>
              <p:cNvPr id="49224" name="Line 72"/>
              <p:cNvSpPr>
                <a:spLocks noChangeShapeType="1"/>
              </p:cNvSpPr>
              <p:nvPr/>
            </p:nvSpPr>
            <p:spPr bwMode="auto">
              <a:xfrm>
                <a:off x="4186" y="2387"/>
                <a:ext cx="20" cy="1451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/>
              <a:lstStyle/>
              <a:p>
                <a:endParaRPr lang="ru-RU"/>
              </a:p>
            </p:txBody>
          </p:sp>
          <p:sp>
            <p:nvSpPr>
              <p:cNvPr id="49225" name="Line 73"/>
              <p:cNvSpPr>
                <a:spLocks noChangeShapeType="1"/>
              </p:cNvSpPr>
              <p:nvPr/>
            </p:nvSpPr>
            <p:spPr bwMode="auto">
              <a:xfrm flipH="1">
                <a:off x="4840" y="2387"/>
                <a:ext cx="15" cy="1451"/>
              </a:xfrm>
              <a:prstGeom prst="line">
                <a:avLst/>
              </a:prstGeom>
              <a:noFill/>
              <a:ln w="28575" cap="sq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/>
              <a:lstStyle/>
              <a:p>
                <a:endParaRPr lang="ru-RU"/>
              </a:p>
            </p:txBody>
          </p:sp>
        </p:grpSp>
      </p:grpSp>
      <p:sp>
        <p:nvSpPr>
          <p:cNvPr id="49248" name="Text Box 96"/>
          <p:cNvSpPr txBox="1">
            <a:spLocks noChangeArrowheads="1"/>
          </p:cNvSpPr>
          <p:nvPr/>
        </p:nvSpPr>
        <p:spPr bwMode="auto">
          <a:xfrm>
            <a:off x="5795963" y="5589588"/>
            <a:ext cx="7207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ru-RU"/>
          </a:p>
        </p:txBody>
      </p:sp>
      <p:grpSp>
        <p:nvGrpSpPr>
          <p:cNvPr id="6" name="Group 117"/>
          <p:cNvGrpSpPr>
            <a:grpSpLocks/>
          </p:cNvGrpSpPr>
          <p:nvPr/>
        </p:nvGrpSpPr>
        <p:grpSpPr bwMode="auto">
          <a:xfrm>
            <a:off x="4500563" y="3789363"/>
            <a:ext cx="3192462" cy="2232025"/>
            <a:chOff x="2835" y="2387"/>
            <a:chExt cx="2011" cy="1406"/>
          </a:xfrm>
        </p:grpSpPr>
        <p:sp>
          <p:nvSpPr>
            <p:cNvPr id="49199" name="Rectangle 47"/>
            <p:cNvSpPr>
              <a:spLocks noChangeArrowheads="1"/>
            </p:cNvSpPr>
            <p:nvPr/>
          </p:nvSpPr>
          <p:spPr bwMode="auto">
            <a:xfrm>
              <a:off x="2925" y="3113"/>
              <a:ext cx="544" cy="2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>
                <a:spcBef>
                  <a:spcPct val="20000"/>
                </a:spcBef>
              </a:pPr>
              <a:r>
                <a:rPr lang="ru-RU" sz="2800" dirty="0" smtClean="0"/>
                <a:t>12</a:t>
              </a:r>
              <a:endParaRPr lang="ru-RU" sz="2800" dirty="0"/>
            </a:p>
          </p:txBody>
        </p:sp>
        <p:grpSp>
          <p:nvGrpSpPr>
            <p:cNvPr id="7" name="Group 116"/>
            <p:cNvGrpSpPr>
              <a:grpSpLocks/>
            </p:cNvGrpSpPr>
            <p:nvPr/>
          </p:nvGrpSpPr>
          <p:grpSpPr bwMode="auto">
            <a:xfrm>
              <a:off x="2835" y="2387"/>
              <a:ext cx="2011" cy="1406"/>
              <a:chOff x="2835" y="2387"/>
              <a:chExt cx="2011" cy="1406"/>
            </a:xfrm>
          </p:grpSpPr>
          <p:sp>
            <p:nvSpPr>
              <p:cNvPr id="49195" name="Rectangle 43"/>
              <p:cNvSpPr>
                <a:spLocks noChangeArrowheads="1"/>
              </p:cNvSpPr>
              <p:nvPr/>
            </p:nvSpPr>
            <p:spPr bwMode="auto">
              <a:xfrm>
                <a:off x="4176" y="2387"/>
                <a:ext cx="670" cy="36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 algn="ctr">
                  <a:spcBef>
                    <a:spcPct val="20000"/>
                  </a:spcBef>
                </a:pPr>
                <a:r>
                  <a:rPr lang="en-US" sz="3200" b="1"/>
                  <a:t>c</a:t>
                </a:r>
                <a:endParaRPr lang="ru-RU" sz="3200" b="1"/>
              </a:p>
            </p:txBody>
          </p:sp>
          <p:sp>
            <p:nvSpPr>
              <p:cNvPr id="49194" name="Rectangle 42"/>
              <p:cNvSpPr>
                <a:spLocks noChangeArrowheads="1"/>
              </p:cNvSpPr>
              <p:nvPr/>
            </p:nvSpPr>
            <p:spPr bwMode="auto">
              <a:xfrm>
                <a:off x="3505" y="2387"/>
                <a:ext cx="671" cy="36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 algn="ctr">
                  <a:spcBef>
                    <a:spcPct val="20000"/>
                  </a:spcBef>
                </a:pPr>
                <a:r>
                  <a:rPr lang="en-US" sz="3200" b="1"/>
                  <a:t>b</a:t>
                </a:r>
                <a:endParaRPr lang="ru-RU" sz="3200" b="1"/>
              </a:p>
            </p:txBody>
          </p:sp>
          <p:sp>
            <p:nvSpPr>
              <p:cNvPr id="49193" name="Rectangle 41"/>
              <p:cNvSpPr>
                <a:spLocks noChangeArrowheads="1"/>
              </p:cNvSpPr>
              <p:nvPr/>
            </p:nvSpPr>
            <p:spPr bwMode="auto">
              <a:xfrm>
                <a:off x="2835" y="2387"/>
                <a:ext cx="670" cy="36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 algn="ctr">
                  <a:spcBef>
                    <a:spcPct val="20000"/>
                  </a:spcBef>
                </a:pPr>
                <a:r>
                  <a:rPr lang="ru-RU" sz="3200" b="1"/>
                  <a:t>а</a:t>
                </a:r>
              </a:p>
            </p:txBody>
          </p:sp>
          <p:sp>
            <p:nvSpPr>
              <p:cNvPr id="49197" name="Rectangle 45"/>
              <p:cNvSpPr>
                <a:spLocks noChangeArrowheads="1"/>
              </p:cNvSpPr>
              <p:nvPr/>
            </p:nvSpPr>
            <p:spPr bwMode="auto">
              <a:xfrm>
                <a:off x="3515" y="2750"/>
                <a:ext cx="671" cy="36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 algn="ctr">
                  <a:spcBef>
                    <a:spcPct val="20000"/>
                  </a:spcBef>
                </a:pPr>
                <a:r>
                  <a:rPr lang="ru-RU" sz="2800" dirty="0" smtClean="0"/>
                  <a:t>8</a:t>
                </a:r>
                <a:endParaRPr lang="ru-RU" sz="2800" dirty="0"/>
              </a:p>
            </p:txBody>
          </p:sp>
          <p:sp>
            <p:nvSpPr>
              <p:cNvPr id="49196" name="Rectangle 44"/>
              <p:cNvSpPr>
                <a:spLocks noChangeArrowheads="1"/>
              </p:cNvSpPr>
              <p:nvPr/>
            </p:nvSpPr>
            <p:spPr bwMode="auto">
              <a:xfrm>
                <a:off x="2835" y="2753"/>
                <a:ext cx="670" cy="26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 algn="ctr">
                  <a:spcBef>
                    <a:spcPct val="20000"/>
                  </a:spcBef>
                </a:pPr>
                <a:r>
                  <a:rPr lang="ru-RU" sz="2800" dirty="0"/>
                  <a:t>6</a:t>
                </a:r>
              </a:p>
            </p:txBody>
          </p:sp>
          <p:sp>
            <p:nvSpPr>
              <p:cNvPr id="49201" name="Rectangle 49"/>
              <p:cNvSpPr>
                <a:spLocks noChangeArrowheads="1"/>
              </p:cNvSpPr>
              <p:nvPr/>
            </p:nvSpPr>
            <p:spPr bwMode="auto">
              <a:xfrm>
                <a:off x="4176" y="3118"/>
                <a:ext cx="670" cy="36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 algn="ctr">
                  <a:spcBef>
                    <a:spcPct val="20000"/>
                  </a:spcBef>
                </a:pPr>
                <a:r>
                  <a:rPr lang="ru-RU" sz="2800" dirty="0" smtClean="0">
                    <a:cs typeface="Times New Roman" pitchFamily="18" charset="0"/>
                  </a:rPr>
                  <a:t>13</a:t>
                </a:r>
                <a:endParaRPr lang="ru-RU" sz="2800" dirty="0">
                  <a:cs typeface="Times New Roman" pitchFamily="18" charset="0"/>
                </a:endParaRPr>
              </a:p>
            </p:txBody>
          </p:sp>
          <p:graphicFrame>
            <p:nvGraphicFramePr>
              <p:cNvPr id="49250" name="Object 98"/>
              <p:cNvGraphicFramePr>
                <a:graphicFrameLocks noChangeAspect="1"/>
              </p:cNvGraphicFramePr>
              <p:nvPr/>
            </p:nvGraphicFramePr>
            <p:xfrm>
              <a:off x="3742" y="3521"/>
              <a:ext cx="272" cy="272"/>
            </p:xfrm>
            <a:graphic>
              <a:graphicData uri="http://schemas.openxmlformats.org/presentationml/2006/ole">
                <p:oleObj spid="_x0000_s7170" name="Формула" r:id="rId3" imgW="228600" imgH="228600" progId="Equation.3">
                  <p:embed/>
                </p:oleObj>
              </a:graphicData>
            </a:graphic>
          </p:graphicFrame>
          <p:graphicFrame>
            <p:nvGraphicFramePr>
              <p:cNvPr id="49252" name="Object 100"/>
              <p:cNvGraphicFramePr>
                <a:graphicFrameLocks noChangeAspect="1"/>
              </p:cNvGraphicFramePr>
              <p:nvPr/>
            </p:nvGraphicFramePr>
            <p:xfrm>
              <a:off x="4377" y="3533"/>
              <a:ext cx="318" cy="231"/>
            </p:xfrm>
            <a:graphic>
              <a:graphicData uri="http://schemas.openxmlformats.org/presentationml/2006/ole">
                <p:oleObj spid="_x0000_s7171" name="Формула" r:id="rId4" imgW="317362" imgH="228501" progId="Equation.3">
                  <p:embed/>
                </p:oleObj>
              </a:graphicData>
            </a:graphic>
          </p:graphicFrame>
        </p:grpSp>
      </p:grpSp>
      <p:sp>
        <p:nvSpPr>
          <p:cNvPr id="49254" name="Text Box 102"/>
          <p:cNvSpPr txBox="1">
            <a:spLocks noChangeArrowheads="1"/>
          </p:cNvSpPr>
          <p:nvPr/>
        </p:nvSpPr>
        <p:spPr bwMode="auto">
          <a:xfrm>
            <a:off x="1258888" y="500042"/>
            <a:ext cx="7885112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 dirty="0"/>
              <a:t>В прямоугольном треугольнике </a:t>
            </a:r>
            <a:r>
              <a:rPr lang="en-US" sz="2400" dirty="0" smtClean="0"/>
              <a:t>  </a:t>
            </a:r>
            <a:r>
              <a:rPr lang="ru-RU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</a:t>
            </a: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 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 </a:t>
            </a:r>
            <a:r>
              <a:rPr lang="ru-RU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– катеты</a:t>
            </a:r>
            <a:r>
              <a:rPr lang="ru-RU" sz="2800" dirty="0"/>
              <a:t>, </a:t>
            </a:r>
            <a:br>
              <a:rPr lang="ru-RU" sz="2800" dirty="0"/>
            </a:br>
            <a:r>
              <a:rPr lang="ru-RU" sz="2400" dirty="0"/>
              <a:t>с – </a:t>
            </a:r>
            <a:r>
              <a:rPr lang="ru-RU" sz="3200" dirty="0"/>
              <a:t>гипотенуза</a:t>
            </a:r>
            <a:r>
              <a:rPr lang="ru-RU" sz="2400" dirty="0"/>
              <a:t>. </a:t>
            </a:r>
            <a:r>
              <a:rPr lang="ru-RU" sz="2400" dirty="0" smtClean="0"/>
              <a:t>Заполните таблицу</a:t>
            </a:r>
            <a:r>
              <a:rPr lang="ru-RU" sz="2400" dirty="0"/>
              <a:t>.</a:t>
            </a:r>
          </a:p>
        </p:txBody>
      </p:sp>
      <p:sp>
        <p:nvSpPr>
          <p:cNvPr id="60" name="TextBox 59"/>
          <p:cNvSpPr txBox="1"/>
          <p:nvPr/>
        </p:nvSpPr>
        <p:spPr>
          <a:xfrm>
            <a:off x="357159" y="2071678"/>
            <a:ext cx="22860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cs typeface="Times New Roman" pitchFamily="18" charset="0"/>
              </a:rPr>
              <a:t>c</a:t>
            </a:r>
            <a:r>
              <a:rPr lang="en-US" sz="2800" b="1" dirty="0" smtClean="0">
                <a:cs typeface="Times New Roman" pitchFamily="18" charset="0"/>
              </a:rPr>
              <a:t>²= a²+ b²</a:t>
            </a:r>
            <a:endParaRPr lang="ru-RU" sz="2800" dirty="0"/>
          </a:p>
        </p:txBody>
      </p:sp>
      <p:sp>
        <p:nvSpPr>
          <p:cNvPr id="69" name="TextBox 68"/>
          <p:cNvSpPr txBox="1"/>
          <p:nvPr/>
        </p:nvSpPr>
        <p:spPr>
          <a:xfrm>
            <a:off x="3428992" y="2071678"/>
            <a:ext cx="2214578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2800" b="1" dirty="0">
                <a:solidFill>
                  <a:prstClr val="black"/>
                </a:solidFill>
                <a:cs typeface="Times New Roman" pitchFamily="18" charset="0"/>
              </a:rPr>
              <a:t>b</a:t>
            </a:r>
            <a:r>
              <a:rPr lang="en-US" sz="2800" b="1" dirty="0" smtClean="0">
                <a:solidFill>
                  <a:prstClr val="black"/>
                </a:solidFill>
                <a:cs typeface="Times New Roman" pitchFamily="18" charset="0"/>
              </a:rPr>
              <a:t>²</a:t>
            </a:r>
            <a:r>
              <a:rPr lang="en-US" sz="2800" b="1" dirty="0">
                <a:solidFill>
                  <a:prstClr val="black"/>
                </a:solidFill>
                <a:cs typeface="Times New Roman" pitchFamily="18" charset="0"/>
              </a:rPr>
              <a:t>= </a:t>
            </a:r>
            <a:r>
              <a:rPr lang="en-US" sz="2800" b="1" dirty="0" smtClean="0">
                <a:solidFill>
                  <a:prstClr val="black"/>
                </a:solidFill>
                <a:cs typeface="Times New Roman" pitchFamily="18" charset="0"/>
              </a:rPr>
              <a:t>c²- a²</a:t>
            </a:r>
            <a:endParaRPr lang="ru-RU" sz="2800" dirty="0">
              <a:solidFill>
                <a:prstClr val="black"/>
              </a:solidFill>
            </a:endParaRPr>
          </a:p>
          <a:p>
            <a:endParaRPr lang="ru-RU" dirty="0"/>
          </a:p>
        </p:txBody>
      </p:sp>
      <p:sp>
        <p:nvSpPr>
          <p:cNvPr id="71" name="TextBox 70"/>
          <p:cNvSpPr txBox="1"/>
          <p:nvPr/>
        </p:nvSpPr>
        <p:spPr>
          <a:xfrm>
            <a:off x="6072198" y="2071678"/>
            <a:ext cx="1989647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2800" b="1" dirty="0" smtClean="0">
                <a:solidFill>
                  <a:prstClr val="black"/>
                </a:solidFill>
                <a:cs typeface="Times New Roman" pitchFamily="18" charset="0"/>
              </a:rPr>
              <a:t>a²</a:t>
            </a:r>
            <a:r>
              <a:rPr lang="en-US" sz="2800" b="1" dirty="0">
                <a:solidFill>
                  <a:prstClr val="black"/>
                </a:solidFill>
                <a:cs typeface="Times New Roman" pitchFamily="18" charset="0"/>
              </a:rPr>
              <a:t>= c²- b</a:t>
            </a:r>
            <a:r>
              <a:rPr lang="en-US" sz="2800" b="1" dirty="0" smtClean="0">
                <a:solidFill>
                  <a:prstClr val="black"/>
                </a:solidFill>
                <a:cs typeface="Times New Roman" pitchFamily="18" charset="0"/>
              </a:rPr>
              <a:t>²</a:t>
            </a:r>
            <a:endParaRPr lang="ru-RU" sz="2800" dirty="0">
              <a:solidFill>
                <a:prstClr val="black"/>
              </a:solidFill>
            </a:endParaRPr>
          </a:p>
          <a:p>
            <a:endParaRPr lang="ru-RU" dirty="0"/>
          </a:p>
        </p:txBody>
      </p:sp>
      <p:graphicFrame>
        <p:nvGraphicFramePr>
          <p:cNvPr id="7181" name="Object 13"/>
          <p:cNvGraphicFramePr>
            <a:graphicFrameLocks noChangeAspect="1"/>
          </p:cNvGraphicFramePr>
          <p:nvPr/>
        </p:nvGraphicFramePr>
        <p:xfrm>
          <a:off x="787400" y="2697163"/>
          <a:ext cx="1281113" cy="392112"/>
        </p:xfrm>
        <a:graphic>
          <a:graphicData uri="http://schemas.openxmlformats.org/presentationml/2006/ole">
            <p:oleObj spid="_x0000_s7181" name="Формула" r:id="rId5" imgW="761760" imgH="228600" progId="Equation.3">
              <p:embed/>
            </p:oleObj>
          </a:graphicData>
        </a:graphic>
      </p:graphicFrame>
      <p:graphicFrame>
        <p:nvGraphicFramePr>
          <p:cNvPr id="7182" name="Object 14"/>
          <p:cNvGraphicFramePr>
            <a:graphicFrameLocks noChangeAspect="1"/>
          </p:cNvGraphicFramePr>
          <p:nvPr/>
        </p:nvGraphicFramePr>
        <p:xfrm>
          <a:off x="3724275" y="2832100"/>
          <a:ext cx="1336675" cy="336550"/>
        </p:xfrm>
        <a:graphic>
          <a:graphicData uri="http://schemas.openxmlformats.org/presentationml/2006/ole">
            <p:oleObj spid="_x0000_s7182" name="Формула" r:id="rId6" imgW="799920" imgH="228600" progId="Equation.3">
              <p:embed/>
            </p:oleObj>
          </a:graphicData>
        </a:graphic>
      </p:graphicFrame>
      <p:graphicFrame>
        <p:nvGraphicFramePr>
          <p:cNvPr id="7183" name="Object 15"/>
          <p:cNvGraphicFramePr>
            <a:graphicFrameLocks noChangeAspect="1"/>
          </p:cNvGraphicFramePr>
          <p:nvPr/>
        </p:nvGraphicFramePr>
        <p:xfrm>
          <a:off x="6819900" y="2911475"/>
          <a:ext cx="1076325" cy="390525"/>
        </p:xfrm>
        <a:graphic>
          <a:graphicData uri="http://schemas.openxmlformats.org/presentationml/2006/ole">
            <p:oleObj spid="_x0000_s7183" name="Формула" r:id="rId7" imgW="799920" imgH="228600" progId="Equation.3">
              <p:embed/>
            </p:oleObj>
          </a:graphicData>
        </a:graphic>
      </p:graphicFrame>
      <p:sp>
        <p:nvSpPr>
          <p:cNvPr id="48" name="TextBox 47"/>
          <p:cNvSpPr txBox="1"/>
          <p:nvPr/>
        </p:nvSpPr>
        <p:spPr>
          <a:xfrm>
            <a:off x="785786" y="5072074"/>
            <a:ext cx="2857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</a:t>
            </a:r>
            <a:endParaRPr lang="ru-RU" dirty="0"/>
          </a:p>
        </p:txBody>
      </p:sp>
      <p:sp>
        <p:nvSpPr>
          <p:cNvPr id="49" name="TextBox 48"/>
          <p:cNvSpPr txBox="1"/>
          <p:nvPr/>
        </p:nvSpPr>
        <p:spPr>
          <a:xfrm>
            <a:off x="1071538" y="5929330"/>
            <a:ext cx="2857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B</a:t>
            </a:r>
            <a:endParaRPr lang="ru-RU" dirty="0"/>
          </a:p>
        </p:txBody>
      </p:sp>
      <p:sp>
        <p:nvSpPr>
          <p:cNvPr id="50" name="TextBox 49"/>
          <p:cNvSpPr txBox="1"/>
          <p:nvPr/>
        </p:nvSpPr>
        <p:spPr>
          <a:xfrm>
            <a:off x="2285984" y="5143512"/>
            <a:ext cx="3571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</a:t>
            </a:r>
            <a:endParaRPr lang="ru-RU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92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92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9" dur="500"/>
                                        <p:tgtEl>
                                          <p:spTgt spid="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500"/>
                            </p:stCondLst>
                            <p:childTnLst>
                              <p:par>
                                <p:cTn id="31" presetID="1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33" dur="2000"/>
                                        <p:tgtEl>
                                          <p:spTgt spid="7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491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491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49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5" dur="20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2000"/>
                            </p:stCondLst>
                            <p:childTnLst>
                              <p:par>
                                <p:cTn id="47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9" dur="2000"/>
                                        <p:tgtEl>
                                          <p:spTgt spid="71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492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492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492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1" dur="500"/>
                                        <p:tgtEl>
                                          <p:spTgt spid="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500"/>
                            </p:stCondLst>
                            <p:childTnLst>
                              <p:par>
                                <p:cTn id="63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71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71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492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492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492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202" grpId="0"/>
      <p:bldP spid="49200" grpId="0"/>
      <p:bldP spid="49198" grpId="0"/>
      <p:bldP spid="69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Городская">
  <a:themeElements>
    <a:clrScheme name="Городская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Городская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379</TotalTime>
  <Words>576</Words>
  <Application>Microsoft Office PowerPoint</Application>
  <PresentationFormat>Экран (4:3)</PresentationFormat>
  <Paragraphs>173</Paragraphs>
  <Slides>14</Slides>
  <Notes>1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2</vt:i4>
      </vt:variant>
      <vt:variant>
        <vt:lpstr>Заголовки слайдов</vt:lpstr>
      </vt:variant>
      <vt:variant>
        <vt:i4>14</vt:i4>
      </vt:variant>
    </vt:vector>
  </HeadingPairs>
  <TitlesOfParts>
    <vt:vector size="17" baseType="lpstr">
      <vt:lpstr>Городская</vt:lpstr>
      <vt:lpstr>Формула</vt:lpstr>
      <vt:lpstr>Microsoft Equation 3.0</vt:lpstr>
      <vt:lpstr>Решение задач  на нахождение площади</vt:lpstr>
      <vt:lpstr>Докажите, что площади треугольников равны. </vt:lpstr>
      <vt:lpstr>Слайд 3</vt:lpstr>
      <vt:lpstr>Свойства площадей многоугольников</vt:lpstr>
      <vt:lpstr>Повторим формулы площадей</vt:lpstr>
      <vt:lpstr>Повторим формулы площадей</vt:lpstr>
      <vt:lpstr>Повторим формулы площадей</vt:lpstr>
      <vt:lpstr>Слайд 8</vt:lpstr>
      <vt:lpstr>Слайд 9</vt:lpstr>
      <vt:lpstr>Слайд 10</vt:lpstr>
      <vt:lpstr>Слайд 11</vt:lpstr>
      <vt:lpstr>Слайд 12</vt:lpstr>
      <vt:lpstr>Слайд 13</vt:lpstr>
      <vt:lpstr>    Домашнее задание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Обобщение по теме «Площади»</dc:title>
  <dc:creator>людмила</dc:creator>
  <cp:lastModifiedBy>Admin</cp:lastModifiedBy>
  <cp:revision>56</cp:revision>
  <dcterms:created xsi:type="dcterms:W3CDTF">2010-11-07T17:52:03Z</dcterms:created>
  <dcterms:modified xsi:type="dcterms:W3CDTF">2011-01-29T22:17:31Z</dcterms:modified>
</cp:coreProperties>
</file>