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56" r:id="rId3"/>
    <p:sldId id="302" r:id="rId4"/>
    <p:sldId id="261" r:id="rId5"/>
    <p:sldId id="298" r:id="rId6"/>
    <p:sldId id="274" r:id="rId7"/>
    <p:sldId id="290" r:id="rId8"/>
    <p:sldId id="299" r:id="rId9"/>
    <p:sldId id="297" r:id="rId10"/>
    <p:sldId id="316" r:id="rId11"/>
    <p:sldId id="303" r:id="rId12"/>
    <p:sldId id="281" r:id="rId13"/>
    <p:sldId id="308" r:id="rId14"/>
    <p:sldId id="329" r:id="rId15"/>
    <p:sldId id="306" r:id="rId16"/>
    <p:sldId id="309" r:id="rId17"/>
    <p:sldId id="326" r:id="rId18"/>
    <p:sldId id="283" r:id="rId19"/>
    <p:sldId id="318" r:id="rId20"/>
    <p:sldId id="328" r:id="rId21"/>
    <p:sldId id="304" r:id="rId22"/>
    <p:sldId id="315" r:id="rId23"/>
    <p:sldId id="284" r:id="rId24"/>
    <p:sldId id="336" r:id="rId25"/>
    <p:sldId id="285" r:id="rId26"/>
    <p:sldId id="287" r:id="rId27"/>
    <p:sldId id="289" r:id="rId28"/>
    <p:sldId id="291" r:id="rId29"/>
    <p:sldId id="262" r:id="rId30"/>
    <p:sldId id="331" r:id="rId31"/>
    <p:sldId id="295" r:id="rId32"/>
    <p:sldId id="320" r:id="rId33"/>
    <p:sldId id="293" r:id="rId34"/>
    <p:sldId id="301" r:id="rId35"/>
    <p:sldId id="319" r:id="rId36"/>
    <p:sldId id="292" r:id="rId37"/>
    <p:sldId id="332" r:id="rId38"/>
    <p:sldId id="339" r:id="rId39"/>
    <p:sldId id="340" r:id="rId40"/>
    <p:sldId id="341" r:id="rId41"/>
    <p:sldId id="335" r:id="rId42"/>
    <p:sldId id="311" r:id="rId43"/>
    <p:sldId id="323" r:id="rId44"/>
    <p:sldId id="342" r:id="rId4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600"/>
    <a:srgbClr val="FFCC99"/>
    <a:srgbClr val="A85400"/>
    <a:srgbClr val="FFFF99"/>
    <a:srgbClr val="FFB871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29.jpeg"/><Relationship Id="rId7" Type="http://schemas.openxmlformats.org/officeDocument/2006/relationships/image" Target="../media/image133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Relationship Id="rId9" Type="http://schemas.openxmlformats.org/officeDocument/2006/relationships/image" Target="../media/image13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jenni.diary.ru/p13543603.htm" TargetMode="External"/><Relationship Id="rId3" Type="http://schemas.openxmlformats.org/officeDocument/2006/relationships/hyperlink" Target="http://www.zagorsk.ru/" TargetMode="External"/><Relationship Id="rId7" Type="http://schemas.openxmlformats.org/officeDocument/2006/relationships/hyperlink" Target="http://www.niann.ru/" TargetMode="External"/><Relationship Id="rId2" Type="http://schemas.openxmlformats.org/officeDocument/2006/relationships/hyperlink" Target="http://www.goldmoscow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treshka.salon.ru/events.plx?lang=ru&amp;action=e&amp;id=15" TargetMode="External"/><Relationship Id="rId5" Type="http://schemas.openxmlformats.org/officeDocument/2006/relationships/hyperlink" Target="http://www.matreshkinsvet.ru/" TargetMode="External"/><Relationship Id="rId4" Type="http://schemas.openxmlformats.org/officeDocument/2006/relationships/hyperlink" Target="http://www.webartplus.narod.ru/" TargetMode="External"/><Relationship Id="rId9" Type="http://schemas.openxmlformats.org/officeDocument/2006/relationships/hyperlink" Target="http://www.liveinternet.ru/users/mapo_holimerodu/post112724853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762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РГОУ НПО «ПУ №23» Минобразования Чувашии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9200"/>
            <a:ext cx="9144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«Матрешка – деревянная игрушка»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2004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Дополнительный конкурсный раздел: </a:t>
            </a:r>
          </a:p>
          <a:p>
            <a:pPr algn="ctr"/>
            <a:endParaRPr lang="ru-RU" dirty="0" smtClean="0">
              <a:solidFill>
                <a:srgbClr val="6C3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6C3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Презентация к уроку</a:t>
            </a:r>
            <a:endParaRPr lang="ru-RU" dirty="0">
              <a:solidFill>
                <a:srgbClr val="6C3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00400"/>
            <a:ext cx="5105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Предмет: Народные художественные промыслы</a:t>
            </a:r>
          </a:p>
          <a:p>
            <a:r>
              <a:rPr lang="ru-RU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Профессия: Художник, </a:t>
            </a:r>
          </a:p>
          <a:p>
            <a:r>
              <a:rPr lang="ru-RU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Изготовитель художественных изделий из дерева</a:t>
            </a:r>
          </a:p>
          <a:p>
            <a:endParaRPr lang="ru-RU" dirty="0" smtClean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Преподаватель изобразительного искусства Шашкова О.В.   </a:t>
            </a:r>
            <a:endParaRPr lang="ru-RU" dirty="0">
              <a:solidFill>
                <a:srgbClr val="FFCC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6248400"/>
            <a:ext cx="1597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Чебоксары 2010</a:t>
            </a:r>
            <a:endParaRPr lang="ru-RU" sz="1600" dirty="0">
              <a:solidFill>
                <a:srgbClr val="6C3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окументы ольга\04022005182910_M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2514600"/>
            <a:ext cx="2123077" cy="3312000"/>
          </a:xfrm>
          <a:prstGeom prst="rect">
            <a:avLst/>
          </a:prstGeom>
          <a:noFill/>
        </p:spPr>
      </p:pic>
      <p:pic>
        <p:nvPicPr>
          <p:cNvPr id="2051" name="Picture 3" descr="E:\Мои рисунки- ольга\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2514600"/>
            <a:ext cx="1447800" cy="3312000"/>
          </a:xfrm>
          <a:prstGeom prst="rect">
            <a:avLst/>
          </a:prstGeom>
          <a:noFill/>
        </p:spPr>
      </p:pic>
      <p:pic>
        <p:nvPicPr>
          <p:cNvPr id="2052" name="Picture 4" descr="E:\Мои рисунки- ольга\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639" y="2514600"/>
            <a:ext cx="1163143" cy="3312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1981200"/>
            <a:ext cx="157178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0" y="14478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«Белье» – деревянная неокрашенная  заготовка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матрешки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Матрешки бывают  разных форм и размеров. Изготовляются в основном из  липы, березы, осины.  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7" name="Picture 1" descr="C:\Documents and Settings\Администратор\Рабочий стол\оля\Рисунок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1199" y="2514599"/>
            <a:ext cx="1518603" cy="331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Центры по изготовлению матрешек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K01_69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2514600"/>
            <a:ext cx="1921765" cy="396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матрешки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Загорская (Сергиево-Посадская).</a:t>
            </a:r>
          </a:p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Семеновская.</a:t>
            </a:r>
          </a:p>
          <a:p>
            <a:r>
              <a:rPr lang="ru-RU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Кировская (Вятская).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3" name="Picture 1" descr="C:\Documents and Settings\Администратор\Рабочий стол\оля\Рисунок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2097886" cy="3960000"/>
          </a:xfrm>
          <a:prstGeom prst="rect">
            <a:avLst/>
          </a:prstGeom>
          <a:noFill/>
        </p:spPr>
      </p:pic>
      <p:pic>
        <p:nvPicPr>
          <p:cNvPr id="64514" name="Picture 2" descr="C:\Documents and Settings\Администратор\Рабочий стол\оля\Рисунок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199" y="2514599"/>
            <a:ext cx="1771834" cy="3960000"/>
          </a:xfrm>
          <a:prstGeom prst="rect">
            <a:avLst/>
          </a:prstGeom>
          <a:noFill/>
        </p:spPr>
      </p:pic>
      <p:pic>
        <p:nvPicPr>
          <p:cNvPr id="64515" name="Picture 3" descr="C:\Documents and Settings\Администратор\Рабочий стол\оля\Рисунок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2799" y="2514599"/>
            <a:ext cx="1716968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2200" y="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Четко обозначен силуэт головного платка, кофты, сарафана, фартука. Декоративная роспись скромно украшает платок и край фартука.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600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Загорская матрешка, г. Сергиев Посад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(Московская область)</a:t>
            </a:r>
            <a:endParaRPr lang="ru-RU" sz="24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819400"/>
            <a:ext cx="332302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Я из Сергиева Посада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Встрече с вами очень рада.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Мне художниками дан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Яркий русский сарафан.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Я имею с давних пор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На переднике узор.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Знаменит платочек мой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Разноцветною каймой.</a:t>
            </a:r>
          </a:p>
          <a:p>
            <a:endParaRPr lang="ru-RU" dirty="0"/>
          </a:p>
        </p:txBody>
      </p:sp>
      <p:pic>
        <p:nvPicPr>
          <p:cNvPr id="2053" name="Picture 5" descr="E:\Мои рисунки- ольга\175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2514600"/>
            <a:ext cx="5627613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матрешки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E:\документы ольга\post-2307-1229948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2003683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0" y="37338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Нанесение контуров      Покрытие основных        Наведение контура               Рисование лица             </a:t>
            </a:r>
          </a:p>
          <a:p>
            <a:r>
              <a:rPr lang="ru-RU" sz="16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цветовых пятен               черной краской</a:t>
            </a:r>
          </a:p>
          <a:p>
            <a:endParaRPr lang="ru-RU" sz="1600" b="1" i="1" dirty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6324600"/>
            <a:ext cx="6133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Наведение щек                         Лакировка                                  Сборка</a:t>
            </a:r>
            <a:endParaRPr lang="ru-RU" sz="1600" b="1" i="1" dirty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Этапы росписи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росписи обычно используют три - четыре цвета - красный или оранжевый, жёлтый, зелёный и синий. Чёрный – обводка  лица и контуров одежды.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Расписывают гуашевыми красками.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2468" name="Picture 4" descr="C:\Documents and Settings\Администратор\Рабочий стол\оля\Рисунок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86000"/>
            <a:ext cx="2199452" cy="1440000"/>
          </a:xfrm>
          <a:prstGeom prst="rect">
            <a:avLst/>
          </a:prstGeom>
          <a:noFill/>
        </p:spPr>
      </p:pic>
      <p:pic>
        <p:nvPicPr>
          <p:cNvPr id="128001" name="Picture 1" descr="C:\Documents and Settings\Администратор\Рабочий стол\оля\Рисунок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286000"/>
            <a:ext cx="1763634" cy="1440000"/>
          </a:xfrm>
          <a:prstGeom prst="rect">
            <a:avLst/>
          </a:prstGeom>
          <a:noFill/>
        </p:spPr>
      </p:pic>
      <p:pic>
        <p:nvPicPr>
          <p:cNvPr id="128002" name="Picture 2" descr="C:\Documents and Settings\Администратор\Рабочий стол\оля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286000"/>
            <a:ext cx="2051507" cy="1440000"/>
          </a:xfrm>
          <a:prstGeom prst="rect">
            <a:avLst/>
          </a:prstGeom>
          <a:noFill/>
        </p:spPr>
      </p:pic>
      <p:pic>
        <p:nvPicPr>
          <p:cNvPr id="128003" name="Picture 3" descr="C:\Documents and Settings\Администратор\Рабочий стол\оля\Рисунок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876800"/>
            <a:ext cx="1977144" cy="1440000"/>
          </a:xfrm>
          <a:prstGeom prst="rect">
            <a:avLst/>
          </a:prstGeom>
          <a:noFill/>
        </p:spPr>
      </p:pic>
      <p:pic>
        <p:nvPicPr>
          <p:cNvPr id="128004" name="Picture 4" descr="C:\Documents and Settings\Администратор\Рабочий стол\оля\Рисунок5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038600" y="4343400"/>
            <a:ext cx="1314450" cy="1971675"/>
          </a:xfrm>
          <a:prstGeom prst="rect">
            <a:avLst/>
          </a:prstGeom>
          <a:noFill/>
        </p:spPr>
      </p:pic>
      <p:pic>
        <p:nvPicPr>
          <p:cNvPr id="128005" name="Picture 5" descr="C:\Documents and Settings\Администратор\Рабочий стол\оля\Рисунок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876800"/>
            <a:ext cx="1761104" cy="1440000"/>
          </a:xfrm>
          <a:prstGeom prst="rect">
            <a:avLst/>
          </a:prstGeom>
          <a:noFill/>
        </p:spPr>
      </p:pic>
      <p:pic>
        <p:nvPicPr>
          <p:cNvPr id="128006" name="Picture 6" descr="C:\Documents and Settings\Администратор\Рабочий стол\оля\Рисунок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2286000"/>
            <a:ext cx="1975890" cy="14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199" y="0"/>
            <a:ext cx="678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1913 году для выставки игрушек в Петербурге была выточена 48-местная матрешка </a:t>
            </a:r>
            <a:r>
              <a:rPr lang="ru-RU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бабенским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токарем </a:t>
            </a:r>
            <a:r>
              <a:rPr lang="ru-RU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Н.Булычевым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Самая большая матрешка 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1" name="Picture 1" descr="C:\Documents and Settings\Администратор\Рабочий стол\оля\Рисунок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438400"/>
            <a:ext cx="3825875" cy="4022725"/>
          </a:xfrm>
          <a:prstGeom prst="rect">
            <a:avLst/>
          </a:prstGeom>
          <a:noFill/>
        </p:spPr>
      </p:pic>
      <p:pic>
        <p:nvPicPr>
          <p:cNvPr id="61442" name="Picture 2" descr="C:\Documents and Settings\Администратор\Рабочий стол\оля\Рисунок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3978275" cy="40465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38400" y="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букет цветов занимает весь фартук. </a:t>
            </a:r>
          </a:p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основном используют три цвета — красный, синий и желтый. Роспись выполняют анилиновыми прозрачными красками.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2200" y="1600200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Семеновская матрешка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(Нижегородская область) </a:t>
            </a:r>
            <a:endParaRPr lang="ru-RU" sz="24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895600"/>
            <a:ext cx="388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Я из тихого зеленого городка Семёнова.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Я в гости к вам пришла.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Букет цветов садовых </a:t>
            </a:r>
            <a:r>
              <a:rPr lang="ru-RU" sz="2000" b="1" i="1" dirty="0" err="1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розовых</a:t>
            </a:r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, бардовых,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В подарок принесла.</a:t>
            </a:r>
          </a:p>
          <a:p>
            <a:endParaRPr lang="ru-RU" b="1" i="1" dirty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матрешки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7" name="Picture 1" descr="C:\Documents and Settings\Администратор\Рабочий стол\оля\Рисунок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6600" y="2362200"/>
            <a:ext cx="1792287" cy="3517900"/>
          </a:xfrm>
          <a:prstGeom prst="rect">
            <a:avLst/>
          </a:prstGeom>
          <a:noFill/>
        </p:spPr>
      </p:pic>
      <p:pic>
        <p:nvPicPr>
          <p:cNvPr id="125953" name="Picture 1" descr="C:\Documents and Settings\Администратор\Рабочий стол\оля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705225"/>
            <a:ext cx="1603375" cy="3152775"/>
          </a:xfrm>
          <a:prstGeom prst="rect">
            <a:avLst/>
          </a:prstGeom>
          <a:noFill/>
        </p:spPr>
      </p:pic>
      <p:pic>
        <p:nvPicPr>
          <p:cNvPr id="125954" name="Picture 2" descr="C:\Documents and Settings\Администратор\Рабочий стол\оля\Рисунок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695700"/>
            <a:ext cx="1419225" cy="31623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:\Мои рисунки- ольга\0_1b435_6b0e1008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514600"/>
            <a:ext cx="2392364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E:\Мои рисунки- ольга\0_1b472_a0431e43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2514600"/>
            <a:ext cx="2773499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362200" y="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Грунтуют картофельным клейстером. «Наводка» черной тушью: вырисовывают овал лица, глаза, нос, губки, очерчивают платок, завязанный узлом, отделяют кайму на платке, рисуют овал, в котором изображают руки и цветы.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Этапы росписи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C:\Documents and Settings\Администратор\Рабочий стол\оля\Рисунок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4343400"/>
            <a:ext cx="2926864" cy="2160000"/>
          </a:xfrm>
          <a:prstGeom prst="rect">
            <a:avLst/>
          </a:prstGeom>
          <a:noFill/>
        </p:spPr>
      </p:pic>
      <p:pic>
        <p:nvPicPr>
          <p:cNvPr id="59395" name="Picture 3" descr="C:\Documents and Settings\Администратор\Рабочий стол\оля\Рисунок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4343400"/>
            <a:ext cx="2749378" cy="2160000"/>
          </a:xfrm>
          <a:prstGeom prst="rect">
            <a:avLst/>
          </a:prstGeom>
          <a:noFill/>
        </p:spPr>
      </p:pic>
      <p:pic>
        <p:nvPicPr>
          <p:cNvPr id="124930" name="Picture 2" descr="C:\Documents and Settings\Администратор\Рабочий стол\оля\Рисунок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24600" y="2514600"/>
            <a:ext cx="2322000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4931" name="Picture 3" descr="C:\Documents and Settings\Администратор\Рабочий стол\оля\Рисунок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0"/>
            <a:ext cx="1672826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685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1970 году на выставке "Экспо-70" в Токио, Япония была представлена самая большая, когда-либо изготовленная матрешка: 72- </a:t>
            </a:r>
            <a:r>
              <a:rPr lang="ru-RU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местная, диаметр которой 0,5 метра, а высота 1 метр, изготовленная  в Семёнове 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Самая большая матрешка 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69" name="Picture 1" descr="C:\Documents and Settings\Администратор\Рабочий стол\оля\Рисунок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514599"/>
            <a:ext cx="3871427" cy="3960000"/>
          </a:xfrm>
          <a:prstGeom prst="rect">
            <a:avLst/>
          </a:prstGeom>
          <a:noFill/>
        </p:spPr>
      </p:pic>
      <p:pic>
        <p:nvPicPr>
          <p:cNvPr id="58370" name="Picture 2" descr="C:\Documents and Settings\Администратор\Рабочий стол\оля\Рисунок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3817879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200" y="0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Вытянутые пропорции, голова небольшая, уплощенная. Овал лица с кудряшками волос, платок ниспадает с головы, на голове трилистник розана, овал, заменяющий передник, заполнен цветочной росписью.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1600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матрешка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(Нижегородская область)</a:t>
            </a:r>
            <a:endParaRPr lang="ru-RU" sz="24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4862" y="3352800"/>
            <a:ext cx="36391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А я, подружки из Майдана.</a:t>
            </a:r>
          </a:p>
          <a:p>
            <a:r>
              <a:rPr lang="ru-RU" sz="20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Могу я стать звездой экрана.</a:t>
            </a:r>
          </a:p>
          <a:p>
            <a:r>
              <a:rPr lang="ru-RU" sz="20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Украшен мой наряд цветами</a:t>
            </a:r>
          </a:p>
          <a:p>
            <a:r>
              <a:rPr lang="ru-RU" sz="20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С сияющими лепестками</a:t>
            </a:r>
          </a:p>
          <a:p>
            <a:r>
              <a:rPr lang="ru-RU" sz="20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И ягодами разными,</a:t>
            </a:r>
          </a:p>
          <a:p>
            <a:r>
              <a:rPr lang="ru-RU" sz="20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Спелыми и красными.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7200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матрешки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5" name="Picture 1" descr="C:\Documents and Settings\Администратор\Рабочий стол\оля\Рисунок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09800"/>
            <a:ext cx="3292475" cy="43767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4457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6934200" y="2362200"/>
            <a:ext cx="109685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E:\документы ольга\proses0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0" y="5105400"/>
            <a:ext cx="1535386" cy="133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Этапы росписи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0"/>
            <a:ext cx="678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два этапа — грунтовка клейстером и наводка — выполняются так же, как и у семеновской, а вот роспись более лаконична. Используются анилиновые красители.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57" name="Picture 1" descr="C:\Documents and Settings\Администратор\Рабочий стол\оля\Рисунок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6800" y="2362200"/>
            <a:ext cx="1547813" cy="2451100"/>
          </a:xfrm>
          <a:prstGeom prst="rect">
            <a:avLst/>
          </a:prstGeom>
          <a:noFill/>
        </p:spPr>
      </p:pic>
      <p:pic>
        <p:nvPicPr>
          <p:cNvPr id="121858" name="Picture 2" descr="C:\Documents and Settings\Администратор\Рабочий стол\оля\Рисунок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1" y="0"/>
            <a:ext cx="1848645" cy="15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52400"/>
            <a:ext cx="641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МАТРЕШКА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bg_p_14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" y="1371600"/>
            <a:ext cx="2847975" cy="5102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5635" y="1828800"/>
            <a:ext cx="5498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Народный художественный промысел</a:t>
            </a:r>
            <a:endParaRPr lang="ru-RU" sz="24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971800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Кукла-матрешка нарядна, красива! </a:t>
            </a:r>
          </a:p>
          <a:p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Кукла-матрешка - улыбка России!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6781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2004 году, открылся свой музей матрёшек в Нижегородской области - более 300 экспонатов. Там представлены матрёшки уникальной </a:t>
            </a:r>
            <a:r>
              <a:rPr lang="ru-RU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полх-майданской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росписи. Самая большая матрёшка в этом музее - метровая: в неё входит 40 кукол. А самая маленькая - размером всего с рисовое зерно!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Самая большая и маленькая матрешки 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7" name="Picture 1" descr="C:\Documents and Settings\Администратор\Рабочий стол\оля\Рисунок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1" y="2438399"/>
            <a:ext cx="4094773" cy="4068000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Рабочий стол\оля\Рисунок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1" y="2438400"/>
            <a:ext cx="4075823" cy="4068000"/>
          </a:xfrm>
          <a:prstGeom prst="rect">
            <a:avLst/>
          </a:prstGeom>
          <a:noFill/>
        </p:spPr>
      </p:pic>
      <p:pic>
        <p:nvPicPr>
          <p:cNvPr id="120833" name="Picture 1" descr="C:\Documents and Settings\Администратор\Рабочий стол\оля\Рисунок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0"/>
            <a:ext cx="2064000" cy="15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изготовлению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матрешек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Кировская матрешка, Кировская область</a:t>
            </a:r>
            <a:endParaRPr lang="ru-RU" sz="24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0"/>
            <a:ext cx="6781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60-е годы матрешку стали не только расписывать анилиновыми красками, но и инкрустировать соломкой. </a:t>
            </a:r>
          </a:p>
          <a:p>
            <a:endParaRPr lang="ru-RU" sz="1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E:\Мои рисунки- ольга\матрешка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400"/>
            <a:ext cx="1828800" cy="42062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3352800"/>
            <a:ext cx="4523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Весело, весело мастерит все село: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Кружки, </a:t>
            </a:r>
            <a:r>
              <a:rPr lang="ru-RU" sz="2000" b="1" i="1" dirty="0" err="1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толкушки</a:t>
            </a:r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матрешки-игрушки!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Везем на базар расписной товар: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Покупайте дружно, что кому нужно!</a:t>
            </a:r>
          </a:p>
          <a:p>
            <a:endParaRPr lang="ru-RU" sz="2000" b="1" i="1" dirty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3" name="Picture 1" descr="C:\Documents and Settings\Администратор\Рабочий стол\оля\Рисунок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2438400"/>
            <a:ext cx="2230437" cy="42068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581400"/>
            <a:ext cx="8431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сортировка             заваривание кипятком          </a:t>
            </a:r>
            <a:r>
              <a:rPr lang="ru-RU" sz="1600" b="1" i="1" dirty="0" err="1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расшепление</a:t>
            </a:r>
            <a:r>
              <a:rPr lang="ru-RU" sz="16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                  разглаживание</a:t>
            </a:r>
            <a:endParaRPr lang="ru-RU" sz="1600" b="1" i="1" dirty="0">
              <a:solidFill>
                <a:srgbClr val="6C3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7150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выбивание деталей                                                                               </a:t>
            </a:r>
            <a:r>
              <a:rPr lang="ru-RU" sz="16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наклеивание элементов</a:t>
            </a:r>
            <a:endParaRPr lang="ru-RU" sz="1600" b="1" i="1" dirty="0">
              <a:solidFill>
                <a:srgbClr val="6C3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Этапы росписи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2200" y="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соломки проваривают в растворе соды до золотистого цвета, другую оставляют белой. Затем соломку разрезают, проглаживают, штампиком выбивают детали и наклеивают по сырому нитроцеллюлозному лаку.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3249" name="Picture 1" descr="C:\Documents and Settings\Администратор\Рабочий стол\оля\Рисунок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4114800"/>
            <a:ext cx="2300287" cy="2360613"/>
          </a:xfrm>
          <a:prstGeom prst="rect">
            <a:avLst/>
          </a:prstGeom>
          <a:noFill/>
        </p:spPr>
      </p:pic>
      <p:pic>
        <p:nvPicPr>
          <p:cNvPr id="53250" name="Picture 2" descr="C:\Documents and Settings\Администратор\Рабочий стол\оля\Рисунок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343400"/>
            <a:ext cx="1821717" cy="1368000"/>
          </a:xfrm>
          <a:prstGeom prst="rect">
            <a:avLst/>
          </a:prstGeom>
          <a:noFill/>
        </p:spPr>
      </p:pic>
      <p:pic>
        <p:nvPicPr>
          <p:cNvPr id="118785" name="Picture 1" descr="C:\Documents and Settings\Администратор\Рабочий стол\оля\Рисунок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2209800"/>
            <a:ext cx="1814009" cy="1368000"/>
          </a:xfrm>
          <a:prstGeom prst="rect">
            <a:avLst/>
          </a:prstGeom>
          <a:noFill/>
        </p:spPr>
      </p:pic>
      <p:pic>
        <p:nvPicPr>
          <p:cNvPr id="118786" name="Picture 2" descr="C:\Documents and Settings\Администратор\Рабочий стол\оля\Рисунок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0800" y="2209800"/>
            <a:ext cx="1815061" cy="1368000"/>
          </a:xfrm>
          <a:prstGeom prst="rect">
            <a:avLst/>
          </a:prstGeom>
          <a:noFill/>
        </p:spPr>
      </p:pic>
      <p:pic>
        <p:nvPicPr>
          <p:cNvPr id="118787" name="Picture 3" descr="C:\Documents and Settings\Администратор\Рабочий стол\оля\Рисунок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4400" y="2209800"/>
            <a:ext cx="1814006" cy="1368000"/>
          </a:xfrm>
          <a:prstGeom prst="rect">
            <a:avLst/>
          </a:prstGeom>
          <a:noFill/>
        </p:spPr>
      </p:pic>
      <p:pic>
        <p:nvPicPr>
          <p:cNvPr id="118788" name="Picture 4" descr="C:\Documents and Settings\Администратор\Рабочий стол\оля\Рисунок1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1800" y="2209800"/>
            <a:ext cx="1954014" cy="1368000"/>
          </a:xfrm>
          <a:prstGeom prst="rect">
            <a:avLst/>
          </a:prstGeom>
          <a:noFill/>
        </p:spPr>
      </p:pic>
      <p:pic>
        <p:nvPicPr>
          <p:cNvPr id="118789" name="Picture 5" descr="C:\Documents and Settings\Администратор\Рабочий стол\оля\Рисунок2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0"/>
            <a:ext cx="2056528" cy="15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276600"/>
            <a:ext cx="2514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У каждой матрешки свои глаза, своя улыбка, притаившаяся в уголках губ. 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матрешка\0001519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457200"/>
            <a:ext cx="1733549" cy="2667000"/>
          </a:xfrm>
          <a:prstGeom prst="rect">
            <a:avLst/>
          </a:prstGeom>
          <a:noFill/>
        </p:spPr>
      </p:pic>
      <p:pic>
        <p:nvPicPr>
          <p:cNvPr id="3075" name="Picture 3" descr="E:\матрешка\foto13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4640" y="2895600"/>
            <a:ext cx="1852182" cy="3741670"/>
          </a:xfrm>
          <a:prstGeom prst="rect">
            <a:avLst/>
          </a:prstGeom>
          <a:noFill/>
        </p:spPr>
      </p:pic>
      <p:pic>
        <p:nvPicPr>
          <p:cNvPr id="3076" name="Picture 4" descr="E:\матрешка\matgus_tsip_01_l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505200"/>
            <a:ext cx="1752600" cy="2743200"/>
          </a:xfrm>
          <a:prstGeom prst="rect">
            <a:avLst/>
          </a:prstGeom>
          <a:noFill/>
        </p:spPr>
      </p:pic>
      <p:pic>
        <p:nvPicPr>
          <p:cNvPr id="3078" name="Picture 6" descr="E:\p3300013.jpg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/>
          <a:stretch>
            <a:fillRect/>
          </a:stretch>
        </p:blipFill>
        <p:spPr bwMode="auto">
          <a:xfrm>
            <a:off x="6858000" y="2438400"/>
            <a:ext cx="1905000" cy="37509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0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Авторской называют матрешку, изготовленную не в том или ином определенном стиле, а выполненную профессиональным художником или любителем по собственному замыслу.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Авторская миниатюра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трешка\218821-824bb7c588a29fa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733800"/>
            <a:ext cx="1143000" cy="2700000"/>
          </a:xfrm>
          <a:prstGeom prst="rect">
            <a:avLst/>
          </a:prstGeom>
          <a:noFill/>
        </p:spPr>
      </p:pic>
      <p:pic>
        <p:nvPicPr>
          <p:cNvPr id="3075" name="Picture 3" descr="E:\матрешка\kukla_rospis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1" y="3733800"/>
            <a:ext cx="1660985" cy="2700000"/>
          </a:xfrm>
          <a:prstGeom prst="rect">
            <a:avLst/>
          </a:prstGeom>
          <a:noFill/>
        </p:spPr>
      </p:pic>
      <p:pic>
        <p:nvPicPr>
          <p:cNvPr id="3076" name="Picture 4" descr="E:\матрешка\MAO002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04800"/>
            <a:ext cx="2209800" cy="3048000"/>
          </a:xfrm>
          <a:prstGeom prst="rect">
            <a:avLst/>
          </a:prstGeom>
          <a:noFill/>
        </p:spPr>
      </p:pic>
      <p:pic>
        <p:nvPicPr>
          <p:cNvPr id="2052" name="Picture 4" descr="E:\Мои рисунки- ольга\матрешка\mp6702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3733800"/>
            <a:ext cx="1654688" cy="2700000"/>
          </a:xfrm>
          <a:prstGeom prst="rect">
            <a:avLst/>
          </a:prstGeom>
          <a:noFill/>
        </p:spPr>
      </p:pic>
      <p:pic>
        <p:nvPicPr>
          <p:cNvPr id="2053" name="Picture 5" descr="E:\Мои рисунки- ольга\матрешка\0001520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86600" y="3733800"/>
            <a:ext cx="1782000" cy="270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4600" y="1600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Необычная форма авторской матрешки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Народные умельцы экспериментируют и с формой матрешки: вытачивают фигуры конусовидные, в форме яйца, матрешки-неваляшки…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1" name="Picture 1" descr="C:\Documents and Settings\Администратор\Рабочий стол\оля\Рисунок3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2800" y="3733800"/>
            <a:ext cx="1727628" cy="270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чаще можно встретить матрешки «под Хохлому» «под Федоскино», «под </a:t>
            </a:r>
            <a:r>
              <a:rPr lang="ru-RU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Жостово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другие виды росписи по дереву.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600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Мотивы, характерные для традиционных </a:t>
            </a:r>
          </a:p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центров русской народной культуры</a:t>
            </a:r>
            <a:endParaRPr lang="ru-RU" sz="2400" b="1" i="1" dirty="0">
              <a:solidFill>
                <a:srgbClr val="FFFF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Авторская миниатюра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a16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00800" y="2514600"/>
            <a:ext cx="2492308" cy="3600000"/>
          </a:xfrm>
          <a:prstGeom prst="rect">
            <a:avLst/>
          </a:prstGeom>
        </p:spPr>
      </p:pic>
      <p:pic>
        <p:nvPicPr>
          <p:cNvPr id="4098" name="Picture 2" descr="E:\документы ольга\459-20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653" y="2514600"/>
            <a:ext cx="1745454" cy="3600000"/>
          </a:xfrm>
          <a:prstGeom prst="rect">
            <a:avLst/>
          </a:prstGeom>
          <a:noFill/>
        </p:spPr>
      </p:pic>
      <p:pic>
        <p:nvPicPr>
          <p:cNvPr id="2050" name="Picture 2" descr="E:\Мои рисунки- ольга\хохлома\shtof_Bagater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228600" y="1752600"/>
            <a:ext cx="1676400" cy="4565679"/>
          </a:xfrm>
          <a:prstGeom prst="rect">
            <a:avLst/>
          </a:prstGeom>
          <a:noFill/>
        </p:spPr>
      </p:pic>
      <p:pic>
        <p:nvPicPr>
          <p:cNvPr id="50177" name="Picture 1" descr="C:\Documents and Settings\Администратор\Рабочий стол\оля\Рисунок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9800" y="2514599"/>
            <a:ext cx="1832611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матрешка\normal_%EC%E0%F2%F0%E5%F8%EA%E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514600"/>
            <a:ext cx="3657600" cy="30103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Портретная матрешка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атрешка\6330-1-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6200" y="3195303"/>
            <a:ext cx="1676400" cy="3464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1" y="0"/>
            <a:ext cx="6781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Матрешки по фото изготавливаются по следующим технологиям: </a:t>
            </a:r>
          </a:p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Лица печатаются на принтере, а потом наклеиваются  на матрешку. После этого матрешка стилизуется сюжетом и покрывается лаком.</a:t>
            </a:r>
          </a:p>
          <a:p>
            <a:endParaRPr lang="ru-RU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Лица рисуются художником. Возможны два варианта - портретная копия и шаржевое изображение.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2514600"/>
            <a:ext cx="333554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Новшеством в росписи матрешек стало обращение к иконописному жанру с применением соответствующей изобразительной техники.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524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Матрешки с иконописью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29" name="Picture 1" descr="C:\Documents and Settings\Администратор\Рабочий стол\оля\Рисунок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514599"/>
            <a:ext cx="2763865" cy="3960000"/>
          </a:xfrm>
          <a:prstGeom prst="rect">
            <a:avLst/>
          </a:prstGeom>
          <a:noFill/>
        </p:spPr>
      </p:pic>
      <p:pic>
        <p:nvPicPr>
          <p:cNvPr id="48130" name="Picture 2" descr="C:\Documents and Settings\Администратор\Рабочий стол\оля\Рисунок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514600"/>
            <a:ext cx="3859077" cy="3960000"/>
          </a:xfrm>
          <a:prstGeom prst="rect">
            <a:avLst/>
          </a:prstGeom>
          <a:noFill/>
        </p:spPr>
      </p:pic>
      <p:pic>
        <p:nvPicPr>
          <p:cNvPr id="48131" name="Picture 3" descr="C:\Documents and Settings\Администратор\Рабочий стол\оля\Рисунок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399" y="2514599"/>
            <a:ext cx="1957226" cy="392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трешка\matryoshka_04_min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30" y="2514600"/>
            <a:ext cx="2251765" cy="3960000"/>
          </a:xfrm>
          <a:prstGeom prst="rect">
            <a:avLst/>
          </a:prstGeom>
          <a:noFill/>
        </p:spPr>
      </p:pic>
      <p:pic>
        <p:nvPicPr>
          <p:cNvPr id="3" name="Рисунок 2" descr="matreshka_nevalashk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2800" y="2548382"/>
            <a:ext cx="2743200" cy="3959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600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Матрешка с пейзажем, </a:t>
            </a:r>
          </a:p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памятником архитектуры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росписи матрешек художники выбирают пейзажи и сюжеты, связанные с национальным своеобразием России. 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5" name="Picture 1" descr="C:\Documents and Settings\Администратор\Рабочий стол\оля\Рисунок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2514599"/>
            <a:ext cx="1982367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fe0e12334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514600"/>
            <a:ext cx="3707235" cy="3960000"/>
          </a:xfrm>
          <a:prstGeom prst="rect">
            <a:avLst/>
          </a:prstGeom>
        </p:spPr>
      </p:pic>
      <p:pic>
        <p:nvPicPr>
          <p:cNvPr id="10241" name="Picture 1" descr="E:\матрешка\f4c9a40d022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2514600"/>
            <a:ext cx="3289061" cy="396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исчезающих видов редкостных экзотических животных и птиц и до домашних питомцев, почти все представители животного мира представлены в данной серии матрешек. 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676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Матрешки в образе животного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Матрешка считается исконно русским сувениром, который стараются привезти из России иностранцы. Матрешкой с удовольствием играют дети, матрешки служат украшением для интерьеров.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Сувенир или игрушка?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5" name="Picture 1" descr="C:\Documents and Settings\Администратор\Рабочий стол\оля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895600"/>
            <a:ext cx="3206750" cy="3484563"/>
          </a:xfrm>
          <a:prstGeom prst="rect">
            <a:avLst/>
          </a:prstGeom>
          <a:noFill/>
        </p:spPr>
      </p:pic>
      <p:pic>
        <p:nvPicPr>
          <p:cNvPr id="138241" name="Picture 1" descr="C:\Documents and Settings\Администратор\Рабочий стол\оля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895600"/>
            <a:ext cx="4738687" cy="35194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E:\документы ольга\83226_kart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14600"/>
            <a:ext cx="3823451" cy="3960000"/>
          </a:xfrm>
          <a:prstGeom prst="rect">
            <a:avLst/>
          </a:prstGeom>
          <a:noFill/>
        </p:spPr>
      </p:pic>
      <p:pic>
        <p:nvPicPr>
          <p:cNvPr id="95236" name="Picture 4" descr="E:\документы ольга\10-0019b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57200" y="2514600"/>
            <a:ext cx="2754779" cy="396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1676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Матрешки разных профессий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 у матрешек самые разнообразные: врач, учительница, плотник, повариха-домохозяйка, художник...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3" name="Picture 1" descr="C:\Documents and Settings\Администратор\Рабочий стол\оля\Рисунок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2514600"/>
            <a:ext cx="1196153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Мои рисунки- ольга\40702720_DSC_0278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2209800"/>
            <a:ext cx="2057400" cy="4206648"/>
          </a:xfrm>
          <a:prstGeom prst="rect">
            <a:avLst/>
          </a:prstGeom>
          <a:noFill/>
        </p:spPr>
      </p:pic>
      <p:pic>
        <p:nvPicPr>
          <p:cNvPr id="3077" name="Picture 5" descr="E:\Мои рисунки- ольга\Fam02_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3476" y="2514600"/>
            <a:ext cx="4650724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1524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Матрешки с сюжетом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0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Матрёшки, украшенные живописными сюжетами из сказок и былин, «рассказывают» целые истории. </a:t>
            </a:r>
          </a:p>
          <a:p>
            <a:endParaRPr lang="ru-RU" dirty="0" smtClean="0"/>
          </a:p>
        </p:txBody>
      </p:sp>
      <p:pic>
        <p:nvPicPr>
          <p:cNvPr id="44033" name="Picture 1" descr="C:\Documents and Settings\Администратор\Рабочий стол\оля\Рисунок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209800"/>
            <a:ext cx="2114550" cy="42068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Матрешки разных национальностей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6c19b04ad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3733800" cy="33479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2200" y="0"/>
            <a:ext cx="6781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Создают народные мастера разных регионов России. Отличаются они пропорциями токарной формы, характерным цветом и деталями костюма, росписью, которая ориентирована на демонстрацию особенностей национальной одежды. </a:t>
            </a:r>
          </a:p>
          <a:p>
            <a:endParaRPr lang="ru-RU" dirty="0" smtClean="0"/>
          </a:p>
        </p:txBody>
      </p:sp>
      <p:pic>
        <p:nvPicPr>
          <p:cNvPr id="43011" name="Picture 3" descr="C:\Documents and Settings\Администратор\Рабочий стол\оля\Рисунок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2971800"/>
            <a:ext cx="4743450" cy="3371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rsac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438400" y="2514600"/>
            <a:ext cx="1843447" cy="3960000"/>
          </a:xfrm>
          <a:prstGeom prst="rect">
            <a:avLst/>
          </a:prstGeom>
        </p:spPr>
      </p:pic>
      <p:pic>
        <p:nvPicPr>
          <p:cNvPr id="3" name="Рисунок 2" descr="psmit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2514600"/>
            <a:ext cx="2017358" cy="3960000"/>
          </a:xfrm>
          <a:prstGeom prst="rect">
            <a:avLst/>
          </a:prstGeom>
        </p:spPr>
      </p:pic>
      <p:pic>
        <p:nvPicPr>
          <p:cNvPr id="5" name="Рисунок 4" descr="1244043240_vogue-russia-matriochka2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00" y="2514600"/>
            <a:ext cx="2037073" cy="39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524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Дизайнерская матрешка </a:t>
            </a:r>
          </a:p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в честь 10-летия  журнала Vogue Russia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выточенную из дерева игрушку  превратили в настоящую точеную женскую фигуру ростом в полметра. Лучшие русские мастера расписали и одели нашу героиню по эскизам кутюрье. Получился тридцать один шедевр. 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Интересные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факты</a:t>
            </a:r>
          </a:p>
        </p:txBody>
      </p:sp>
      <p:pic>
        <p:nvPicPr>
          <p:cNvPr id="104449" name="Picture 1" descr="C:\Documents and Settings\Администратор\Рабочий стол\оля\Рисунок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2514600"/>
            <a:ext cx="1949951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окументы ольга\45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2514600"/>
            <a:ext cx="1511999" cy="3960000"/>
          </a:xfrm>
          <a:prstGeom prst="rect">
            <a:avLst/>
          </a:prstGeom>
          <a:noFill/>
        </p:spPr>
      </p:pic>
      <p:pic>
        <p:nvPicPr>
          <p:cNvPr id="2051" name="Picture 3" descr="E:\документы ольга\33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2514600"/>
            <a:ext cx="1502069" cy="3960000"/>
          </a:xfrm>
          <a:prstGeom prst="rect">
            <a:avLst/>
          </a:prstGeom>
          <a:noFill/>
        </p:spPr>
      </p:pic>
      <p:pic>
        <p:nvPicPr>
          <p:cNvPr id="2052" name="Picture 4" descr="E:\документы ольга\26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2514600"/>
            <a:ext cx="1450774" cy="3960000"/>
          </a:xfrm>
          <a:prstGeom prst="rect">
            <a:avLst/>
          </a:prstGeom>
          <a:noFill/>
        </p:spPr>
      </p:pic>
      <p:pic>
        <p:nvPicPr>
          <p:cNvPr id="2053" name="Picture 5" descr="E:\документы ольга\20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62600" y="2514600"/>
            <a:ext cx="1414285" cy="3960000"/>
          </a:xfrm>
          <a:prstGeom prst="rect">
            <a:avLst/>
          </a:prstGeom>
          <a:noFill/>
        </p:spPr>
      </p:pic>
      <p:pic>
        <p:nvPicPr>
          <p:cNvPr id="2054" name="Picture 6" descr="E:\документы ольга\21_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9000" y="2514600"/>
            <a:ext cx="1584000" cy="396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лучших торговых центрах и интерьерных салонах Москвы были выставлены уникальные метровые матрешки, выполненные по эскизам именитых зарубежных и российских дизайнеров и архитекторов. 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600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Московское дефиле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высокий воин - 2 метра 30 сантиметров, а рост последнего в шеренге - всего 45 сантиметров.  </a:t>
            </a:r>
          </a:p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- Владимир Дёмин, резчик по дереву. </a:t>
            </a:r>
          </a:p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Расписывали богатырей в районном центре народных ремёсел.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6002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"33 богатыря"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352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Экспонаты историко-краеведческого музея Вознесенского района (Нижегородская область).</a:t>
            </a:r>
            <a:endParaRPr lang="ru-RU" dirty="0">
              <a:solidFill>
                <a:srgbClr val="FFCC99"/>
              </a:solidFill>
            </a:endParaRPr>
          </a:p>
        </p:txBody>
      </p:sp>
      <p:pic>
        <p:nvPicPr>
          <p:cNvPr id="102401" name="Picture 1" descr="C:\Documents and Settings\Администратор\Рабочий стол\оля\Рисунок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2438400"/>
            <a:ext cx="2819400" cy="41359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- ольга\hoh_mat_01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2743199" cy="3722914"/>
          </a:xfrm>
          <a:prstGeom prst="rect">
            <a:avLst/>
          </a:prstGeom>
          <a:noFill/>
        </p:spPr>
      </p:pic>
      <p:pic>
        <p:nvPicPr>
          <p:cNvPr id="3" name="Picture 3" descr="E:\матрешка\matrech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2514600"/>
            <a:ext cx="2733674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Изделия в форме матрешек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E:\Мои рисунки- ольга\af432c896db4392817fca66cf8bf98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5200" y="2286000"/>
            <a:ext cx="2203174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1" y="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Кукла-матрешка – источник творчества для оформления шкатулок, деревянных ручек, брелков, фартуков, прихваток и других полезных и нужных вещей.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Мои рисунки- ольга\b95fad67c87308229aa91601f9e7b5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3800" y="5257800"/>
            <a:ext cx="1752600" cy="14787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386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Самая большая в мире матрешка-здание  построена в Китае - 30 метров в высоту , изображает китайскую, монгольскую и российскую девушек. Вокруг восемь "зданий-матрешек" поменьше, а также 200 маленьких матрешек - политических и общественных деятелей со всего мира. </a:t>
            </a:r>
          </a:p>
          <a:p>
            <a:endParaRPr lang="ru-RU" sz="1600" dirty="0" smtClean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5181600"/>
            <a:ext cx="32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Символ VII фестиваля аэростатов  в Сергиевом Посаде - летающая матрёшка высотой 30 метров. </a:t>
            </a:r>
          </a:p>
          <a:p>
            <a:endParaRPr lang="ru-RU" dirty="0"/>
          </a:p>
        </p:txBody>
      </p:sp>
      <p:pic>
        <p:nvPicPr>
          <p:cNvPr id="100353" name="Picture 1" descr="C:\Documents and Settings\Администратор\Рабочий стол\оля\Рисунок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5060950" cy="3494087"/>
          </a:xfrm>
          <a:prstGeom prst="rect">
            <a:avLst/>
          </a:prstGeom>
          <a:noFill/>
        </p:spPr>
      </p:pic>
      <p:pic>
        <p:nvPicPr>
          <p:cNvPr id="100354" name="Picture 2" descr="C:\Documents and Settings\Администратор\Рабочий стол\оля\Рисунок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57200"/>
            <a:ext cx="3217863" cy="4289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Подведем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1" y="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основном изображают матрешку с предметом в руках, с круговым сюжетом, с цветами или сюжетом на переднике.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 descr="E:\документы ольга\1196859774_mak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1800" y="2514600"/>
            <a:ext cx="1900800" cy="3960000"/>
          </a:xfrm>
          <a:prstGeom prst="rect">
            <a:avLst/>
          </a:prstGeom>
          <a:noFill/>
        </p:spPr>
      </p:pic>
      <p:pic>
        <p:nvPicPr>
          <p:cNvPr id="100355" name="Picture 3" descr="E:\Мои рисунки- ольга\s_nestin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514600"/>
            <a:ext cx="2690767" cy="396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Основные композиционные схемы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7" name="Picture 5" descr="E:\Мои рисунки- ольга\матрешка\bg_p_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2514600"/>
            <a:ext cx="2827440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600200"/>
          <a:ext cx="9144000" cy="440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219200"/>
                <a:gridCol w="1752600"/>
                <a:gridCol w="1219200"/>
                <a:gridCol w="3810000"/>
              </a:tblGrid>
              <a:tr h="623455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Матрешка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Местонахождение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Краски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Отличительные особенности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</a:tr>
              <a:tr h="1891145"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1" i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</a:tr>
              <a:tr h="1891145"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i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1" y="0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Заполнить таблицу: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098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Сергиево-</a:t>
            </a:r>
          </a:p>
          <a:p>
            <a:pPr fontAlgn="t"/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Посадская</a:t>
            </a:r>
          </a:p>
          <a:p>
            <a:pPr fontAlgn="t"/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(Загорская)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098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209800"/>
            <a:ext cx="97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Гуашевые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209800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Четко обозначен силуэт головного платка, кофты, сарафана, фартука. Декоративная роспись скромно украшает платок и край фартука. Обычно используют три - четыре цвета - красный или оранжевый, жёлтый, зелёный и синий. Чёрный – обводка  лица и контуров одежды.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4114800"/>
            <a:ext cx="1202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Семеновская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4114800"/>
            <a:ext cx="14450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Нижегородская</a:t>
            </a:r>
          </a:p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4114800"/>
            <a:ext cx="11689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Анилиновые</a:t>
            </a:r>
          </a:p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Тушь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4114800"/>
            <a:ext cx="381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букет цветов занимает весь фартук. В основном используют три цвета — красный, синий и желтый. «Наводка» черной тушью: вырисовывают овал лица, глаза, нос, губки, очерчивают платок, завязанный узлом, отделяют кайму на платке, рисуют овал, в котором изображают руки и цветы. </a:t>
            </a:r>
          </a:p>
          <a:p>
            <a:endParaRPr lang="ru-RU" dirty="0"/>
          </a:p>
        </p:txBody>
      </p:sp>
      <p:pic>
        <p:nvPicPr>
          <p:cNvPr id="101377" name="Picture 1" descr="C:\Documents and Settings\Администратор\Рабочий стол\оля\Рисунок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399" y="2209799"/>
            <a:ext cx="954938" cy="1800000"/>
          </a:xfrm>
          <a:prstGeom prst="rect">
            <a:avLst/>
          </a:prstGeom>
          <a:noFill/>
        </p:spPr>
      </p:pic>
      <p:pic>
        <p:nvPicPr>
          <p:cNvPr id="101378" name="Picture 2" descr="C:\Documents and Settings\Администратор\Рабочий стол\оля\Рисунок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1" y="4114800"/>
            <a:ext cx="922105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Матрешка с петухом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Выточена Василием </a:t>
            </a:r>
            <a:r>
              <a:rPr lang="ru-RU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Звездочкиным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Расписана Сергеем Малютиным.</a:t>
            </a:r>
          </a:p>
          <a:p>
            <a:endParaRPr lang="ru-RU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1990 году на Всемирной выставке в Париже получила медаль и мировое признание.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514600"/>
            <a:ext cx="5170200" cy="380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русская матрешка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590800"/>
            <a:ext cx="360688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На щеках навёл зари румянец,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Неба синь плеснул в её глаза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И пустив в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Неповторимый танец,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Он, должно быть,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весело сказал: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Ну и пой, гуляй теперь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по свету,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Весели себе, честной народ...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И матрёшка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через всю планету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До сих пор уверенно идёт.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57200"/>
          <a:ext cx="9144000" cy="629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219200"/>
                <a:gridCol w="1752600"/>
                <a:gridCol w="1219200"/>
                <a:gridCol w="3810000"/>
              </a:tblGrid>
              <a:tr h="623455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Матрешка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Местонахождение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Краски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Отличительные особенности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</a:tr>
              <a:tr h="1891145"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1" i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</a:tr>
              <a:tr h="1891145"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i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</a:tr>
              <a:tr h="1891145"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i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85400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E:\документы ольга\MAT017-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4876800"/>
            <a:ext cx="914548" cy="180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1066800"/>
            <a:ext cx="121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endParaRPr lang="ru-RU" sz="1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1066800"/>
            <a:ext cx="1752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Нижегородская область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1066800"/>
            <a:ext cx="11689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Анилиновые</a:t>
            </a:r>
          </a:p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Тушь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1" y="10668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Вытянутые пропорции, голова небольшая, уплощенная. Овал лица с кудряшками волос, платок ниспадает с головы, на голове трилистник розана, овал, заменяющий передник, заполнен цветочной росписью. </a:t>
            </a:r>
          </a:p>
          <a:p>
            <a:pPr algn="just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2971800"/>
            <a:ext cx="121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Кировская (Вятская)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362200" y="2971800"/>
            <a:ext cx="171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Кировская область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2971800"/>
            <a:ext cx="3810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Матрешку инкрустируют соломкой. Соломку разрезают, проглаживают, штампиком выбивают детали и наклеивают по сырому нитроцеллюлозному лаку.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/>
          </a:p>
          <a:p>
            <a:pPr fontAlgn="t"/>
            <a:endParaRPr lang="ru-RU" b="1" i="1" dirty="0" smtClean="0"/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114800" y="2971800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Анилиновые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43000" y="4876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Авторская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362200" y="4876800"/>
            <a:ext cx="1255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Повсеместно</a:t>
            </a: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114800" y="4876800"/>
            <a:ext cx="1168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Гуашевые</a:t>
            </a:r>
          </a:p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Акриловые</a:t>
            </a:r>
          </a:p>
          <a:p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Анилиновые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0" y="4876800"/>
            <a:ext cx="381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Выполняется по собственному замыслу. Бывает: портретная, с иконописью, с пейзажем, памятником архитектуры, в образе животного, с росписью традиционных промыслов, с сюжетом, отражающая профессию.</a:t>
            </a:r>
          </a:p>
          <a:p>
            <a:pPr algn="just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353" name="Picture 1" descr="C:\Documents and Settings\Администратор\Рабочий стол\оля\Рисунок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066799"/>
            <a:ext cx="808096" cy="1800000"/>
          </a:xfrm>
          <a:prstGeom prst="rect">
            <a:avLst/>
          </a:prstGeom>
          <a:noFill/>
        </p:spPr>
      </p:pic>
      <p:pic>
        <p:nvPicPr>
          <p:cNvPr id="100355" name="Picture 3" descr="C:\Documents and Settings\Администратор\Рабочий стол\оля\Рисунок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792631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9" name="Picture 3" descr="C:\Documents and Settings\Администратор\Рабочий стол\оля\Рисунок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2514600"/>
            <a:ext cx="2868613" cy="3822700"/>
          </a:xfrm>
          <a:prstGeom prst="rect">
            <a:avLst/>
          </a:prstGeom>
          <a:noFill/>
        </p:spPr>
      </p:pic>
      <p:pic>
        <p:nvPicPr>
          <p:cNvPr id="96260" name="Picture 4" descr="C:\Documents and Settings\Администратор\Рабочий стол\оля\Рисунок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2514600"/>
            <a:ext cx="4737100" cy="3554413"/>
          </a:xfrm>
          <a:prstGeom prst="rect">
            <a:avLst/>
          </a:prstGeom>
          <a:noFill/>
        </p:spPr>
      </p:pic>
      <p:pic>
        <p:nvPicPr>
          <p:cNvPr id="99329" name="Picture 1" descr="C:\Documents and Settings\Администратор\Рабочий стол\оля\Рисунок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228600"/>
            <a:ext cx="2243137" cy="1914525"/>
          </a:xfrm>
          <a:prstGeom prst="rect">
            <a:avLst/>
          </a:prstGeom>
          <a:noFill/>
        </p:spPr>
      </p:pic>
      <p:pic>
        <p:nvPicPr>
          <p:cNvPr id="99330" name="Picture 2" descr="C:\Documents and Settings\Администратор\Рабочий стол\оля\Рисунок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228600"/>
            <a:ext cx="2024063" cy="1914525"/>
          </a:xfrm>
          <a:prstGeom prst="rect">
            <a:avLst/>
          </a:prstGeom>
          <a:noFill/>
        </p:spPr>
      </p:pic>
      <p:pic>
        <p:nvPicPr>
          <p:cNvPr id="99331" name="Picture 3" descr="C:\Documents and Settings\Администратор\Рабочий стол\оля\Рисунок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5600" y="228600"/>
            <a:ext cx="2219325" cy="1914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8228" y="381000"/>
            <a:ext cx="145455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599" y="3886200"/>
            <a:ext cx="1119743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8" name="Picture 4" descr="C:\Documents and Settings\Администратор\Рабочий стол\оля\Рисунок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143000"/>
            <a:ext cx="2676525" cy="2706687"/>
          </a:xfrm>
          <a:prstGeom prst="rect">
            <a:avLst/>
          </a:prstGeom>
          <a:noFill/>
        </p:spPr>
      </p:pic>
      <p:pic>
        <p:nvPicPr>
          <p:cNvPr id="98309" name="Picture 5" descr="C:\Documents and Settings\Администратор\Рабочий стол\оля\Рисунок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3810000"/>
            <a:ext cx="2676525" cy="1822450"/>
          </a:xfrm>
          <a:prstGeom prst="rect">
            <a:avLst/>
          </a:prstGeom>
          <a:noFill/>
        </p:spPr>
      </p:pic>
      <p:pic>
        <p:nvPicPr>
          <p:cNvPr id="98310" name="Picture 6" descr="C:\Documents and Settings\Администратор\Рабочий стол\оля\Рисунок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7999" y="381000"/>
            <a:ext cx="1419902" cy="3240000"/>
          </a:xfrm>
          <a:prstGeom prst="rect">
            <a:avLst/>
          </a:prstGeom>
          <a:noFill/>
        </p:spPr>
      </p:pic>
      <p:pic>
        <p:nvPicPr>
          <p:cNvPr id="98311" name="Picture 7" descr="C:\Documents and Settings\Администратор\Рабочий стол\оля\Рисунок2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9800" y="381000"/>
            <a:ext cx="2876620" cy="3240000"/>
          </a:xfrm>
          <a:prstGeom prst="rect">
            <a:avLst/>
          </a:prstGeom>
          <a:noFill/>
        </p:spPr>
      </p:pic>
      <p:pic>
        <p:nvPicPr>
          <p:cNvPr id="98312" name="Picture 8" descr="C:\Documents and Settings\Администратор\Рабочий стол\оля\Рисунок2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48000" y="3886200"/>
            <a:ext cx="3559559" cy="2448000"/>
          </a:xfrm>
          <a:prstGeom prst="rect">
            <a:avLst/>
          </a:prstGeom>
          <a:noFill/>
        </p:spPr>
      </p:pic>
      <p:pic>
        <p:nvPicPr>
          <p:cNvPr id="98313" name="Picture 9" descr="C:\Documents and Settings\Администратор\Рабочий стол\оля\Рисунок3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72399" y="3886199"/>
            <a:ext cx="1192950" cy="24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6002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          Презентацию подготовила</a:t>
            </a:r>
          </a:p>
          <a:p>
            <a:pPr algn="r"/>
            <a:r>
              <a:rPr lang="ru-RU" sz="20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преподаватель изобразительного искусства</a:t>
            </a:r>
          </a:p>
          <a:p>
            <a:pPr algn="r"/>
            <a:r>
              <a:rPr lang="ru-RU" sz="20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РГОУ НПО «ПУ №23» </a:t>
            </a:r>
          </a:p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Шашкова Ольга Викторовна</a:t>
            </a:r>
          </a:p>
          <a:p>
            <a:pPr algn="ctr"/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В качестве иллюстраций использованы:</a:t>
            </a:r>
            <a:endParaRPr lang="ru-RU" sz="1600" dirty="0">
              <a:solidFill>
                <a:srgbClr val="99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590800"/>
            <a:ext cx="5257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www.thimble.ru/mat2.html</a:t>
            </a:r>
            <a:r>
              <a:rPr lang="ru-RU" sz="1400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Старинные матрешки</a:t>
            </a:r>
          </a:p>
          <a:p>
            <a:r>
              <a:rPr lang="en-US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www.samovary.ru</a:t>
            </a:r>
            <a:r>
              <a:rPr lang="ru-RU" sz="14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Семеновская матрешка  </a:t>
            </a:r>
          </a:p>
          <a:p>
            <a:r>
              <a:rPr lang="en-US" sz="1400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http://www.goldmoscow.com</a:t>
            </a:r>
            <a:r>
              <a:rPr lang="ru-RU" sz="1400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Интернет-магазин русских сувениров</a:t>
            </a:r>
          </a:p>
          <a:p>
            <a:pPr lvl="0"/>
            <a:r>
              <a:rPr lang="en-US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i="1" u="sng" dirty="0" err="1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zagorsk</a:t>
            </a:r>
            <a:r>
              <a:rPr lang="ru-RU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400" i="1" u="sng" dirty="0" err="1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400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Матрешки. Трегубова Светлана</a:t>
            </a:r>
          </a:p>
          <a:p>
            <a:r>
              <a:rPr lang="ru-RU" sz="1400" i="1" u="sng" dirty="0" err="1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www.webartplus.narod.ru</a:t>
            </a:r>
            <a:r>
              <a:rPr lang="ru-RU" sz="1400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Русская матрешка</a:t>
            </a:r>
          </a:p>
          <a:p>
            <a:r>
              <a:rPr lang="en-US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myfloristika.ru</a:t>
            </a:r>
            <a:r>
              <a:rPr lang="ru-RU" sz="1400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Подготовка соломки к работе</a:t>
            </a:r>
          </a:p>
          <a:p>
            <a:pPr lvl="0"/>
            <a:r>
              <a:rPr lang="en-US" sz="1400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http://www.matreshkinsvet.ru</a:t>
            </a:r>
            <a:r>
              <a:rPr lang="ru-RU" sz="1400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Матрешкин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свет</a:t>
            </a:r>
          </a:p>
          <a:p>
            <a:r>
              <a:rPr lang="en-US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tvorchestvo-club.narod.ru</a:t>
            </a:r>
            <a:r>
              <a:rPr lang="ru-RU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Аппликация из соломки</a:t>
            </a:r>
          </a:p>
          <a:p>
            <a:r>
              <a:rPr lang="en-US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www.etoday.ru/2008/11/happy…vogue-russia.php</a:t>
            </a:r>
            <a:r>
              <a:rPr lang="ru-RU" sz="1400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Дизайнерские </a:t>
            </a:r>
          </a:p>
          <a:p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матрешки в честь 10-летия журнала</a:t>
            </a:r>
            <a:r>
              <a:rPr lang="en-US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Vogue Russia</a:t>
            </a:r>
            <a:endParaRPr lang="ru-RU" sz="1400" dirty="0" smtClean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http://matreshka.salon.ru/events.plx?lang=ru&amp;action=e&amp;id=15</a:t>
            </a:r>
            <a:r>
              <a:rPr lang="ru-RU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Московское дефиле</a:t>
            </a:r>
          </a:p>
          <a:p>
            <a:r>
              <a:rPr lang="en-US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www.niann.ru</a:t>
            </a:r>
            <a:r>
              <a:rPr lang="ru-RU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«33 богатыря»</a:t>
            </a:r>
          </a:p>
          <a:p>
            <a:r>
              <a:rPr lang="en-US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astrakhan-450.ru</a:t>
            </a:r>
            <a:r>
              <a:rPr lang="ru-RU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Сувениры</a:t>
            </a:r>
          </a:p>
          <a:p>
            <a:r>
              <a:rPr lang="en-US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http://jenni.diary.ru/p13543603.htm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Матрешечная</a:t>
            </a:r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фотосессия</a:t>
            </a:r>
            <a:endParaRPr lang="ru-RU" sz="1400" dirty="0" smtClean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http://www.liveinternet.ru/users/mapo_holimerodu/post112724853/</a:t>
            </a:r>
            <a:r>
              <a:rPr lang="ru-RU" sz="1400" i="1" u="sng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Японские матрешки</a:t>
            </a:r>
          </a:p>
          <a:p>
            <a:pPr algn="r"/>
            <a:endParaRPr lang="ru-RU" sz="3200" b="1" i="1" dirty="0" smtClean="0">
              <a:solidFill>
                <a:srgbClr val="6C3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5908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Фрагменты </a:t>
            </a:r>
            <a:r>
              <a:rPr lang="ru-RU" sz="1400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видеосюжета  РИА Новости "Исчезающая" </a:t>
            </a:r>
          </a:p>
          <a:p>
            <a:r>
              <a:rPr lang="ru-RU" sz="1400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матрешка – погибающее ремесло из Сергиева Посада</a:t>
            </a:r>
          </a:p>
          <a:p>
            <a:endParaRPr lang="ru-RU" sz="1400" i="1" dirty="0" smtClean="0">
              <a:solidFill>
                <a:srgbClr val="6C3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6C3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Л.Н.Соловьева. Матрешка, </a:t>
            </a:r>
          </a:p>
          <a:p>
            <a:r>
              <a:rPr lang="ru-RU" sz="1400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Интербук Бизнес, Москва,1997</a:t>
            </a:r>
          </a:p>
          <a:p>
            <a:endParaRPr lang="ru-RU" sz="1400" i="1" dirty="0" smtClean="0">
              <a:solidFill>
                <a:srgbClr val="6C3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Фотографии работ учащихся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90800"/>
            <a:ext cx="365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Сто лет назад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известный мастер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Игрушку чудную создал.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Игрушка- кукла расписная,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А как назвать ее, не знал.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Красивая игрушка ,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похожа на Катюшку,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А может на Танюшку?-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ей имя подбирал.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Красивая игрушка,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как русская девчушка.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И мастер ту игрушку  </a:t>
            </a:r>
          </a:p>
          <a:p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Матрешкою назвал.</a:t>
            </a:r>
            <a:endParaRPr lang="ru-RU" sz="2000" b="1" i="1" dirty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Кто-то из друзей Мамонтовых, увидев новую игрушку, воскликнул: «Хороша! Типичная Матрена!» Матреша! Так и стали новые игрушки матрешками.</a:t>
            </a:r>
          </a:p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переводе с латыни </a:t>
            </a:r>
            <a:r>
              <a:rPr lang="ru-RU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мать.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Мои рисунки- ольга\матрешка\bg_p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544" y="2514600"/>
            <a:ext cx="5537658" cy="3352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Имя матрешки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Японская кукла </a:t>
            </a:r>
            <a:r>
              <a:rPr lang="ru-RU" sz="2400" b="1" i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Фукурума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оказывается, у русской матрешки совсем не русские корни. Японцы, кстати, утверждают, что первым на острове Хонсю такую игрушку выточил безвестный русский монах.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24200"/>
            <a:ext cx="4648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Фукуруму</a:t>
            </a:r>
            <a:r>
              <a:rPr lang="ru-RU" sz="2000" b="1" i="1" dirty="0" smtClean="0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 - божество счастья и долголетия. А фигурки внутри  - божества рангом пониже. </a:t>
            </a:r>
            <a:endParaRPr lang="ru-RU" sz="2000" b="1" i="1" dirty="0">
              <a:solidFill>
                <a:srgbClr val="FFC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Происхождение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матрешки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C:\Documents and Settings\Администратор\Рабочий стол\оля\Рисунок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514600"/>
            <a:ext cx="3540125" cy="4210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1901627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одной из версий именно Кокэси стала прототипом русской матрёшки.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6002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Деревянные куклы-матрёшки </a:t>
            </a:r>
          </a:p>
          <a:p>
            <a:pPr algn="ctr"/>
            <a:endParaRPr lang="ru-RU" dirty="0"/>
          </a:p>
        </p:txBody>
      </p:sp>
      <p:pic>
        <p:nvPicPr>
          <p:cNvPr id="68612" name="Picture 4" descr="C:\Documents and Settings\Администратор\Рабочий стол\оля\Рисунок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399" y="2514600"/>
            <a:ext cx="1740536" cy="4140000"/>
          </a:xfrm>
          <a:prstGeom prst="rect">
            <a:avLst/>
          </a:prstGeom>
          <a:noFill/>
        </p:spPr>
      </p:pic>
      <p:pic>
        <p:nvPicPr>
          <p:cNvPr id="68613" name="Picture 5" descr="C:\Documents and Settings\Администратор\Рабочий стол\оля\Рисунок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2514600"/>
            <a:ext cx="2397776" cy="4140000"/>
          </a:xfrm>
          <a:prstGeom prst="rect">
            <a:avLst/>
          </a:prstGeom>
          <a:noFill/>
        </p:spPr>
      </p:pic>
      <p:pic>
        <p:nvPicPr>
          <p:cNvPr id="68614" name="Picture 6" descr="C:\Documents and Settings\Администратор\Рабочий стол\оля\Рисунок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514600"/>
            <a:ext cx="1758855" cy="41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199" y="0"/>
            <a:ext cx="678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Созданию на Руси матрёшки предшествовала и традиция точения и росписи пасхальных деревянных яиц, в том числе и разъемных.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документы ольга\image_28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514600"/>
            <a:ext cx="2761672" cy="3962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1600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Яйцо-матрешка</a:t>
            </a:r>
            <a:endParaRPr lang="ru-RU" sz="2400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C:\Documents and Settings\Администратор\Рабочий стол\оля\Рисунок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2514600"/>
            <a:ext cx="2681287" cy="3975100"/>
          </a:xfrm>
          <a:prstGeom prst="rect">
            <a:avLst/>
          </a:prstGeom>
          <a:noFill/>
        </p:spPr>
      </p:pic>
      <p:pic>
        <p:nvPicPr>
          <p:cNvPr id="67587" name="Picture 3" descr="C:\Documents and Settings\Администратор\Рабочий стол\оля\Рисунок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2514600"/>
            <a:ext cx="2692400" cy="3981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6781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матрёшкой называют только те точеные и расписанные деревянные игрушки-сувениры, которые состоят из нескольких вкладывающихся одна в другую поделок. Игрушки, не вкладывающиеся одна в другую, - просто "точеная игрушка".</a:t>
            </a:r>
          </a:p>
          <a:p>
            <a:endParaRPr lang="ru-RU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секрет матрешки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окументы ольга\10-001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3885266" cy="3132000"/>
          </a:xfrm>
          <a:prstGeom prst="rect">
            <a:avLst/>
          </a:prstGeom>
          <a:noFill/>
        </p:spPr>
      </p:pic>
      <p:pic>
        <p:nvPicPr>
          <p:cNvPr id="1031" name="Picture 7" descr="E:\документы ольга\ью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531832" cy="31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600200"/>
            <a:ext cx="6781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Кукла с сюрпризом: внутри большой матрешки сидит матрешка поменьше, а в той еще и еще.</a:t>
            </a:r>
            <a:endParaRPr lang="en-US" sz="2000" b="1" i="1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CEA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3960</TotalTime>
  <Words>1828</Words>
  <Application>Microsoft Office PowerPoint</Application>
  <PresentationFormat>Экран (4:3)</PresentationFormat>
  <Paragraphs>279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Office Theme</vt:lpstr>
      <vt:lpstr>                              РГОУ НПО «ПУ №23» Минобразования Чувашии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388</cp:revision>
  <dcterms:modified xsi:type="dcterms:W3CDTF">2011-03-20T10:49:28Z</dcterms:modified>
</cp:coreProperties>
</file>