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8" r:id="rId5"/>
    <p:sldId id="261" r:id="rId6"/>
    <p:sldId id="260" r:id="rId7"/>
    <p:sldId id="259" r:id="rId8"/>
    <p:sldId id="262" r:id="rId9"/>
    <p:sldId id="263" r:id="rId10"/>
    <p:sldId id="264" r:id="rId11"/>
    <p:sldId id="265" r:id="rId12"/>
    <p:sldId id="267" r:id="rId13"/>
    <p:sldId id="269" r:id="rId14"/>
    <p:sldId id="270" r:id="rId15"/>
    <p:sldId id="271" r:id="rId16"/>
    <p:sldId id="274" r:id="rId17"/>
    <p:sldId id="272" r:id="rId18"/>
    <p:sldId id="273" r:id="rId19"/>
    <p:sldId id="268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E778473-D929-4FC1-AA24-E652B5A7617B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8B479-6AE0-4B67-B6F1-CBF9DA1896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78473-D929-4FC1-AA24-E652B5A7617B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8B479-6AE0-4B67-B6F1-CBF9DA1896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78473-D929-4FC1-AA24-E652B5A7617B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8B479-6AE0-4B67-B6F1-CBF9DA1896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78473-D929-4FC1-AA24-E652B5A7617B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8B479-6AE0-4B67-B6F1-CBF9DA1896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78473-D929-4FC1-AA24-E652B5A7617B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8B479-6AE0-4B67-B6F1-CBF9DA1896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78473-D929-4FC1-AA24-E652B5A7617B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8B479-6AE0-4B67-B6F1-CBF9DA1896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78473-D929-4FC1-AA24-E652B5A7617B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8B479-6AE0-4B67-B6F1-CBF9DA1896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78473-D929-4FC1-AA24-E652B5A7617B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8B479-6AE0-4B67-B6F1-CBF9DA1896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78473-D929-4FC1-AA24-E652B5A7617B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8B479-6AE0-4B67-B6F1-CBF9DA1896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E778473-D929-4FC1-AA24-E652B5A7617B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8B479-6AE0-4B67-B6F1-CBF9DA1896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E778473-D929-4FC1-AA24-E652B5A7617B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8B479-6AE0-4B67-B6F1-CBF9DA1896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E778473-D929-4FC1-AA24-E652B5A7617B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8B479-6AE0-4B67-B6F1-CBF9DA18964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214422"/>
            <a:ext cx="7772400" cy="1829761"/>
          </a:xfrm>
        </p:spPr>
        <p:txBody>
          <a:bodyPr>
            <a:noAutofit/>
          </a:bodyPr>
          <a:lstStyle/>
          <a:p>
            <a:pPr algn="ctr"/>
            <a:r>
              <a:rPr lang="ru-RU" sz="4100" dirty="0" smtClean="0">
                <a:solidFill>
                  <a:srgbClr val="002060"/>
                </a:solidFill>
              </a:rPr>
              <a:t>Когда писать Ь после шипящих у слов называющих предметы?</a:t>
            </a:r>
            <a:endParaRPr lang="ru-RU" sz="41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Автор: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Цурупал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Т.Б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. (207-290-298)</a:t>
            </a:r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l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учитель начальных классов</a:t>
            </a:r>
          </a:p>
          <a:p>
            <a:pPr algn="l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МОУ «СОШ №108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» г. Омск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149927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</a:t>
            </a:r>
            <a:r>
              <a:rPr lang="ru-RU" sz="3200" dirty="0" smtClean="0"/>
              <a:t>Буква Ь после шипящих в конце слов, называющих предметы, пишется только в словах женского рода единственного числа.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Вывод: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54626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Чтобы знать, как писать.</a:t>
            </a:r>
            <a:br>
              <a:rPr lang="ru-RU" sz="2800" dirty="0" smtClean="0"/>
            </a:br>
            <a:r>
              <a:rPr lang="ru-RU" sz="2800" dirty="0" smtClean="0"/>
              <a:t>Надо род определять.</a:t>
            </a:r>
            <a:br>
              <a:rPr lang="ru-RU" sz="2800" dirty="0" smtClean="0"/>
            </a:br>
            <a:r>
              <a:rPr lang="ru-RU" sz="2800" dirty="0" smtClean="0"/>
              <a:t>Если женский род, то надо</a:t>
            </a:r>
            <a:br>
              <a:rPr lang="ru-RU" sz="2800" dirty="0" smtClean="0"/>
            </a:br>
            <a:r>
              <a:rPr lang="ru-RU" sz="2800" dirty="0" smtClean="0"/>
              <a:t>Ь знак употреблять.</a:t>
            </a:r>
            <a:br>
              <a:rPr lang="ru-RU" sz="2800" dirty="0" smtClean="0"/>
            </a:br>
            <a:r>
              <a:rPr lang="ru-RU" sz="2800" dirty="0" smtClean="0"/>
              <a:t>И тогда мы пишем рожь,</a:t>
            </a:r>
            <a:br>
              <a:rPr lang="ru-RU" sz="2800" dirty="0" smtClean="0"/>
            </a:br>
            <a:r>
              <a:rPr lang="ru-RU" sz="2800" dirty="0" smtClean="0"/>
              <a:t>Мышь, печь, сушь и молодёжь!</a:t>
            </a:r>
            <a:br>
              <a:rPr lang="ru-RU" sz="2800" dirty="0" smtClean="0"/>
            </a:br>
            <a:r>
              <a:rPr lang="ru-RU" sz="2800" dirty="0" smtClean="0"/>
              <a:t>Если род мужской у слова – </a:t>
            </a:r>
            <a:br>
              <a:rPr lang="ru-RU" sz="2800" dirty="0" smtClean="0"/>
            </a:br>
            <a:r>
              <a:rPr lang="ru-RU" sz="2800" dirty="0" smtClean="0"/>
              <a:t>Нету знака никакого!</a:t>
            </a:r>
            <a:br>
              <a:rPr lang="ru-RU" sz="2800" dirty="0" smtClean="0"/>
            </a:br>
            <a:r>
              <a:rPr lang="ru-RU" sz="2800" dirty="0" smtClean="0"/>
              <a:t>И тогда пиши: калач,</a:t>
            </a:r>
            <a:br>
              <a:rPr lang="ru-RU" sz="2800" dirty="0" smtClean="0"/>
            </a:br>
            <a:r>
              <a:rPr lang="ru-RU" sz="2800" dirty="0" smtClean="0"/>
              <a:t>Врач, малыш, гараж и грач!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Доктор -</a:t>
            </a:r>
          </a:p>
          <a:p>
            <a:r>
              <a:rPr lang="ru-RU" dirty="0" smtClean="0"/>
              <a:t>Мелкие деньги –</a:t>
            </a:r>
          </a:p>
          <a:p>
            <a:r>
              <a:rPr lang="ru-RU" dirty="0" smtClean="0"/>
              <a:t>Маленький ребёнок –</a:t>
            </a:r>
          </a:p>
          <a:p>
            <a:r>
              <a:rPr lang="ru-RU" dirty="0" smtClean="0"/>
              <a:t>Неправда –</a:t>
            </a:r>
          </a:p>
          <a:p>
            <a:r>
              <a:rPr lang="ru-RU" dirty="0" smtClean="0"/>
              <a:t>Родник -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Врач.</a:t>
            </a:r>
          </a:p>
          <a:p>
            <a:r>
              <a:rPr lang="ru-RU" dirty="0" smtClean="0"/>
              <a:t>Мелочь.</a:t>
            </a:r>
          </a:p>
          <a:p>
            <a:r>
              <a:rPr lang="ru-RU" dirty="0" smtClean="0"/>
              <a:t>Малыш.</a:t>
            </a:r>
          </a:p>
          <a:p>
            <a:endParaRPr lang="ru-RU" dirty="0" smtClean="0"/>
          </a:p>
          <a:p>
            <a:r>
              <a:rPr lang="ru-RU" dirty="0" smtClean="0"/>
              <a:t>Ложь.</a:t>
            </a:r>
          </a:p>
          <a:p>
            <a:r>
              <a:rPr lang="ru-RU" dirty="0" smtClean="0"/>
              <a:t>Ключ.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Подберите синонимы с шипящим на конце.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Выпишите слова в три столбика. В 1 – выпишите слова, в которых Ь пишется, и вы можете объяснить почему. Во 2 – слова, в которых вы можете объяснить, почему эта буква не пишется. В 3 – слова, в которых вы пока эту орфограмму объяснить не можете.</a:t>
            </a:r>
          </a:p>
          <a:p>
            <a:r>
              <a:rPr lang="ru-RU" b="1" dirty="0" smtClean="0"/>
              <a:t>Ключ, из-за туч, поплачь, речь, уж, говоришь, выучишь, тушь, кулич, ложь, спишь, мощь.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Задание для самостоятельных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Я знаю - 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Я знаю -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Я не знаю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речь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ключ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поплачь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тушь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из-за туч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говоришь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ложь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уж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выучишь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мощь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кулич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спишь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Докажи правильность!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143247"/>
            <a:ext cx="8229600" cy="2286017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Эти слова называют действия.</a:t>
            </a:r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25668"/>
          </a:xfrm>
        </p:spPr>
        <p:txBody>
          <a:bodyPr>
            <a:normAutofit/>
          </a:bodyPr>
          <a:lstStyle/>
          <a:p>
            <a:r>
              <a:rPr lang="ru-RU" dirty="0" smtClean="0"/>
              <a:t>Что общего в словах третьего столбика?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/>
              <a:t>Ь пишется:</a:t>
            </a:r>
          </a:p>
          <a:p>
            <a:pPr algn="ctr">
              <a:buNone/>
            </a:pPr>
            <a:endParaRPr lang="ru-RU" sz="4000" dirty="0" smtClean="0"/>
          </a:p>
          <a:p>
            <a:r>
              <a:rPr lang="ru-RU" sz="4000" dirty="0" smtClean="0"/>
              <a:t>В словах предметах ж.р. Ед.ч.</a:t>
            </a:r>
          </a:p>
          <a:p>
            <a:r>
              <a:rPr lang="ru-RU" sz="4000" dirty="0" smtClean="0"/>
              <a:t>В словах действиях.</a:t>
            </a:r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ВЫВОД: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Подберите слова!</a:t>
            </a: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2"/>
          </p:nvPr>
        </p:nvGraphicFramePr>
        <p:xfrm>
          <a:off x="457200" y="1444625"/>
          <a:ext cx="3328984" cy="3556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2246"/>
                <a:gridCol w="832246"/>
                <a:gridCol w="832246"/>
                <a:gridCol w="832246"/>
              </a:tblGrid>
              <a:tr h="71120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ysClr val="windowText" lastClr="000000"/>
                          </a:solidFill>
                        </a:rPr>
                        <a:t>ч</a:t>
                      </a:r>
                      <a:endParaRPr lang="ru-RU" sz="3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err="1" smtClean="0">
                          <a:solidFill>
                            <a:schemeClr val="tx1"/>
                          </a:solidFill>
                        </a:rPr>
                        <a:t>ь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1120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ч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err="1" smtClean="0"/>
                        <a:t>ь</a:t>
                      </a:r>
                      <a:endParaRPr lang="ru-RU" sz="3600" dirty="0"/>
                    </a:p>
                  </a:txBody>
                  <a:tcPr/>
                </a:tc>
              </a:tr>
              <a:tr h="71120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ч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err="1" smtClean="0"/>
                        <a:t>ь</a:t>
                      </a:r>
                      <a:endParaRPr lang="ru-RU" sz="3600" dirty="0"/>
                    </a:p>
                  </a:txBody>
                  <a:tcPr/>
                </a:tc>
              </a:tr>
              <a:tr h="71120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ч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err="1" smtClean="0"/>
                        <a:t>ь</a:t>
                      </a:r>
                      <a:endParaRPr lang="ru-RU" sz="3600" dirty="0"/>
                    </a:p>
                  </a:txBody>
                  <a:tcPr/>
                </a:tc>
              </a:tr>
              <a:tr h="71120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ч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err="1" smtClean="0"/>
                        <a:t>ь</a:t>
                      </a:r>
                      <a:endParaRPr lang="ru-RU" sz="3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Содержимое 7"/>
          <p:cNvGraphicFramePr>
            <a:graphicFrameLocks noGrp="1"/>
          </p:cNvGraphicFramePr>
          <p:nvPr>
            <p:ph sz="quarter" idx="4"/>
          </p:nvPr>
        </p:nvGraphicFramePr>
        <p:xfrm>
          <a:off x="4857751" y="1444625"/>
          <a:ext cx="3829048" cy="3556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7262"/>
                <a:gridCol w="957262"/>
                <a:gridCol w="957262"/>
                <a:gridCol w="957262"/>
              </a:tblGrid>
              <a:tr h="71120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ч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1120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ч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1120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ч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1120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ч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1120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ч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Проверь!</a:t>
            </a: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2"/>
          </p:nvPr>
        </p:nvGraphicFramePr>
        <p:xfrm>
          <a:off x="428596" y="1500174"/>
          <a:ext cx="3825876" cy="36988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6469"/>
                <a:gridCol w="956469"/>
                <a:gridCol w="956469"/>
                <a:gridCol w="956469"/>
              </a:tblGrid>
              <a:tr h="739777">
                <a:tc>
                  <a:txBody>
                    <a:bodyPr/>
                    <a:lstStyle/>
                    <a:p>
                      <a:r>
                        <a:rPr lang="ru-RU" sz="3600" dirty="0" err="1" smtClean="0">
                          <a:solidFill>
                            <a:schemeClr val="tx1"/>
                          </a:solidFill>
                        </a:rPr>
                        <a:t>д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о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ч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err="1" smtClean="0">
                          <a:solidFill>
                            <a:schemeClr val="tx1"/>
                          </a:solidFill>
                        </a:rPr>
                        <a:t>ь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39777">
                <a:tc>
                  <a:txBody>
                    <a:bodyPr/>
                    <a:lstStyle/>
                    <a:p>
                      <a:r>
                        <a:rPr lang="ru-RU" sz="3600" dirty="0" err="1" smtClean="0">
                          <a:solidFill>
                            <a:schemeClr val="tx1"/>
                          </a:solidFill>
                        </a:rPr>
                        <a:t>н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о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ч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err="1" smtClean="0">
                          <a:solidFill>
                            <a:schemeClr val="tx1"/>
                          </a:solidFill>
                        </a:rPr>
                        <a:t>ь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39777">
                <a:tc>
                  <a:txBody>
                    <a:bodyPr/>
                    <a:lstStyle/>
                    <a:p>
                      <a:r>
                        <a:rPr lang="ru-RU" sz="3600" dirty="0" err="1" smtClean="0">
                          <a:solidFill>
                            <a:schemeClr val="tx1"/>
                          </a:solidFill>
                        </a:rPr>
                        <a:t>п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е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ч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err="1" smtClean="0">
                          <a:solidFill>
                            <a:schemeClr val="tx1"/>
                          </a:solidFill>
                        </a:rPr>
                        <a:t>ь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39777">
                <a:tc>
                  <a:txBody>
                    <a:bodyPr/>
                    <a:lstStyle/>
                    <a:p>
                      <a:r>
                        <a:rPr lang="ru-RU" sz="3600" dirty="0" err="1" smtClean="0">
                          <a:solidFill>
                            <a:schemeClr val="tx1"/>
                          </a:solidFill>
                        </a:rPr>
                        <a:t>р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е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ч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err="1" smtClean="0">
                          <a:solidFill>
                            <a:schemeClr val="tx1"/>
                          </a:solidFill>
                        </a:rPr>
                        <a:t>ь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39777"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т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е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ч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err="1" smtClean="0">
                          <a:solidFill>
                            <a:schemeClr val="tx1"/>
                          </a:solidFill>
                        </a:rPr>
                        <a:t>ь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Содержимое 7"/>
          <p:cNvGraphicFramePr>
            <a:graphicFrameLocks noGrp="1"/>
          </p:cNvGraphicFramePr>
          <p:nvPr>
            <p:ph sz="quarter" idx="4"/>
          </p:nvPr>
        </p:nvGraphicFramePr>
        <p:xfrm>
          <a:off x="4857751" y="1500174"/>
          <a:ext cx="3829048" cy="3714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7262"/>
                <a:gridCol w="957262"/>
                <a:gridCol w="957262"/>
                <a:gridCol w="957262"/>
              </a:tblGrid>
              <a:tr h="742955"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г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err="1" smtClean="0">
                          <a:solidFill>
                            <a:schemeClr val="tx1"/>
                          </a:solidFill>
                        </a:rPr>
                        <a:t>р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а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ч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42955"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в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err="1" smtClean="0">
                          <a:solidFill>
                            <a:schemeClr val="tx1"/>
                          </a:solidFill>
                        </a:rPr>
                        <a:t>р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а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ч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42955"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к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л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err="1" smtClean="0">
                          <a:solidFill>
                            <a:schemeClr val="tx1"/>
                          </a:solidFill>
                        </a:rPr>
                        <a:t>ю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ч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42955">
                <a:tc>
                  <a:txBody>
                    <a:bodyPr/>
                    <a:lstStyle/>
                    <a:p>
                      <a:r>
                        <a:rPr lang="ru-RU" sz="3600" dirty="0" err="1" smtClean="0">
                          <a:solidFill>
                            <a:schemeClr val="tx1"/>
                          </a:solidFill>
                        </a:rPr>
                        <a:t>п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л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а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ч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42955"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к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л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и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chemeClr val="tx1"/>
                          </a:solidFill>
                        </a:rPr>
                        <a:t>ч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28728" y="2000240"/>
            <a:ext cx="664373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Молодцы!</a:t>
            </a:r>
            <a:endParaRPr lang="ru-RU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3500461"/>
          </a:xfrm>
        </p:spPr>
        <p:txBody>
          <a:bodyPr>
            <a:normAutofit/>
          </a:bodyPr>
          <a:lstStyle/>
          <a:p>
            <a:r>
              <a:rPr lang="ru-RU" sz="3200" dirty="0" smtClean="0"/>
              <a:t> мяч</a:t>
            </a:r>
          </a:p>
          <a:p>
            <a:r>
              <a:rPr lang="ru-RU" sz="3200" dirty="0" smtClean="0"/>
              <a:t> ночь</a:t>
            </a:r>
          </a:p>
          <a:p>
            <a:r>
              <a:rPr lang="ru-RU" sz="3200" dirty="0" smtClean="0"/>
              <a:t>Это орфограмма: мягкий знак после шипящих в словах называющих предметы.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dirty="0" smtClean="0"/>
              <a:t>Какая орфограмма есть в словах?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Школьная пословица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1428736"/>
            <a:ext cx="8286808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Мягкий знак 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после шипящих 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просит знаний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астоящих.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000240"/>
            <a:ext cx="8229600" cy="1785950"/>
          </a:xfrm>
        </p:spPr>
        <p:txBody>
          <a:bodyPr>
            <a:normAutofit fontScale="90000"/>
          </a:bodyPr>
          <a:lstStyle/>
          <a:p>
            <a:r>
              <a:rPr lang="ru-RU" sz="5300" dirty="0" smtClean="0"/>
              <a:t>Проблемный вопрос: почему в одних словах пишется мягкий знак, а в других нет?</a:t>
            </a:r>
            <a:br>
              <a:rPr lang="ru-RU" sz="5300" dirty="0" smtClean="0"/>
            </a:br>
            <a:r>
              <a:rPr lang="ru-RU" sz="5300" dirty="0" smtClean="0"/>
              <a:t/>
            </a:r>
            <a:br>
              <a:rPr lang="ru-RU" sz="5300" dirty="0" smtClean="0"/>
            </a:b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40312"/>
          </a:xfrm>
        </p:spPr>
        <p:txBody>
          <a:bodyPr>
            <a:normAutofit/>
          </a:bodyPr>
          <a:lstStyle/>
          <a:p>
            <a:r>
              <a:rPr lang="ru-RU" dirty="0" smtClean="0"/>
              <a:t>Значит эти слова чем-то отличаются друг от друга.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43554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/>
              <a:t>Надо определить работу окончаний и сравнить её.</a:t>
            </a:r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5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Как узнать, чем слова отличаются друг от друга?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792737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Мяч   - ед.ч., И.п., м.р.</a:t>
            </a:r>
          </a:p>
          <a:p>
            <a:r>
              <a:rPr lang="ru-RU" sz="3200" dirty="0" smtClean="0"/>
              <a:t>Ночь  - ед.ч., И.п., ж.р.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Выделите в словах окончания и определите их работу.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5400000">
            <a:off x="1643042" y="2571744"/>
            <a:ext cx="1428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714480" y="2643182"/>
            <a:ext cx="285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1750199" y="3107529"/>
            <a:ext cx="2143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857356" y="3214686"/>
            <a:ext cx="285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3721299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Товарищ, (много) задач, мышь, плащ, (около) дач, калач, с крыш, помощь, для лыж, рожь, кирпич, дочь, меч, из рощ, вещь.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Время обсуждения в группе </a:t>
            </a:r>
            <a:r>
              <a:rPr lang="ru-RU" smtClean="0"/>
              <a:t>– 10 </a:t>
            </a:r>
            <a:r>
              <a:rPr lang="ru-RU" dirty="0" smtClean="0"/>
              <a:t>минут.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939916"/>
          </a:xfrm>
        </p:spPr>
        <p:txBody>
          <a:bodyPr>
            <a:noAutofit/>
          </a:bodyPr>
          <a:lstStyle/>
          <a:p>
            <a:pPr algn="ctr"/>
            <a:r>
              <a:rPr lang="ru-RU" dirty="0" smtClean="0"/>
              <a:t>Найдите отличия между словами и распределите их по группам.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М.р. И.п. ед.ч.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Ж.р. И.п. ед.ч.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Ж.р</a:t>
                      </a:r>
                      <a:r>
                        <a:rPr lang="ru-RU" dirty="0" smtClean="0"/>
                        <a:t> Р.п. мн.ч.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товарищ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мышь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(много) задач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плащ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помощь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(около) дач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калач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рожь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(с) крыш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кирпич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дочь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(для) лыж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меч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вещь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(из) рощ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Проверь себя.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180</TotalTime>
  <Words>498</Words>
  <Application>Microsoft Office PowerPoint</Application>
  <PresentationFormat>Экран (4:3)</PresentationFormat>
  <Paragraphs>142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Открытая</vt:lpstr>
      <vt:lpstr>Когда писать Ь после шипящих у слов называющих предметы?</vt:lpstr>
      <vt:lpstr>Какая орфограмма есть в словах?</vt:lpstr>
      <vt:lpstr>Школьная пословица</vt:lpstr>
      <vt:lpstr>Проблемный вопрос: почему в одних словах пишется мягкий знак, а в других нет?   </vt:lpstr>
      <vt:lpstr>Значит эти слова чем-то отличаются друг от друга.</vt:lpstr>
      <vt:lpstr>Как узнать, чем слова отличаются друг от друга?</vt:lpstr>
      <vt:lpstr>Выделите в словах окончания и определите их работу.</vt:lpstr>
      <vt:lpstr>Найдите отличия между словами и распределите их по группам.</vt:lpstr>
      <vt:lpstr>Проверь себя.</vt:lpstr>
      <vt:lpstr>Вывод:</vt:lpstr>
      <vt:lpstr>Чтобы знать, как писать. Надо род определять. Если женский род, то надо Ь знак употреблять. И тогда мы пишем рожь, Мышь, печь, сушь и молодёжь! Если род мужской у слова –  Нету знака никакого! И тогда пиши: калач, Врач, малыш, гараж и грач!  </vt:lpstr>
      <vt:lpstr>Подберите синонимы с шипящим на конце.</vt:lpstr>
      <vt:lpstr>Задание для самостоятельных</vt:lpstr>
      <vt:lpstr>Докажи правильность!</vt:lpstr>
      <vt:lpstr>Что общего в словах третьего столбика?</vt:lpstr>
      <vt:lpstr>ВЫВОД:</vt:lpstr>
      <vt:lpstr>          Подберите слова!</vt:lpstr>
      <vt:lpstr>Проверь!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Когда писать Ь после шипящих у слов называющих предметы?</dc:title>
  <dc:creator>Татьяна</dc:creator>
  <cp:lastModifiedBy>Татьяна</cp:lastModifiedBy>
  <cp:revision>23</cp:revision>
  <dcterms:created xsi:type="dcterms:W3CDTF">2010-11-27T12:35:07Z</dcterms:created>
  <dcterms:modified xsi:type="dcterms:W3CDTF">2011-01-22T11:27:03Z</dcterms:modified>
</cp:coreProperties>
</file>