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0" r:id="rId3"/>
    <p:sldId id="267" r:id="rId4"/>
    <p:sldId id="256" r:id="rId5"/>
    <p:sldId id="264" r:id="rId6"/>
    <p:sldId id="263" r:id="rId7"/>
    <p:sldId id="268" r:id="rId8"/>
    <p:sldId id="269" r:id="rId9"/>
    <p:sldId id="262" r:id="rId10"/>
    <p:sldId id="265" r:id="rId11"/>
    <p:sldId id="259" r:id="rId12"/>
    <p:sldId id="271" r:id="rId13"/>
    <p:sldId id="258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00"/>
    <a:srgbClr val="CC00FF"/>
    <a:srgbClr val="FF9900"/>
    <a:srgbClr val="009900"/>
    <a:srgbClr val="0066FF"/>
    <a:srgbClr val="FF0000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4" autoAdjust="0"/>
    <p:restoredTop sz="94640" autoAdjust="0"/>
  </p:normalViewPr>
  <p:slideViewPr>
    <p:cSldViewPr>
      <p:cViewPr varScale="1">
        <p:scale>
          <a:sx n="63" d="100"/>
          <a:sy n="63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7D1AD-2A38-4239-8A88-5B275E7230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23176-3D4D-42B1-B914-926A72EE20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CD881-D44F-490D-83B0-DD34A4C60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0A319-A2B5-4920-AE39-2B562156A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F8B08-E8E0-4C14-9636-E85E5DE6B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5C698-9FC1-46C1-91BF-F71B6135C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7A87E-8AC2-43D0-92F2-60395F378D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C4FFE-E604-4880-8A1F-363350F74A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C7B53-175B-4F34-B869-9EF9041626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559CF-4B9C-45E4-81E9-D4B3A92426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429E2-E5C7-4517-80BF-45F18BB4F0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50000">
              <a:srgbClr val="FFEBFA"/>
            </a:gs>
            <a:gs pos="100000">
              <a:srgbClr val="5E9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4ACAC8-032B-41FE-A312-DB730177B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40.wmf"/><Relationship Id="rId7" Type="http://schemas.openxmlformats.org/officeDocument/2006/relationships/image" Target="../media/image37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gif"/><Relationship Id="rId2" Type="http://schemas.openxmlformats.org/officeDocument/2006/relationships/image" Target="../media/image4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8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10.wmf"/><Relationship Id="rId7" Type="http://schemas.openxmlformats.org/officeDocument/2006/relationships/image" Target="../media/image24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19.wmf"/><Relationship Id="rId10" Type="http://schemas.openxmlformats.org/officeDocument/2006/relationships/image" Target="../media/image27.wmf"/><Relationship Id="rId4" Type="http://schemas.openxmlformats.org/officeDocument/2006/relationships/image" Target="../media/image20.wmf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wmf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1.wmf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"/>
          <p:cNvSpPr txBox="1">
            <a:spLocks noChangeArrowheads="1"/>
          </p:cNvSpPr>
          <p:nvPr/>
        </p:nvSpPr>
        <p:spPr bwMode="auto">
          <a:xfrm>
            <a:off x="3357563" y="0"/>
            <a:ext cx="52149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МОУ «Рудянская СОШ»</a:t>
            </a:r>
          </a:p>
        </p:txBody>
      </p:sp>
      <p:sp>
        <p:nvSpPr>
          <p:cNvPr id="2051" name="WordArt 2"/>
          <p:cNvSpPr>
            <a:spLocks noChangeArrowheads="1" noChangeShapeType="1" noTextEdit="1"/>
          </p:cNvSpPr>
          <p:nvPr/>
        </p:nvSpPr>
        <p:spPr bwMode="auto">
          <a:xfrm>
            <a:off x="785813" y="1571625"/>
            <a:ext cx="7715250" cy="335756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ru-RU" sz="3600" b="1" i="1" kern="10">
                <a:ln w="38100">
                  <a:solidFill>
                    <a:srgbClr val="1C1A1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Имя прилагательное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28875" y="2571750"/>
            <a:ext cx="42894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Урок – обобщение по теме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3786188" y="3143250"/>
            <a:ext cx="1344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Comic Sans MS" pitchFamily="66" charset="0"/>
              </a:rPr>
              <a:t>3 класс</a:t>
            </a:r>
          </a:p>
        </p:txBody>
      </p:sp>
      <p:pic>
        <p:nvPicPr>
          <p:cNvPr id="2054" name="Picture 67" descr="NA0088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54538"/>
            <a:ext cx="2190750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5" name="Группа 66"/>
          <p:cNvGrpSpPr>
            <a:grpSpLocks/>
          </p:cNvGrpSpPr>
          <p:nvPr/>
        </p:nvGrpSpPr>
        <p:grpSpPr bwMode="auto">
          <a:xfrm rot="-1746969">
            <a:off x="357188" y="517525"/>
            <a:ext cx="2447925" cy="1223963"/>
            <a:chOff x="285720" y="285728"/>
            <a:chExt cx="2447925" cy="1223963"/>
          </a:xfrm>
        </p:grpSpPr>
        <p:sp>
          <p:nvSpPr>
            <p:cNvPr id="2071" name="AutoShape 13"/>
            <p:cNvSpPr>
              <a:spLocks noChangeArrowheads="1"/>
            </p:cNvSpPr>
            <p:nvPr/>
          </p:nvSpPr>
          <p:spPr bwMode="auto">
            <a:xfrm>
              <a:off x="285720" y="285728"/>
              <a:ext cx="2447925" cy="1223963"/>
            </a:xfrm>
            <a:prstGeom prst="cloudCallout">
              <a:avLst>
                <a:gd name="adj1" fmla="val 5255"/>
                <a:gd name="adj2" fmla="val 50907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2072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785786" y="571480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Какая?</a:t>
              </a:r>
            </a:p>
          </p:txBody>
        </p:sp>
      </p:grpSp>
      <p:grpSp>
        <p:nvGrpSpPr>
          <p:cNvPr id="2056" name="Группа 67"/>
          <p:cNvGrpSpPr>
            <a:grpSpLocks/>
          </p:cNvGrpSpPr>
          <p:nvPr/>
        </p:nvGrpSpPr>
        <p:grpSpPr bwMode="auto">
          <a:xfrm>
            <a:off x="6429375" y="2786063"/>
            <a:ext cx="2065338" cy="1152525"/>
            <a:chOff x="2411413" y="1125538"/>
            <a:chExt cx="2065337" cy="1152525"/>
          </a:xfrm>
        </p:grpSpPr>
        <p:sp>
          <p:nvSpPr>
            <p:cNvPr id="2069" name="AutoShape 30"/>
            <p:cNvSpPr>
              <a:spLocks noChangeArrowheads="1"/>
            </p:cNvSpPr>
            <p:nvPr/>
          </p:nvSpPr>
          <p:spPr bwMode="auto">
            <a:xfrm>
              <a:off x="2411413" y="1125538"/>
              <a:ext cx="2065337" cy="1152525"/>
            </a:xfrm>
            <a:prstGeom prst="cloudCallout">
              <a:avLst>
                <a:gd name="adj1" fmla="val 8495"/>
                <a:gd name="adj2" fmla="val 323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2070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2700338" y="1341438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93366"/>
                  </a:solidFill>
                  <a:latin typeface="Comic Sans MS"/>
                </a:rPr>
                <a:t>Какой?</a:t>
              </a:r>
            </a:p>
          </p:txBody>
        </p:sp>
      </p:grpSp>
      <p:grpSp>
        <p:nvGrpSpPr>
          <p:cNvPr id="2057" name="Группа 68"/>
          <p:cNvGrpSpPr>
            <a:grpSpLocks/>
          </p:cNvGrpSpPr>
          <p:nvPr/>
        </p:nvGrpSpPr>
        <p:grpSpPr bwMode="auto">
          <a:xfrm>
            <a:off x="285750" y="3357563"/>
            <a:ext cx="2065338" cy="1152525"/>
            <a:chOff x="4716463" y="1989138"/>
            <a:chExt cx="2065337" cy="1152525"/>
          </a:xfrm>
        </p:grpSpPr>
        <p:sp>
          <p:nvSpPr>
            <p:cNvPr id="2067" name="AutoShape 31"/>
            <p:cNvSpPr>
              <a:spLocks noChangeArrowheads="1"/>
            </p:cNvSpPr>
            <p:nvPr/>
          </p:nvSpPr>
          <p:spPr bwMode="auto">
            <a:xfrm>
              <a:off x="4716463" y="1989138"/>
              <a:ext cx="2065337" cy="1152525"/>
            </a:xfrm>
            <a:prstGeom prst="cloudCallout">
              <a:avLst>
                <a:gd name="adj1" fmla="val 8495"/>
                <a:gd name="adj2" fmla="val 323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2068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5003800" y="2205038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Comic Sans MS"/>
                </a:rPr>
                <a:t>Какое?</a:t>
              </a:r>
            </a:p>
          </p:txBody>
        </p:sp>
      </p:grpSp>
      <p:grpSp>
        <p:nvGrpSpPr>
          <p:cNvPr id="2058" name="Группа 75"/>
          <p:cNvGrpSpPr>
            <a:grpSpLocks/>
          </p:cNvGrpSpPr>
          <p:nvPr/>
        </p:nvGrpSpPr>
        <p:grpSpPr bwMode="auto">
          <a:xfrm>
            <a:off x="4000500" y="3714750"/>
            <a:ext cx="2065338" cy="1152525"/>
            <a:chOff x="6143636" y="1785926"/>
            <a:chExt cx="2065338" cy="1152525"/>
          </a:xfrm>
        </p:grpSpPr>
        <p:sp>
          <p:nvSpPr>
            <p:cNvPr id="2065" name="AutoShape 32"/>
            <p:cNvSpPr>
              <a:spLocks noChangeArrowheads="1"/>
            </p:cNvSpPr>
            <p:nvPr/>
          </p:nvSpPr>
          <p:spPr bwMode="auto">
            <a:xfrm>
              <a:off x="6143636" y="1785926"/>
              <a:ext cx="2065338" cy="1152525"/>
            </a:xfrm>
            <a:prstGeom prst="cloudCallout">
              <a:avLst>
                <a:gd name="adj1" fmla="val 8495"/>
                <a:gd name="adj2" fmla="val 323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2066" name="WordArt 50"/>
            <p:cNvSpPr>
              <a:spLocks noChangeArrowheads="1" noChangeShapeType="1" noTextEdit="1"/>
            </p:cNvSpPr>
            <p:nvPr/>
          </p:nvSpPr>
          <p:spPr bwMode="auto">
            <a:xfrm>
              <a:off x="6429388" y="2000240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Comic Sans MS"/>
                </a:rPr>
                <a:t>Какие?</a:t>
              </a:r>
            </a:p>
          </p:txBody>
        </p:sp>
      </p:grpSp>
      <p:grpSp>
        <p:nvGrpSpPr>
          <p:cNvPr id="2059" name="Group 34"/>
          <p:cNvGrpSpPr>
            <a:grpSpLocks/>
          </p:cNvGrpSpPr>
          <p:nvPr/>
        </p:nvGrpSpPr>
        <p:grpSpPr bwMode="auto">
          <a:xfrm>
            <a:off x="1000125" y="3929063"/>
            <a:ext cx="2165350" cy="1785937"/>
            <a:chOff x="3334" y="2387"/>
            <a:chExt cx="1224" cy="1165"/>
          </a:xfrm>
        </p:grpSpPr>
        <p:pic>
          <p:nvPicPr>
            <p:cNvPr id="2063" name="Picture 12" descr="g015105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34" y="2387"/>
              <a:ext cx="1224" cy="1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64" name="Text Box 33"/>
            <p:cNvSpPr txBox="1">
              <a:spLocks noChangeArrowheads="1"/>
            </p:cNvSpPr>
            <p:nvPr/>
          </p:nvSpPr>
          <p:spPr bwMode="auto">
            <a:xfrm>
              <a:off x="3696" y="3203"/>
              <a:ext cx="44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b="1"/>
                <a:t>7+5</a:t>
              </a:r>
            </a:p>
          </p:txBody>
        </p:sp>
      </p:grpSp>
      <p:pic>
        <p:nvPicPr>
          <p:cNvPr id="2060" name="Picture 8" descr="g01060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215188" y="3786188"/>
            <a:ext cx="20891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9" descr="g015104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75" y="4618038"/>
            <a:ext cx="3643313" cy="223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Рисунок 32" descr="1003_babochkiz.narod.ru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2703464">
            <a:off x="6989763" y="222250"/>
            <a:ext cx="1878012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>
            <a:grpSpLocks/>
          </p:cNvGrpSpPr>
          <p:nvPr/>
        </p:nvGrpSpPr>
        <p:grpSpPr bwMode="auto">
          <a:xfrm>
            <a:off x="500063" y="0"/>
            <a:ext cx="5786437" cy="2501900"/>
            <a:chOff x="714348" y="0"/>
            <a:chExt cx="5786465" cy="25019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14348" y="428604"/>
              <a:ext cx="440216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>
                    <a:solidFill>
                      <a:schemeClr val="tx1"/>
                    </a:solidFill>
                  </a:ln>
                  <a:solidFill>
                    <a:srgbClr val="C00000"/>
                  </a:solidFill>
                  <a:latin typeface="Comic Sans MS" pitchFamily="66" charset="0"/>
                </a:rPr>
                <a:t>Благородный как ...</a:t>
              </a:r>
              <a:endParaRPr lang="ru-RU" sz="3200" dirty="0">
                <a:ln>
                  <a:solidFill>
                    <a:schemeClr val="tx1"/>
                  </a:solidFill>
                </a:ln>
              </a:endParaRPr>
            </a:p>
          </p:txBody>
        </p:sp>
        <p:pic>
          <p:nvPicPr>
            <p:cNvPr id="11289" name="Рисунок 5" descr="g0112679.WMF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000625" y="0"/>
              <a:ext cx="1500188" cy="2501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Группа 20"/>
          <p:cNvGrpSpPr>
            <a:grpSpLocks/>
          </p:cNvGrpSpPr>
          <p:nvPr/>
        </p:nvGrpSpPr>
        <p:grpSpPr bwMode="auto">
          <a:xfrm>
            <a:off x="5457825" y="1071563"/>
            <a:ext cx="3686175" cy="2370137"/>
            <a:chOff x="5458376" y="1071563"/>
            <a:chExt cx="3685624" cy="2370708"/>
          </a:xfrm>
        </p:grpSpPr>
        <p:pic>
          <p:nvPicPr>
            <p:cNvPr id="11286" name="Рисунок 9" descr="g0150484.WM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929438" y="1071563"/>
              <a:ext cx="1812925" cy="2071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Прямоугольник 3"/>
            <p:cNvSpPr/>
            <p:nvPr/>
          </p:nvSpPr>
          <p:spPr>
            <a:xfrm>
              <a:off x="5458376" y="2857496"/>
              <a:ext cx="3685624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0066FF"/>
                  </a:solidFill>
                  <a:latin typeface="Comic Sans MS" pitchFamily="66" charset="0"/>
                </a:rPr>
                <a:t>Неуклюжий как…</a:t>
              </a:r>
            </a:p>
          </p:txBody>
        </p:sp>
      </p:grpSp>
      <p:grpSp>
        <p:nvGrpSpPr>
          <p:cNvPr id="7" name="Группа 18"/>
          <p:cNvGrpSpPr>
            <a:grpSpLocks/>
          </p:cNvGrpSpPr>
          <p:nvPr/>
        </p:nvGrpSpPr>
        <p:grpSpPr bwMode="auto">
          <a:xfrm>
            <a:off x="571500" y="1285875"/>
            <a:ext cx="4410075" cy="1357313"/>
            <a:chOff x="571472" y="1285875"/>
            <a:chExt cx="4410103" cy="1357313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71472" y="1357298"/>
              <a:ext cx="3046027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FFFF00"/>
                  </a:solidFill>
                  <a:latin typeface="Comic Sans MS" pitchFamily="66" charset="0"/>
                </a:rPr>
                <a:t>Упрямый как</a:t>
              </a:r>
              <a:r>
                <a:rPr lang="ru-RU" b="1" i="1" dirty="0">
                  <a:ln w="28575">
                    <a:solidFill>
                      <a:schemeClr val="tx1"/>
                    </a:solidFill>
                  </a:ln>
                  <a:solidFill>
                    <a:srgbClr val="FFFF00"/>
                  </a:solidFill>
                  <a:latin typeface="Comic Sans MS" pitchFamily="66" charset="0"/>
                </a:rPr>
                <a:t>…</a:t>
              </a:r>
            </a:p>
          </p:txBody>
        </p:sp>
        <p:pic>
          <p:nvPicPr>
            <p:cNvPr id="11285" name="Рисунок 7" descr="g0150334.WMF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29000" y="1285875"/>
              <a:ext cx="1552575" cy="1357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Группа 19"/>
          <p:cNvGrpSpPr>
            <a:grpSpLocks/>
          </p:cNvGrpSpPr>
          <p:nvPr/>
        </p:nvGrpSpPr>
        <p:grpSpPr bwMode="auto">
          <a:xfrm>
            <a:off x="101600" y="1835150"/>
            <a:ext cx="4795838" cy="2868613"/>
            <a:chOff x="101600" y="1835150"/>
            <a:chExt cx="4795303" cy="2868613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714348" y="2786058"/>
              <a:ext cx="418255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Comic Sans MS" pitchFamily="66" charset="0"/>
                </a:rPr>
                <a:t>Изворотливый как…</a:t>
              </a:r>
            </a:p>
          </p:txBody>
        </p:sp>
        <p:pic>
          <p:nvPicPr>
            <p:cNvPr id="11283" name="Рисунок 8" descr="g0100406.WM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249336">
              <a:off x="101600" y="1835150"/>
              <a:ext cx="1460500" cy="2868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" name="Группа 22"/>
          <p:cNvGrpSpPr>
            <a:grpSpLocks/>
          </p:cNvGrpSpPr>
          <p:nvPr/>
        </p:nvGrpSpPr>
        <p:grpSpPr bwMode="auto">
          <a:xfrm>
            <a:off x="5143500" y="3511550"/>
            <a:ext cx="3787775" cy="3346450"/>
            <a:chOff x="5143504" y="3511550"/>
            <a:chExt cx="3788387" cy="334645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143504" y="3714752"/>
              <a:ext cx="2714644" cy="58477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19050">
                    <a:solidFill>
                      <a:schemeClr val="tx1"/>
                    </a:solidFill>
                  </a:ln>
                  <a:solidFill>
                    <a:srgbClr val="009900"/>
                  </a:solidFill>
                  <a:latin typeface="Comic Sans MS" pitchFamily="66" charset="0"/>
                </a:rPr>
                <a:t>Хитрая как…</a:t>
              </a:r>
            </a:p>
          </p:txBody>
        </p:sp>
        <p:pic>
          <p:nvPicPr>
            <p:cNvPr id="11281" name="Рисунок 2" descr="g0123962.WMF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7500938" y="3511550"/>
              <a:ext cx="1430953" cy="3346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" name="Группа 21"/>
          <p:cNvGrpSpPr>
            <a:grpSpLocks/>
          </p:cNvGrpSpPr>
          <p:nvPr/>
        </p:nvGrpSpPr>
        <p:grpSpPr bwMode="auto">
          <a:xfrm>
            <a:off x="1214438" y="3857625"/>
            <a:ext cx="4287837" cy="1357313"/>
            <a:chOff x="1214414" y="3857625"/>
            <a:chExt cx="4287861" cy="1357313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1214414" y="4214818"/>
              <a:ext cx="306526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latin typeface="Comic Sans MS" pitchFamily="66" charset="0"/>
                </a:rPr>
                <a:t>Надутый как…</a:t>
              </a:r>
            </a:p>
          </p:txBody>
        </p:sp>
        <p:pic>
          <p:nvPicPr>
            <p:cNvPr id="11279" name="Рисунок 10" descr="g0112660.WMF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214813" y="3857625"/>
              <a:ext cx="1287462" cy="1357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Группа 23"/>
          <p:cNvGrpSpPr>
            <a:grpSpLocks/>
          </p:cNvGrpSpPr>
          <p:nvPr/>
        </p:nvGrpSpPr>
        <p:grpSpPr bwMode="auto">
          <a:xfrm>
            <a:off x="285750" y="5072063"/>
            <a:ext cx="4662488" cy="1571625"/>
            <a:chOff x="285720" y="5072063"/>
            <a:chExt cx="4662518" cy="1571625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285720" y="5214950"/>
              <a:ext cx="325762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00B050"/>
                  </a:solidFill>
                  <a:latin typeface="Comic Sans MS" pitchFamily="66" charset="0"/>
                </a:rPr>
                <a:t>Здоровый как…</a:t>
              </a:r>
            </a:p>
          </p:txBody>
        </p:sp>
        <p:pic>
          <p:nvPicPr>
            <p:cNvPr id="11277" name="Рисунок 19" descr="g0101263.WM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143250" y="5072063"/>
              <a:ext cx="1804988" cy="1571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" name="Группа 24"/>
          <p:cNvGrpSpPr>
            <a:grpSpLocks/>
          </p:cNvGrpSpPr>
          <p:nvPr/>
        </p:nvGrpSpPr>
        <p:grpSpPr bwMode="auto">
          <a:xfrm>
            <a:off x="4929188" y="5286375"/>
            <a:ext cx="2411412" cy="1290638"/>
            <a:chOff x="4929190" y="5286388"/>
            <a:chExt cx="2411238" cy="1290625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4929190" y="5286388"/>
              <a:ext cx="241123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 i="1" dirty="0">
                  <a:ln w="28575">
                    <a:solidFill>
                      <a:schemeClr val="tx1"/>
                    </a:solidFill>
                  </a:ln>
                  <a:solidFill>
                    <a:srgbClr val="FF9900"/>
                  </a:solidFill>
                  <a:latin typeface="Comic Sans MS" pitchFamily="66" charset="0"/>
                </a:rPr>
                <a:t>Колючий как…</a:t>
              </a:r>
            </a:p>
          </p:txBody>
        </p:sp>
        <p:pic>
          <p:nvPicPr>
            <p:cNvPr id="11275" name="Рисунок 3" descr="g0134735.WMF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857875" y="5643563"/>
              <a:ext cx="1422400" cy="933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3240087" cy="151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mic Sans MS"/>
              </a:rPr>
              <a:t>Быстр..   прыжок,</a:t>
            </a:r>
          </a:p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mic Sans MS"/>
              </a:rPr>
              <a:t>Тепл..    пушок, </a:t>
            </a:r>
          </a:p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mic Sans MS"/>
              </a:rPr>
              <a:t>Красн..    глазок.</a:t>
            </a:r>
          </a:p>
        </p:txBody>
      </p:sp>
      <p:pic>
        <p:nvPicPr>
          <p:cNvPr id="5123" name="Picture 5" descr="g02026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9475" y="0"/>
            <a:ext cx="1603375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WordArt 6"/>
          <p:cNvSpPr>
            <a:spLocks noChangeArrowheads="1" noChangeShapeType="1" noTextEdit="1"/>
          </p:cNvSpPr>
          <p:nvPr/>
        </p:nvSpPr>
        <p:spPr bwMode="auto">
          <a:xfrm>
            <a:off x="4786313" y="1773238"/>
            <a:ext cx="3978275" cy="1335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omic Sans MS"/>
              </a:rPr>
              <a:t>Птица длиннохвост...,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omic Sans MS"/>
              </a:rPr>
              <a:t>Птица говорлив...,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omic Sans MS"/>
              </a:rPr>
              <a:t>Самая болтлив…. .</a:t>
            </a:r>
          </a:p>
        </p:txBody>
      </p:sp>
      <p:sp>
        <p:nvSpPr>
          <p:cNvPr id="5125" name="WordArt 7"/>
          <p:cNvSpPr>
            <a:spLocks noChangeArrowheads="1" noChangeShapeType="1" noTextEdit="1"/>
          </p:cNvSpPr>
          <p:nvPr/>
        </p:nvSpPr>
        <p:spPr bwMode="auto">
          <a:xfrm>
            <a:off x="0" y="2852738"/>
            <a:ext cx="4356100" cy="1512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Маленьк ., сдобн...,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Колесо съедобн.. .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Я одна тебя не съем,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Разделю ребятам всем.</a:t>
            </a:r>
          </a:p>
        </p:txBody>
      </p:sp>
      <p:sp>
        <p:nvSpPr>
          <p:cNvPr id="5126" name="WordArt 8"/>
          <p:cNvSpPr>
            <a:spLocks noChangeArrowheads="1" noChangeShapeType="1" noTextEdit="1"/>
          </p:cNvSpPr>
          <p:nvPr/>
        </p:nvSpPr>
        <p:spPr bwMode="auto">
          <a:xfrm>
            <a:off x="3708400" y="4581525"/>
            <a:ext cx="4410075" cy="172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Маленьк.. зверьки,</a:t>
            </a:r>
          </a:p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Сереньк.. шубки,</a:t>
            </a:r>
          </a:p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Черненьк.. глазки,</a:t>
            </a:r>
          </a:p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Остреньк.. зубки.</a:t>
            </a:r>
          </a:p>
        </p:txBody>
      </p:sp>
      <p:grpSp>
        <p:nvGrpSpPr>
          <p:cNvPr id="2" name="Группа 26"/>
          <p:cNvGrpSpPr>
            <a:grpSpLocks/>
          </p:cNvGrpSpPr>
          <p:nvPr/>
        </p:nvGrpSpPr>
        <p:grpSpPr bwMode="auto">
          <a:xfrm>
            <a:off x="0" y="4652963"/>
            <a:ext cx="3990975" cy="2205037"/>
            <a:chOff x="0" y="4652963"/>
            <a:chExt cx="3990975" cy="2205037"/>
          </a:xfrm>
        </p:grpSpPr>
        <p:pic>
          <p:nvPicPr>
            <p:cNvPr id="12311" name="Picture 10" descr="g0108560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00113" y="4724400"/>
              <a:ext cx="1363662" cy="167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312" name="Группа 25"/>
            <p:cNvGrpSpPr>
              <a:grpSpLocks/>
            </p:cNvGrpSpPr>
            <p:nvPr/>
          </p:nvGrpSpPr>
          <p:grpSpPr bwMode="auto">
            <a:xfrm>
              <a:off x="0" y="4652963"/>
              <a:ext cx="3990975" cy="2205037"/>
              <a:chOff x="0" y="4652963"/>
              <a:chExt cx="3990975" cy="2205037"/>
            </a:xfrm>
          </p:grpSpPr>
          <p:pic>
            <p:nvPicPr>
              <p:cNvPr id="12313" name="Picture 9" descr="g0108560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08175" y="5181600"/>
                <a:ext cx="1363663" cy="1676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14" name="Picture 11" descr="g0108560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5084763"/>
                <a:ext cx="1443038" cy="1773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2315" name="Picture 12" descr="g0108560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627313" y="4652963"/>
                <a:ext cx="1363662" cy="1676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5131" name="Picture 13" descr="g020679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577260" flipH="1">
            <a:off x="6300788" y="0"/>
            <a:ext cx="2455862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7" name="WordArt 12"/>
          <p:cNvSpPr>
            <a:spLocks noChangeArrowheads="1" noChangeShapeType="1" noTextEdit="1"/>
          </p:cNvSpPr>
          <p:nvPr/>
        </p:nvSpPr>
        <p:spPr bwMode="auto">
          <a:xfrm>
            <a:off x="1571625" y="214313"/>
            <a:ext cx="447675" cy="423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Comic Sans MS"/>
            </a:endParaRPr>
          </a:p>
        </p:txBody>
      </p:sp>
      <p:sp>
        <p:nvSpPr>
          <p:cNvPr id="5133" name="WordArt 13"/>
          <p:cNvSpPr>
            <a:spLocks noChangeArrowheads="1" noChangeShapeType="1" noTextEdit="1"/>
          </p:cNvSpPr>
          <p:nvPr/>
        </p:nvSpPr>
        <p:spPr bwMode="auto">
          <a:xfrm>
            <a:off x="1500188" y="214313"/>
            <a:ext cx="485775" cy="4429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FF"/>
                </a:solidFill>
                <a:latin typeface="Comic Sans MS"/>
              </a:rPr>
              <a:t>ый</a:t>
            </a:r>
          </a:p>
        </p:txBody>
      </p:sp>
      <p:sp>
        <p:nvSpPr>
          <p:cNvPr id="5134" name="WordArt 14"/>
          <p:cNvSpPr>
            <a:spLocks noChangeArrowheads="1" noChangeShapeType="1" noTextEdit="1"/>
          </p:cNvSpPr>
          <p:nvPr/>
        </p:nvSpPr>
        <p:spPr bwMode="auto">
          <a:xfrm>
            <a:off x="1428750" y="714375"/>
            <a:ext cx="447675" cy="500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latin typeface="Comic Sans MS"/>
              </a:rPr>
              <a:t>ый</a:t>
            </a:r>
          </a:p>
        </p:txBody>
      </p:sp>
      <p:sp>
        <p:nvSpPr>
          <p:cNvPr id="5135" name="WordArt 15"/>
          <p:cNvSpPr>
            <a:spLocks noChangeArrowheads="1" noChangeShapeType="1" noTextEdit="1"/>
          </p:cNvSpPr>
          <p:nvPr/>
        </p:nvSpPr>
        <p:spPr bwMode="auto">
          <a:xfrm>
            <a:off x="1500188" y="1214438"/>
            <a:ext cx="590550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latin typeface="Comic Sans MS"/>
              </a:rPr>
              <a:t>ый</a:t>
            </a:r>
          </a:p>
        </p:txBody>
      </p:sp>
      <p:sp>
        <p:nvSpPr>
          <p:cNvPr id="5136" name="WordArt 16"/>
          <p:cNvSpPr>
            <a:spLocks noChangeArrowheads="1" noChangeShapeType="1" noTextEdit="1"/>
          </p:cNvSpPr>
          <p:nvPr/>
        </p:nvSpPr>
        <p:spPr bwMode="auto">
          <a:xfrm>
            <a:off x="7715250" y="2857500"/>
            <a:ext cx="519113" cy="280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ая</a:t>
            </a:r>
          </a:p>
        </p:txBody>
      </p:sp>
      <p:sp>
        <p:nvSpPr>
          <p:cNvPr id="5137" name="WordArt 17"/>
          <p:cNvSpPr>
            <a:spLocks noChangeArrowheads="1" noChangeShapeType="1" noTextEdit="1"/>
          </p:cNvSpPr>
          <p:nvPr/>
        </p:nvSpPr>
        <p:spPr bwMode="auto">
          <a:xfrm>
            <a:off x="8215313" y="1785938"/>
            <a:ext cx="447675" cy="423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ая</a:t>
            </a:r>
          </a:p>
        </p:txBody>
      </p:sp>
      <p:sp>
        <p:nvSpPr>
          <p:cNvPr id="5138" name="WordArt 18"/>
          <p:cNvSpPr>
            <a:spLocks noChangeArrowheads="1" noChangeShapeType="1" noTextEdit="1"/>
          </p:cNvSpPr>
          <p:nvPr/>
        </p:nvSpPr>
        <p:spPr bwMode="auto">
          <a:xfrm>
            <a:off x="7929563" y="2357438"/>
            <a:ext cx="519112" cy="280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ая</a:t>
            </a:r>
          </a:p>
        </p:txBody>
      </p:sp>
      <p:sp>
        <p:nvSpPr>
          <p:cNvPr id="5139" name="WordArt 19"/>
          <p:cNvSpPr>
            <a:spLocks noChangeArrowheads="1" noChangeShapeType="1" noTextEdit="1"/>
          </p:cNvSpPr>
          <p:nvPr/>
        </p:nvSpPr>
        <p:spPr bwMode="auto">
          <a:xfrm>
            <a:off x="3429000" y="3286125"/>
            <a:ext cx="519113" cy="280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ое</a:t>
            </a:r>
          </a:p>
        </p:txBody>
      </p:sp>
      <p:sp>
        <p:nvSpPr>
          <p:cNvPr id="5140" name="WordArt 20"/>
          <p:cNvSpPr>
            <a:spLocks noChangeArrowheads="1" noChangeShapeType="1" noTextEdit="1"/>
          </p:cNvSpPr>
          <p:nvPr/>
        </p:nvSpPr>
        <p:spPr bwMode="auto">
          <a:xfrm>
            <a:off x="3571875" y="2857500"/>
            <a:ext cx="428625" cy="357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ое</a:t>
            </a:r>
          </a:p>
        </p:txBody>
      </p:sp>
      <p:sp>
        <p:nvSpPr>
          <p:cNvPr id="5141" name="WordArt 21"/>
          <p:cNvSpPr>
            <a:spLocks noChangeArrowheads="1" noChangeShapeType="1" noTextEdit="1"/>
          </p:cNvSpPr>
          <p:nvPr/>
        </p:nvSpPr>
        <p:spPr bwMode="auto">
          <a:xfrm>
            <a:off x="1928813" y="2857500"/>
            <a:ext cx="357187" cy="357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ое</a:t>
            </a:r>
          </a:p>
        </p:txBody>
      </p:sp>
      <p:sp>
        <p:nvSpPr>
          <p:cNvPr id="5142" name="WordArt 22"/>
          <p:cNvSpPr>
            <a:spLocks noChangeArrowheads="1" noChangeShapeType="1" noTextEdit="1"/>
          </p:cNvSpPr>
          <p:nvPr/>
        </p:nvSpPr>
        <p:spPr bwMode="auto">
          <a:xfrm>
            <a:off x="5715000" y="4643438"/>
            <a:ext cx="519113" cy="280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ие</a:t>
            </a:r>
          </a:p>
        </p:txBody>
      </p:sp>
      <p:sp>
        <p:nvSpPr>
          <p:cNvPr id="5143" name="WordArt 23"/>
          <p:cNvSpPr>
            <a:spLocks noChangeArrowheads="1" noChangeShapeType="1" noTextEdit="1"/>
          </p:cNvSpPr>
          <p:nvPr/>
        </p:nvSpPr>
        <p:spPr bwMode="auto">
          <a:xfrm>
            <a:off x="5786438" y="5072063"/>
            <a:ext cx="428625" cy="280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ие</a:t>
            </a:r>
          </a:p>
        </p:txBody>
      </p:sp>
      <p:sp>
        <p:nvSpPr>
          <p:cNvPr id="5144" name="WordArt 24"/>
          <p:cNvSpPr>
            <a:spLocks noChangeArrowheads="1" noChangeShapeType="1" noTextEdit="1"/>
          </p:cNvSpPr>
          <p:nvPr/>
        </p:nvSpPr>
        <p:spPr bwMode="auto">
          <a:xfrm>
            <a:off x="5929313" y="5500688"/>
            <a:ext cx="428625" cy="280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ие</a:t>
            </a:r>
          </a:p>
        </p:txBody>
      </p:sp>
      <p:sp>
        <p:nvSpPr>
          <p:cNvPr id="5145" name="WordArt 25"/>
          <p:cNvSpPr>
            <a:spLocks noChangeArrowheads="1" noChangeShapeType="1" noTextEdit="1"/>
          </p:cNvSpPr>
          <p:nvPr/>
        </p:nvSpPr>
        <p:spPr bwMode="auto">
          <a:xfrm>
            <a:off x="6000750" y="5929313"/>
            <a:ext cx="519113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000"/>
                            </p:stCondLst>
                            <p:childTnLst>
                              <p:par>
                                <p:cTn id="146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500"/>
                            </p:stCondLst>
                            <p:childTnLst>
                              <p:par>
                                <p:cTn id="154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build="allAtOnce"/>
      <p:bldP spid="5124" grpId="0"/>
      <p:bldP spid="5125" grpId="0"/>
      <p:bldP spid="5126" grpId="0"/>
      <p:bldP spid="5133" grpId="0" animBg="1"/>
      <p:bldP spid="5134" grpId="0"/>
      <p:bldP spid="5135" grpId="0"/>
      <p:bldP spid="5136" grpId="0"/>
      <p:bldP spid="5137" grpId="0"/>
      <p:bldP spid="5138" grpId="0"/>
      <p:bldP spid="5139" grpId="0"/>
      <p:bldP spid="5140" grpId="0"/>
      <p:bldP spid="5141" grpId="0"/>
      <p:bldP spid="5142" grpId="0"/>
      <p:bldP spid="5143" grpId="0"/>
      <p:bldP spid="5144" grpId="0"/>
      <p:bldP spid="51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0" y="357188"/>
            <a:ext cx="91440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Comic Sans MS"/>
              </a:rPr>
              <a:t>Определи число, род, падеж прилагательного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571500" y="1428750"/>
            <a:ext cx="5505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43634"/>
                </a:solidFill>
                <a:latin typeface="Comic Sans MS"/>
              </a:rPr>
              <a:t>О трудной задаче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500063" y="2214563"/>
            <a:ext cx="5505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С яблочным повидлом</a:t>
            </a:r>
          </a:p>
        </p:txBody>
      </p:sp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428625" y="3000375"/>
            <a:ext cx="5505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Comic Sans MS"/>
              </a:rPr>
              <a:t>В июньскую жару</a:t>
            </a:r>
          </a:p>
        </p:txBody>
      </p:sp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428625" y="3857625"/>
            <a:ext cx="5505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По картофельному полю</a:t>
            </a: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428625" y="4643438"/>
            <a:ext cx="5505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За пшеничным хлебом</a:t>
            </a:r>
          </a:p>
        </p:txBody>
      </p:sp>
      <p:sp>
        <p:nvSpPr>
          <p:cNvPr id="13320" name="WordArt 8"/>
          <p:cNvSpPr>
            <a:spLocks noChangeArrowheads="1" noChangeShapeType="1" noTextEdit="1"/>
          </p:cNvSpPr>
          <p:nvPr/>
        </p:nvSpPr>
        <p:spPr bwMode="auto">
          <a:xfrm>
            <a:off x="428625" y="5500688"/>
            <a:ext cx="5505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Comic Sans MS"/>
              </a:rPr>
              <a:t>С желтыми помидорами</a:t>
            </a:r>
          </a:p>
        </p:txBody>
      </p:sp>
      <p:sp>
        <p:nvSpPr>
          <p:cNvPr id="13321" name="WordArt 9"/>
          <p:cNvSpPr>
            <a:spLocks noChangeArrowheads="1" noChangeShapeType="1" noTextEdit="1"/>
          </p:cNvSpPr>
          <p:nvPr/>
        </p:nvSpPr>
        <p:spPr bwMode="auto">
          <a:xfrm>
            <a:off x="285750" y="6219825"/>
            <a:ext cx="55054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За ближним огородом</a:t>
            </a:r>
          </a:p>
        </p:txBody>
      </p:sp>
      <p:sp>
        <p:nvSpPr>
          <p:cNvPr id="26634" name="WordArt 10"/>
          <p:cNvSpPr>
            <a:spLocks noChangeArrowheads="1" noChangeShapeType="1" noTextEdit="1"/>
          </p:cNvSpPr>
          <p:nvPr/>
        </p:nvSpPr>
        <p:spPr bwMode="auto">
          <a:xfrm>
            <a:off x="6572250" y="1357313"/>
            <a:ext cx="10668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П.п.</a:t>
            </a:r>
          </a:p>
        </p:txBody>
      </p:sp>
      <p:sp>
        <p:nvSpPr>
          <p:cNvPr id="26635" name="WordArt 11"/>
          <p:cNvSpPr>
            <a:spLocks noChangeArrowheads="1" noChangeShapeType="1" noTextEdit="1"/>
          </p:cNvSpPr>
          <p:nvPr/>
        </p:nvSpPr>
        <p:spPr bwMode="auto">
          <a:xfrm>
            <a:off x="6357938" y="2143125"/>
            <a:ext cx="10668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latin typeface="Comic Sans MS"/>
              </a:rPr>
              <a:t>Т.п.</a:t>
            </a:r>
          </a:p>
        </p:txBody>
      </p:sp>
      <p:sp>
        <p:nvSpPr>
          <p:cNvPr id="26636" name="WordArt 12"/>
          <p:cNvSpPr>
            <a:spLocks noChangeArrowheads="1" noChangeShapeType="1" noTextEdit="1"/>
          </p:cNvSpPr>
          <p:nvPr/>
        </p:nvSpPr>
        <p:spPr bwMode="auto">
          <a:xfrm>
            <a:off x="6500813" y="3000375"/>
            <a:ext cx="10668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В.п.</a:t>
            </a:r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6429375" y="3786188"/>
            <a:ext cx="10668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Д.п.</a:t>
            </a:r>
          </a:p>
        </p:txBody>
      </p:sp>
      <p:sp>
        <p:nvSpPr>
          <p:cNvPr id="26639" name="WordArt 15"/>
          <p:cNvSpPr>
            <a:spLocks noChangeArrowheads="1" noChangeShapeType="1" noTextEdit="1"/>
          </p:cNvSpPr>
          <p:nvPr/>
        </p:nvSpPr>
        <p:spPr bwMode="auto">
          <a:xfrm>
            <a:off x="6429388" y="4643446"/>
            <a:ext cx="10668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i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Т.п</a:t>
            </a:r>
            <a:r>
              <a:rPr lang="ru-RU" sz="3600" b="1" i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.</a:t>
            </a:r>
          </a:p>
        </p:txBody>
      </p:sp>
      <p:sp>
        <p:nvSpPr>
          <p:cNvPr id="26640" name="WordArt 16"/>
          <p:cNvSpPr>
            <a:spLocks noChangeArrowheads="1" noChangeShapeType="1" noTextEdit="1"/>
          </p:cNvSpPr>
          <p:nvPr/>
        </p:nvSpPr>
        <p:spPr bwMode="auto">
          <a:xfrm>
            <a:off x="6357950" y="5357826"/>
            <a:ext cx="10668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i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Т.п</a:t>
            </a:r>
            <a:r>
              <a:rPr lang="ru-RU" sz="3600" b="1" i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.</a:t>
            </a:r>
          </a:p>
        </p:txBody>
      </p:sp>
      <p:sp>
        <p:nvSpPr>
          <p:cNvPr id="26641" name="WordArt 17"/>
          <p:cNvSpPr>
            <a:spLocks noChangeArrowheads="1" noChangeShapeType="1" noTextEdit="1"/>
          </p:cNvSpPr>
          <p:nvPr/>
        </p:nvSpPr>
        <p:spPr bwMode="auto">
          <a:xfrm>
            <a:off x="6215074" y="6219825"/>
            <a:ext cx="10668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i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Т.п</a:t>
            </a:r>
            <a:r>
              <a:rPr lang="ru-RU" sz="3600" b="1" i="1" kern="10" dirty="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4" grpId="0" animBg="1"/>
      <p:bldP spid="26635" grpId="0" animBg="1"/>
      <p:bldP spid="26636" grpId="0" animBg="1"/>
      <p:bldP spid="266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2195513" y="404813"/>
            <a:ext cx="47529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Имя прилагательное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4356100" y="908050"/>
            <a:ext cx="0" cy="433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971550" y="1268413"/>
            <a:ext cx="687705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Comic Sans MS"/>
              </a:rPr>
              <a:t>Обозначает признак предмета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4356100" y="1700213"/>
            <a:ext cx="0" cy="4333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2" name="WordArt 8"/>
          <p:cNvSpPr>
            <a:spLocks noChangeArrowheads="1" noChangeShapeType="1" noTextEdit="1"/>
          </p:cNvSpPr>
          <p:nvPr/>
        </p:nvSpPr>
        <p:spPr bwMode="auto">
          <a:xfrm>
            <a:off x="323850" y="3141663"/>
            <a:ext cx="2089150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omic Sans MS"/>
              </a:rPr>
              <a:t>м.р.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omic Sans MS"/>
              </a:rPr>
              <a:t>Какой?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Comic Sans MS"/>
              </a:rPr>
              <a:t>-ой,-ый,-ий 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2700338" y="3213100"/>
            <a:ext cx="1514475" cy="1296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mic Sans MS"/>
              </a:rPr>
              <a:t>ж.р.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mic Sans MS"/>
              </a:rPr>
              <a:t>Какая?</a:t>
            </a:r>
          </a:p>
          <a:p>
            <a:pPr algn="ctr"/>
            <a:r>
              <a:rPr lang="ru-RU" sz="3600" b="1" i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mic Sans MS"/>
              </a:rPr>
              <a:t>-ая,-яя</a:t>
            </a:r>
          </a:p>
        </p:txBody>
      </p:sp>
      <p:sp>
        <p:nvSpPr>
          <p:cNvPr id="6154" name="WordArt 10"/>
          <p:cNvSpPr>
            <a:spLocks noChangeArrowheads="1" noChangeShapeType="1" noTextEdit="1"/>
          </p:cNvSpPr>
          <p:nvPr/>
        </p:nvSpPr>
        <p:spPr bwMode="auto">
          <a:xfrm>
            <a:off x="4572000" y="3141663"/>
            <a:ext cx="1366838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Comic Sans MS"/>
              </a:rPr>
              <a:t>ср.р.</a:t>
            </a:r>
          </a:p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Comic Sans MS"/>
              </a:rPr>
              <a:t>Какое?</a:t>
            </a:r>
          </a:p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Comic Sans MS"/>
              </a:rPr>
              <a:t>-ое,-ее</a:t>
            </a:r>
          </a:p>
        </p:txBody>
      </p:sp>
      <p:sp>
        <p:nvSpPr>
          <p:cNvPr id="6155" name="WordArt 11"/>
          <p:cNvSpPr>
            <a:spLocks noChangeArrowheads="1" noChangeShapeType="1" noTextEdit="1"/>
          </p:cNvSpPr>
          <p:nvPr/>
        </p:nvSpPr>
        <p:spPr bwMode="auto">
          <a:xfrm>
            <a:off x="6948488" y="3068638"/>
            <a:ext cx="15811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Comic Sans MS"/>
              </a:rPr>
              <a:t>Какие?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800080"/>
                </a:solidFill>
                <a:latin typeface="Comic Sans MS"/>
              </a:rPr>
              <a:t>-ие,-ые</a:t>
            </a: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1547813" y="2565400"/>
            <a:ext cx="142875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7" name="WordArt 13"/>
          <p:cNvSpPr>
            <a:spLocks noChangeArrowheads="1" noChangeShapeType="1" noTextEdit="1"/>
          </p:cNvSpPr>
          <p:nvPr/>
        </p:nvSpPr>
        <p:spPr bwMode="auto">
          <a:xfrm>
            <a:off x="1116013" y="5634038"/>
            <a:ext cx="3168650" cy="1223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Comic Sans MS"/>
              </a:rPr>
              <a:t>Имеет связь 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Comic Sans MS"/>
              </a:rPr>
              <a:t>с именем 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Comic Sans MS"/>
              </a:rPr>
              <a:t>существительным</a:t>
            </a:r>
          </a:p>
        </p:txBody>
      </p:sp>
      <p:sp>
        <p:nvSpPr>
          <p:cNvPr id="6158" name="WordArt 14"/>
          <p:cNvSpPr>
            <a:spLocks noChangeArrowheads="1" noChangeShapeType="1" noTextEdit="1"/>
          </p:cNvSpPr>
          <p:nvPr/>
        </p:nvSpPr>
        <p:spPr bwMode="auto">
          <a:xfrm>
            <a:off x="4643438" y="5445125"/>
            <a:ext cx="2743200" cy="1225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Comic Sans MS"/>
              </a:rPr>
              <a:t>Имеет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Comic Sans MS"/>
              </a:rPr>
              <a:t>синонимы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Comic Sans MS"/>
              </a:rPr>
              <a:t>и антонимы</a:t>
            </a:r>
          </a:p>
        </p:txBody>
      </p:sp>
      <p:sp>
        <p:nvSpPr>
          <p:cNvPr id="6159" name="WordArt 15"/>
          <p:cNvSpPr>
            <a:spLocks noChangeArrowheads="1" noChangeShapeType="1" noTextEdit="1"/>
          </p:cNvSpPr>
          <p:nvPr/>
        </p:nvSpPr>
        <p:spPr bwMode="auto">
          <a:xfrm>
            <a:off x="1042988" y="2133600"/>
            <a:ext cx="72580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Изменяется по родам и числам </a:t>
            </a:r>
          </a:p>
        </p:txBody>
      </p:sp>
      <p:sp>
        <p:nvSpPr>
          <p:cNvPr id="6160" name="AutoShape 16"/>
          <p:cNvSpPr>
            <a:spLocks/>
          </p:cNvSpPr>
          <p:nvPr/>
        </p:nvSpPr>
        <p:spPr bwMode="auto">
          <a:xfrm rot="-5400000">
            <a:off x="2839244" y="1704181"/>
            <a:ext cx="584200" cy="5761038"/>
          </a:xfrm>
          <a:prstGeom prst="leftBrace">
            <a:avLst>
              <a:gd name="adj1" fmla="val 82178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WordArt 17"/>
          <p:cNvSpPr>
            <a:spLocks noChangeArrowheads="1" noChangeShapeType="1" noTextEdit="1"/>
          </p:cNvSpPr>
          <p:nvPr/>
        </p:nvSpPr>
        <p:spPr bwMode="auto">
          <a:xfrm>
            <a:off x="2124075" y="4868863"/>
            <a:ext cx="14414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ед.ч.</a:t>
            </a:r>
          </a:p>
        </p:txBody>
      </p:sp>
      <p:sp>
        <p:nvSpPr>
          <p:cNvPr id="6162" name="AutoShape 18"/>
          <p:cNvSpPr>
            <a:spLocks/>
          </p:cNvSpPr>
          <p:nvPr/>
        </p:nvSpPr>
        <p:spPr bwMode="auto">
          <a:xfrm rot="-5400000">
            <a:off x="7498556" y="3526632"/>
            <a:ext cx="441325" cy="1541462"/>
          </a:xfrm>
          <a:prstGeom prst="leftBrace">
            <a:avLst>
              <a:gd name="adj1" fmla="val 2910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3" name="WordArt 19"/>
          <p:cNvSpPr>
            <a:spLocks noChangeArrowheads="1" noChangeShapeType="1" noTextEdit="1"/>
          </p:cNvSpPr>
          <p:nvPr/>
        </p:nvSpPr>
        <p:spPr bwMode="auto">
          <a:xfrm>
            <a:off x="6804025" y="4724400"/>
            <a:ext cx="1311275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мн.ч.</a:t>
            </a:r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 flipH="1">
            <a:off x="3492500" y="2565400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5219700" y="2565400"/>
            <a:ext cx="0" cy="43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7235825" y="2565400"/>
            <a:ext cx="287338" cy="4333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1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0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3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8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50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85750" y="785813"/>
            <a:ext cx="7578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FF0000"/>
                </a:solidFill>
                <a:latin typeface="Comic Sans MS" pitchFamily="66" charset="0"/>
              </a:rPr>
              <a:t>Что такое имя прилагательное?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785813" y="1500188"/>
            <a:ext cx="7854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C00000"/>
                </a:solidFill>
                <a:latin typeface="Comic Sans MS" pitchFamily="66" charset="0"/>
              </a:rPr>
              <a:t>Как изменяется имя прилагательное</a:t>
            </a:r>
            <a:r>
              <a:rPr lang="ru-RU" b="1" i="1">
                <a:solidFill>
                  <a:srgbClr val="C00000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1214438" y="2214563"/>
            <a:ext cx="63563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66FF"/>
                </a:solidFill>
                <a:latin typeface="Comic Sans MS" pitchFamily="66" charset="0"/>
              </a:rPr>
              <a:t>Как узнать род, число, падеж</a:t>
            </a:r>
          </a:p>
          <a:p>
            <a:r>
              <a:rPr lang="ru-RU" sz="3200" b="1" i="1">
                <a:solidFill>
                  <a:srgbClr val="0066FF"/>
                </a:solidFill>
                <a:latin typeface="Comic Sans MS" pitchFamily="66" charset="0"/>
              </a:rPr>
              <a:t> имени прилагательного?</a:t>
            </a: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2000250" y="3357563"/>
            <a:ext cx="6858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9900"/>
                </a:solidFill>
                <a:latin typeface="Comic Sans MS" pitchFamily="66" charset="0"/>
              </a:rPr>
              <a:t>Каким членом предложения </a:t>
            </a:r>
          </a:p>
          <a:p>
            <a:r>
              <a:rPr lang="ru-RU" sz="3200" b="1" i="1">
                <a:solidFill>
                  <a:srgbClr val="009900"/>
                </a:solidFill>
                <a:latin typeface="Comic Sans MS" pitchFamily="66" charset="0"/>
              </a:rPr>
              <a:t>является прилагательное? </a:t>
            </a:r>
          </a:p>
        </p:txBody>
      </p:sp>
      <p:pic>
        <p:nvPicPr>
          <p:cNvPr id="15366" name="Рисунок 6" descr="slide0076_image12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4786313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Рисунок 7" descr="picture02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63" y="0"/>
            <a:ext cx="1214437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44669271_40510872_c_202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88" y="4586288"/>
            <a:ext cx="28575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5" descr="g0704548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3429000"/>
            <a:ext cx="39941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472" y="285728"/>
            <a:ext cx="6215106" cy="255454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У существительных подчас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Не жизнь, а просто мука!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Ни цвета нет у них без нас,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Ни запаха, ни звука!</a:t>
            </a:r>
          </a:p>
          <a:p>
            <a:pPr>
              <a:defRPr/>
            </a:pPr>
            <a:endParaRPr lang="ru-RU" sz="3200" b="1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1802" y="3071810"/>
            <a:ext cx="5857917" cy="30469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Вот громкий стук,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Вот злющий лук,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Вот легкий пар,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Вот летний жар,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Вот яркое солнце</a:t>
            </a:r>
          </a:p>
          <a:p>
            <a:pPr>
              <a:defRPr/>
            </a:pPr>
            <a:r>
              <a:rPr lang="ru-R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Глядит нам в оконце.</a:t>
            </a:r>
          </a:p>
        </p:txBody>
      </p:sp>
      <p:pic>
        <p:nvPicPr>
          <p:cNvPr id="3077" name="Рисунок 3" descr="BS01117_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188" y="3143250"/>
            <a:ext cx="1214437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1" descr="SCAL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480105">
            <a:off x="6772275" y="4757738"/>
            <a:ext cx="24955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4" descr="C:\Documents and Settings\ййййй\Мои документы\Мои рисунки\slide0085_image052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75" y="0"/>
            <a:ext cx="2714625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3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285750" y="285750"/>
            <a:ext cx="5934075" cy="1381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>
              <a:ln w="17780">
                <a:solidFill>
                  <a:srgbClr val="FFFFFF"/>
                </a:solidFill>
                <a:miter lim="800000"/>
                <a:headEnd/>
                <a:tailEnd/>
              </a:ln>
              <a:gradFill rotWithShape="1">
                <a:gsLst>
                  <a:gs pos="0">
                    <a:srgbClr val="505050"/>
                  </a:gs>
                  <a:gs pos="49001">
                    <a:srgbClr val="595959"/>
                  </a:gs>
                  <a:gs pos="50000">
                    <a:srgbClr val="000000"/>
                  </a:gs>
                  <a:gs pos="95000">
                    <a:srgbClr val="000000"/>
                  </a:gs>
                  <a:gs pos="100000">
                    <a:srgbClr val="000000"/>
                  </a:gs>
                </a:gsLst>
                <a:lin ang="5400000"/>
              </a:gradFill>
              <a:effectLst>
                <a:outerShdw algn="tl" rotWithShape="0">
                  <a:srgbClr val="000000"/>
                </a:outerShdw>
              </a:effectLst>
              <a:latin typeface="Comic Sans MS"/>
            </a:endParaRPr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>
            <a:off x="1214438" y="1285875"/>
            <a:ext cx="3257550" cy="88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Изменит окончание, 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когда ему так нужно</a:t>
            </a:r>
          </a:p>
        </p:txBody>
      </p:sp>
      <p:sp>
        <p:nvSpPr>
          <p:cNvPr id="4100" name="WordArt 7"/>
          <p:cNvSpPr>
            <a:spLocks noChangeArrowheads="1" noChangeShapeType="1" noTextEdit="1"/>
          </p:cNvSpPr>
          <p:nvPr/>
        </p:nvSpPr>
        <p:spPr bwMode="auto">
          <a:xfrm>
            <a:off x="285750" y="2357438"/>
            <a:ext cx="64770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D0D0D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Оно его не бросит в своде и на земле,</a:t>
            </a:r>
          </a:p>
          <a:p>
            <a:pPr algn="ctr"/>
            <a:r>
              <a:rPr lang="ru-RU" sz="3600" b="1" i="1" kern="10">
                <a:ln w="9525">
                  <a:solidFill>
                    <a:srgbClr val="0D0D0D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Стоит в одном с ним роде, числе и падеже.</a:t>
            </a:r>
          </a:p>
        </p:txBody>
      </p:sp>
      <p:sp>
        <p:nvSpPr>
          <p:cNvPr id="4101" name="WordArt 8"/>
          <p:cNvSpPr>
            <a:spLocks noChangeArrowheads="1" noChangeShapeType="1" noTextEdit="1"/>
          </p:cNvSpPr>
          <p:nvPr/>
        </p:nvSpPr>
        <p:spPr bwMode="auto">
          <a:xfrm>
            <a:off x="214313" y="214313"/>
            <a:ext cx="4810125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Существительное с прилагательным</a:t>
            </a:r>
          </a:p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 живет на редкость дружно.</a:t>
            </a:r>
          </a:p>
        </p:txBody>
      </p:sp>
      <p:sp>
        <p:nvSpPr>
          <p:cNvPr id="4102" name="TextBox 8"/>
          <p:cNvSpPr txBox="1">
            <a:spLocks noChangeArrowheads="1"/>
          </p:cNvSpPr>
          <p:nvPr/>
        </p:nvSpPr>
        <p:spPr bwMode="auto">
          <a:xfrm>
            <a:off x="357188" y="3571875"/>
            <a:ext cx="4000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002060"/>
                </a:solidFill>
                <a:latin typeface="Comic Sans MS" pitchFamily="66" charset="0"/>
              </a:rPr>
              <a:t>Смешной медвежонок</a:t>
            </a:r>
          </a:p>
          <a:p>
            <a:r>
              <a:rPr lang="ru-RU" b="1" i="1">
                <a:solidFill>
                  <a:srgbClr val="002060"/>
                </a:solidFill>
                <a:latin typeface="Comic Sans MS" pitchFamily="66" charset="0"/>
              </a:rPr>
              <a:t>Смешная песенка</a:t>
            </a:r>
          </a:p>
          <a:p>
            <a:r>
              <a:rPr lang="ru-RU" b="1" i="1">
                <a:solidFill>
                  <a:srgbClr val="002060"/>
                </a:solidFill>
                <a:latin typeface="Comic Sans MS" pitchFamily="66" charset="0"/>
              </a:rPr>
              <a:t>Смешное происшествие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29188" y="4572000"/>
            <a:ext cx="3236912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Стеклянная игрушка</a:t>
            </a:r>
          </a:p>
          <a:p>
            <a:pPr>
              <a:defRPr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Стеклянный стакан</a:t>
            </a:r>
          </a:p>
          <a:p>
            <a:pPr>
              <a:defRPr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Стеклянное окно</a:t>
            </a:r>
          </a:p>
        </p:txBody>
      </p:sp>
      <p:pic>
        <p:nvPicPr>
          <p:cNvPr id="11" name="Рисунок 10" descr="EN00501_.WMF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2288721">
            <a:off x="6690937" y="770561"/>
            <a:ext cx="1327450" cy="1305865"/>
          </a:xfrm>
          <a:prstGeom prst="rect">
            <a:avLst/>
          </a:prstGeom>
        </p:spPr>
      </p:pic>
      <p:pic>
        <p:nvPicPr>
          <p:cNvPr id="4105" name="Рисунок 11" descr="g0145408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57750"/>
            <a:ext cx="1731963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EN00501_.WMF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19485359">
            <a:off x="6827386" y="2763634"/>
            <a:ext cx="1327450" cy="1305865"/>
          </a:xfrm>
          <a:prstGeom prst="rect">
            <a:avLst/>
          </a:prstGeom>
        </p:spPr>
      </p:pic>
      <p:pic>
        <p:nvPicPr>
          <p:cNvPr id="4107" name="Рисунок 13" descr="HH01915_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37438" y="5294313"/>
            <a:ext cx="1706562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Рисунок 14" descr="IN00324_.WM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75" y="4786313"/>
            <a:ext cx="1635125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9" name="TextBox 15"/>
          <p:cNvSpPr txBox="1">
            <a:spLocks noChangeArrowheads="1"/>
          </p:cNvSpPr>
          <p:nvPr/>
        </p:nvSpPr>
        <p:spPr bwMode="auto">
          <a:xfrm>
            <a:off x="5500688" y="6396038"/>
            <a:ext cx="20494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Просклонять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0" descr="CLOUD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428625"/>
            <a:ext cx="136207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14" descr="g01565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0" y="2571750"/>
            <a:ext cx="3167063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4" descr="g01565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8" y="3071813"/>
            <a:ext cx="3167062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14" descr="g01565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71988"/>
            <a:ext cx="3167063" cy="238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g010116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38" y="5143500"/>
            <a:ext cx="13954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8" descr="g01565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50" y="4714875"/>
            <a:ext cx="2000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07950" y="3573463"/>
            <a:ext cx="2160588" cy="2800350"/>
            <a:chOff x="113" y="1162"/>
            <a:chExt cx="1361" cy="1764"/>
          </a:xfrm>
        </p:grpSpPr>
        <p:sp>
          <p:nvSpPr>
            <p:cNvPr id="5170" name="AutoShape 11"/>
            <p:cNvSpPr>
              <a:spLocks noChangeArrowheads="1"/>
            </p:cNvSpPr>
            <p:nvPr/>
          </p:nvSpPr>
          <p:spPr bwMode="auto">
            <a:xfrm rot="10800000">
              <a:off x="567" y="1616"/>
              <a:ext cx="726" cy="16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3 w 21600"/>
                <a:gd name="T13" fmla="*/ 4527 h 21600"/>
                <a:gd name="T14" fmla="*/ 17107 w 21600"/>
                <a:gd name="T15" fmla="*/ 1707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71" name="Rectangle 12"/>
            <p:cNvSpPr>
              <a:spLocks noChangeArrowheads="1"/>
            </p:cNvSpPr>
            <p:nvPr/>
          </p:nvSpPr>
          <p:spPr bwMode="auto">
            <a:xfrm>
              <a:off x="884" y="1389"/>
              <a:ext cx="136" cy="2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72" name="AutoShape 15"/>
            <p:cNvSpPr>
              <a:spLocks noChangeArrowheads="1"/>
            </p:cNvSpPr>
            <p:nvPr/>
          </p:nvSpPr>
          <p:spPr bwMode="auto">
            <a:xfrm rot="-5400000">
              <a:off x="340" y="1570"/>
              <a:ext cx="907" cy="1361"/>
            </a:xfrm>
            <a:prstGeom prst="can">
              <a:avLst>
                <a:gd name="adj" fmla="val 37514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73" name="Freeform 16"/>
            <p:cNvSpPr>
              <a:spLocks/>
            </p:cNvSpPr>
            <p:nvPr/>
          </p:nvSpPr>
          <p:spPr bwMode="auto">
            <a:xfrm>
              <a:off x="839" y="1162"/>
              <a:ext cx="288" cy="225"/>
            </a:xfrm>
            <a:custGeom>
              <a:avLst/>
              <a:gdLst>
                <a:gd name="T0" fmla="*/ 325 w 197"/>
                <a:gd name="T1" fmla="*/ 336 h 187"/>
                <a:gd name="T2" fmla="*/ 196 w 197"/>
                <a:gd name="T3" fmla="*/ 318 h 187"/>
                <a:gd name="T4" fmla="*/ 61 w 197"/>
                <a:gd name="T5" fmla="*/ 256 h 187"/>
                <a:gd name="T6" fmla="*/ 887 w 197"/>
                <a:gd name="T7" fmla="*/ 277 h 187"/>
                <a:gd name="T8" fmla="*/ 841 w 197"/>
                <a:gd name="T9" fmla="*/ 357 h 187"/>
                <a:gd name="T10" fmla="*/ 412 w 197"/>
                <a:gd name="T11" fmla="*/ 336 h 187"/>
                <a:gd name="T12" fmla="*/ 800 w 197"/>
                <a:gd name="T13" fmla="*/ 0 h 1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7"/>
                <a:gd name="T22" fmla="*/ 0 h 187"/>
                <a:gd name="T23" fmla="*/ 197 w 197"/>
                <a:gd name="T24" fmla="*/ 187 h 18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7" h="187">
                  <a:moveTo>
                    <a:pt x="71" y="160"/>
                  </a:moveTo>
                  <a:cubicBezTo>
                    <a:pt x="62" y="157"/>
                    <a:pt x="51" y="156"/>
                    <a:pt x="43" y="151"/>
                  </a:cubicBezTo>
                  <a:cubicBezTo>
                    <a:pt x="32" y="143"/>
                    <a:pt x="0" y="124"/>
                    <a:pt x="14" y="122"/>
                  </a:cubicBezTo>
                  <a:cubicBezTo>
                    <a:pt x="74" y="114"/>
                    <a:pt x="134" y="129"/>
                    <a:pt x="194" y="132"/>
                  </a:cubicBezTo>
                  <a:cubicBezTo>
                    <a:pt x="191" y="145"/>
                    <a:pt x="197" y="167"/>
                    <a:pt x="184" y="170"/>
                  </a:cubicBezTo>
                  <a:cubicBezTo>
                    <a:pt x="154" y="178"/>
                    <a:pt x="107" y="187"/>
                    <a:pt x="90" y="160"/>
                  </a:cubicBezTo>
                  <a:cubicBezTo>
                    <a:pt x="7" y="30"/>
                    <a:pt x="127" y="43"/>
                    <a:pt x="175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74" name="Oval 26"/>
            <p:cNvSpPr>
              <a:spLocks noChangeArrowheads="1"/>
            </p:cNvSpPr>
            <p:nvPr/>
          </p:nvSpPr>
          <p:spPr bwMode="auto">
            <a:xfrm>
              <a:off x="930" y="2614"/>
              <a:ext cx="266" cy="312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75" name="Oval 27"/>
            <p:cNvSpPr>
              <a:spLocks noChangeArrowheads="1"/>
            </p:cNvSpPr>
            <p:nvPr/>
          </p:nvSpPr>
          <p:spPr bwMode="auto">
            <a:xfrm>
              <a:off x="431" y="2614"/>
              <a:ext cx="266" cy="312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61" name="WordArt 42"/>
          <p:cNvSpPr>
            <a:spLocks noChangeArrowheads="1" noChangeShapeType="1" noTextEdit="1"/>
          </p:cNvSpPr>
          <p:nvPr/>
        </p:nvSpPr>
        <p:spPr bwMode="auto">
          <a:xfrm>
            <a:off x="3000375" y="3929063"/>
            <a:ext cx="47529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Имя прилагательное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2428875" y="4714875"/>
            <a:ext cx="2071688" cy="1592263"/>
            <a:chOff x="1531" y="1927"/>
            <a:chExt cx="1258" cy="1003"/>
          </a:xfrm>
        </p:grpSpPr>
        <p:sp>
          <p:nvSpPr>
            <p:cNvPr id="5166" name="Rectangle 4"/>
            <p:cNvSpPr>
              <a:spLocks noChangeArrowheads="1"/>
            </p:cNvSpPr>
            <p:nvPr/>
          </p:nvSpPr>
          <p:spPr bwMode="auto">
            <a:xfrm>
              <a:off x="1565" y="1933"/>
              <a:ext cx="1224" cy="791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7" name="Oval 7"/>
            <p:cNvSpPr>
              <a:spLocks noChangeArrowheads="1"/>
            </p:cNvSpPr>
            <p:nvPr/>
          </p:nvSpPr>
          <p:spPr bwMode="auto">
            <a:xfrm>
              <a:off x="1746" y="2614"/>
              <a:ext cx="266" cy="312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8" name="Oval 8"/>
            <p:cNvSpPr>
              <a:spLocks noChangeArrowheads="1"/>
            </p:cNvSpPr>
            <p:nvPr/>
          </p:nvSpPr>
          <p:spPr bwMode="auto">
            <a:xfrm>
              <a:off x="2290" y="2618"/>
              <a:ext cx="267" cy="312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69" name="Rectangle 4"/>
            <p:cNvSpPr>
              <a:spLocks noChangeArrowheads="1"/>
            </p:cNvSpPr>
            <p:nvPr/>
          </p:nvSpPr>
          <p:spPr bwMode="auto">
            <a:xfrm>
              <a:off x="1531" y="1927"/>
              <a:ext cx="1224" cy="791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62" name="WordArt 44"/>
          <p:cNvSpPr>
            <a:spLocks noChangeArrowheads="1" noChangeShapeType="1" noTextEdit="1"/>
          </p:cNvSpPr>
          <p:nvPr/>
        </p:nvSpPr>
        <p:spPr bwMode="auto">
          <a:xfrm>
            <a:off x="2843213" y="5084763"/>
            <a:ext cx="11525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Comic Sans MS"/>
              </a:rPr>
              <a:t>число</a:t>
            </a:r>
          </a:p>
        </p:txBody>
      </p:sp>
      <p:grpSp>
        <p:nvGrpSpPr>
          <p:cNvPr id="4" name="Группа 66"/>
          <p:cNvGrpSpPr>
            <a:grpSpLocks/>
          </p:cNvGrpSpPr>
          <p:nvPr/>
        </p:nvGrpSpPr>
        <p:grpSpPr bwMode="auto">
          <a:xfrm>
            <a:off x="179388" y="2276475"/>
            <a:ext cx="2447925" cy="1223963"/>
            <a:chOff x="179388" y="2276475"/>
            <a:chExt cx="2447925" cy="1223963"/>
          </a:xfrm>
        </p:grpSpPr>
        <p:sp>
          <p:nvSpPr>
            <p:cNvPr id="5164" name="AutoShape 13"/>
            <p:cNvSpPr>
              <a:spLocks noChangeArrowheads="1"/>
            </p:cNvSpPr>
            <p:nvPr/>
          </p:nvSpPr>
          <p:spPr bwMode="auto">
            <a:xfrm>
              <a:off x="179388" y="2276475"/>
              <a:ext cx="2447925" cy="1223963"/>
            </a:xfrm>
            <a:prstGeom prst="cloudCallout">
              <a:avLst>
                <a:gd name="adj1" fmla="val 5255"/>
                <a:gd name="adj2" fmla="val 50907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5165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684213" y="2492375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Какая?</a:t>
              </a:r>
            </a:p>
          </p:txBody>
        </p:sp>
      </p:grpSp>
      <p:grpSp>
        <p:nvGrpSpPr>
          <p:cNvPr id="5" name="Группа 67"/>
          <p:cNvGrpSpPr>
            <a:grpSpLocks/>
          </p:cNvGrpSpPr>
          <p:nvPr/>
        </p:nvGrpSpPr>
        <p:grpSpPr bwMode="auto">
          <a:xfrm>
            <a:off x="2411413" y="1125538"/>
            <a:ext cx="2065337" cy="1152525"/>
            <a:chOff x="2411413" y="1125538"/>
            <a:chExt cx="2065337" cy="1152525"/>
          </a:xfrm>
        </p:grpSpPr>
        <p:sp>
          <p:nvSpPr>
            <p:cNvPr id="5162" name="AutoShape 30"/>
            <p:cNvSpPr>
              <a:spLocks noChangeArrowheads="1"/>
            </p:cNvSpPr>
            <p:nvPr/>
          </p:nvSpPr>
          <p:spPr bwMode="auto">
            <a:xfrm>
              <a:off x="2411413" y="1125538"/>
              <a:ext cx="2065337" cy="1152525"/>
            </a:xfrm>
            <a:prstGeom prst="cloudCallout">
              <a:avLst>
                <a:gd name="adj1" fmla="val 8495"/>
                <a:gd name="adj2" fmla="val 323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5163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2700338" y="1341438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993366"/>
                  </a:solidFill>
                  <a:latin typeface="Comic Sans MS"/>
                </a:rPr>
                <a:t>Какой?</a:t>
              </a:r>
            </a:p>
          </p:txBody>
        </p:sp>
      </p:grpSp>
      <p:grpSp>
        <p:nvGrpSpPr>
          <p:cNvPr id="6" name="Группа 75"/>
          <p:cNvGrpSpPr>
            <a:grpSpLocks/>
          </p:cNvGrpSpPr>
          <p:nvPr/>
        </p:nvGrpSpPr>
        <p:grpSpPr bwMode="auto">
          <a:xfrm>
            <a:off x="6143625" y="1785938"/>
            <a:ext cx="2065338" cy="1152525"/>
            <a:chOff x="6143636" y="1785926"/>
            <a:chExt cx="2065338" cy="1152525"/>
          </a:xfrm>
        </p:grpSpPr>
        <p:sp>
          <p:nvSpPr>
            <p:cNvPr id="5160" name="AutoShape 32"/>
            <p:cNvSpPr>
              <a:spLocks noChangeArrowheads="1"/>
            </p:cNvSpPr>
            <p:nvPr/>
          </p:nvSpPr>
          <p:spPr bwMode="auto">
            <a:xfrm>
              <a:off x="6143636" y="1785926"/>
              <a:ext cx="2065338" cy="1152525"/>
            </a:xfrm>
            <a:prstGeom prst="cloudCallout">
              <a:avLst>
                <a:gd name="adj1" fmla="val 8495"/>
                <a:gd name="adj2" fmla="val 323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5161" name="WordArt 50"/>
            <p:cNvSpPr>
              <a:spLocks noChangeArrowheads="1" noChangeShapeType="1" noTextEdit="1"/>
            </p:cNvSpPr>
            <p:nvPr/>
          </p:nvSpPr>
          <p:spPr bwMode="auto">
            <a:xfrm>
              <a:off x="6429388" y="2000240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Comic Sans MS"/>
                </a:rPr>
                <a:t>Какие?</a:t>
              </a:r>
            </a:p>
          </p:txBody>
        </p:sp>
      </p:grpSp>
      <p:grpSp>
        <p:nvGrpSpPr>
          <p:cNvPr id="7" name="Группа 68"/>
          <p:cNvGrpSpPr>
            <a:grpSpLocks/>
          </p:cNvGrpSpPr>
          <p:nvPr/>
        </p:nvGrpSpPr>
        <p:grpSpPr bwMode="auto">
          <a:xfrm>
            <a:off x="3929063" y="1928813"/>
            <a:ext cx="2065337" cy="1152525"/>
            <a:chOff x="4716463" y="1989138"/>
            <a:chExt cx="2065337" cy="1152525"/>
          </a:xfrm>
        </p:grpSpPr>
        <p:sp>
          <p:nvSpPr>
            <p:cNvPr id="5158" name="AutoShape 31"/>
            <p:cNvSpPr>
              <a:spLocks noChangeArrowheads="1"/>
            </p:cNvSpPr>
            <p:nvPr/>
          </p:nvSpPr>
          <p:spPr bwMode="auto">
            <a:xfrm>
              <a:off x="4716463" y="1989138"/>
              <a:ext cx="2065337" cy="1152525"/>
            </a:xfrm>
            <a:prstGeom prst="cloudCallout">
              <a:avLst>
                <a:gd name="adj1" fmla="val 8495"/>
                <a:gd name="adj2" fmla="val 323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5159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5003800" y="2205038"/>
              <a:ext cx="1514475" cy="63817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latin typeface="Comic Sans MS"/>
                </a:rPr>
                <a:t>Какое?</a:t>
              </a:r>
            </a:p>
          </p:txBody>
        </p:sp>
      </p:grpSp>
      <p:sp>
        <p:nvSpPr>
          <p:cNvPr id="5136" name="Line 55"/>
          <p:cNvSpPr>
            <a:spLocks noChangeShapeType="1"/>
          </p:cNvSpPr>
          <p:nvPr/>
        </p:nvSpPr>
        <p:spPr bwMode="auto">
          <a:xfrm>
            <a:off x="2268538" y="5300663"/>
            <a:ext cx="2159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" name="Group 18"/>
          <p:cNvGrpSpPr>
            <a:grpSpLocks/>
          </p:cNvGrpSpPr>
          <p:nvPr/>
        </p:nvGrpSpPr>
        <p:grpSpPr bwMode="auto">
          <a:xfrm>
            <a:off x="4714875" y="4714875"/>
            <a:ext cx="2016125" cy="1584325"/>
            <a:chOff x="2064" y="2024"/>
            <a:chExt cx="1043" cy="726"/>
          </a:xfrm>
        </p:grpSpPr>
        <p:sp>
          <p:nvSpPr>
            <p:cNvPr id="5155" name="Rectangle 19"/>
            <p:cNvSpPr>
              <a:spLocks noChangeArrowheads="1"/>
            </p:cNvSpPr>
            <p:nvPr/>
          </p:nvSpPr>
          <p:spPr bwMode="auto">
            <a:xfrm>
              <a:off x="2064" y="2024"/>
              <a:ext cx="1043" cy="57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6" name="Oval 20"/>
            <p:cNvSpPr>
              <a:spLocks noChangeArrowheads="1"/>
            </p:cNvSpPr>
            <p:nvPr/>
          </p:nvSpPr>
          <p:spPr bwMode="auto">
            <a:xfrm>
              <a:off x="2200" y="2523"/>
              <a:ext cx="227" cy="227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7" name="Oval 21"/>
            <p:cNvSpPr>
              <a:spLocks noChangeArrowheads="1"/>
            </p:cNvSpPr>
            <p:nvPr/>
          </p:nvSpPr>
          <p:spPr bwMode="auto">
            <a:xfrm>
              <a:off x="2653" y="2523"/>
              <a:ext cx="227" cy="227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63" name="WordArt 45"/>
          <p:cNvSpPr>
            <a:spLocks noChangeArrowheads="1" noChangeShapeType="1" noTextEdit="1"/>
          </p:cNvSpPr>
          <p:nvPr/>
        </p:nvSpPr>
        <p:spPr bwMode="auto">
          <a:xfrm>
            <a:off x="5219700" y="5146675"/>
            <a:ext cx="107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Comic Sans MS"/>
              </a:rPr>
              <a:t>род</a:t>
            </a:r>
          </a:p>
        </p:txBody>
      </p:sp>
      <p:sp>
        <p:nvSpPr>
          <p:cNvPr id="5139" name="Line 56"/>
          <p:cNvSpPr>
            <a:spLocks noChangeShapeType="1"/>
          </p:cNvSpPr>
          <p:nvPr/>
        </p:nvSpPr>
        <p:spPr bwMode="auto">
          <a:xfrm>
            <a:off x="4500563" y="5362575"/>
            <a:ext cx="2159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" name="Group 22"/>
          <p:cNvGrpSpPr>
            <a:grpSpLocks/>
          </p:cNvGrpSpPr>
          <p:nvPr/>
        </p:nvGrpSpPr>
        <p:grpSpPr bwMode="auto">
          <a:xfrm>
            <a:off x="7019925" y="4724400"/>
            <a:ext cx="1944688" cy="1655763"/>
            <a:chOff x="2064" y="2024"/>
            <a:chExt cx="1043" cy="726"/>
          </a:xfrm>
        </p:grpSpPr>
        <p:sp>
          <p:nvSpPr>
            <p:cNvPr id="5152" name="Rectangle 23"/>
            <p:cNvSpPr>
              <a:spLocks noChangeArrowheads="1"/>
            </p:cNvSpPr>
            <p:nvPr/>
          </p:nvSpPr>
          <p:spPr bwMode="auto">
            <a:xfrm>
              <a:off x="2064" y="2024"/>
              <a:ext cx="1043" cy="576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3" name="Oval 24"/>
            <p:cNvSpPr>
              <a:spLocks noChangeArrowheads="1"/>
            </p:cNvSpPr>
            <p:nvPr/>
          </p:nvSpPr>
          <p:spPr bwMode="auto">
            <a:xfrm>
              <a:off x="2200" y="2523"/>
              <a:ext cx="227" cy="227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4" name="Oval 25"/>
            <p:cNvSpPr>
              <a:spLocks noChangeArrowheads="1"/>
            </p:cNvSpPr>
            <p:nvPr/>
          </p:nvSpPr>
          <p:spPr bwMode="auto">
            <a:xfrm>
              <a:off x="2653" y="2523"/>
              <a:ext cx="227" cy="227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" name="WordArt 46"/>
          <p:cNvSpPr>
            <a:spLocks noChangeArrowheads="1" noChangeShapeType="1" noTextEdit="1"/>
          </p:cNvSpPr>
          <p:nvPr/>
        </p:nvSpPr>
        <p:spPr bwMode="auto">
          <a:xfrm>
            <a:off x="7092950" y="5013325"/>
            <a:ext cx="148113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падеж</a:t>
            </a:r>
          </a:p>
        </p:txBody>
      </p:sp>
      <p:sp>
        <p:nvSpPr>
          <p:cNvPr id="5142" name="Line 57"/>
          <p:cNvSpPr>
            <a:spLocks noChangeShapeType="1"/>
          </p:cNvSpPr>
          <p:nvPr/>
        </p:nvSpPr>
        <p:spPr bwMode="auto">
          <a:xfrm>
            <a:off x="6732588" y="5300663"/>
            <a:ext cx="2889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143" name="Picture 60" descr="CLOUD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28688"/>
            <a:ext cx="2008188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4" name="Picture 62" descr="CLOUD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50" y="500063"/>
            <a:ext cx="10080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Box 48"/>
          <p:cNvSpPr txBox="1"/>
          <p:nvPr/>
        </p:nvSpPr>
        <p:spPr>
          <a:xfrm>
            <a:off x="4103838" y="0"/>
            <a:ext cx="5040162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800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Comic Sans MS" pitchFamily="66" charset="0"/>
              </a:rPr>
              <a:t>Существительное с прилагательным</a:t>
            </a:r>
          </a:p>
          <a:p>
            <a:pPr>
              <a:defRPr/>
            </a:pPr>
            <a:r>
              <a:rPr lang="ru-RU" sz="1800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Comic Sans MS" pitchFamily="66" charset="0"/>
              </a:rPr>
              <a:t>Живет на редкость дружно.</a:t>
            </a:r>
          </a:p>
          <a:p>
            <a:pPr>
              <a:defRPr/>
            </a:pPr>
            <a:r>
              <a:rPr lang="ru-RU" sz="1800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Comic Sans MS" pitchFamily="66" charset="0"/>
              </a:rPr>
              <a:t>Изменит окончание, когда ему так нужно.</a:t>
            </a:r>
          </a:p>
          <a:p>
            <a:pPr>
              <a:defRPr/>
            </a:pPr>
            <a:r>
              <a:rPr lang="ru-RU" sz="1800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Comic Sans MS" pitchFamily="66" charset="0"/>
              </a:rPr>
              <a:t>Оно его не бросит в воде и на земле,</a:t>
            </a:r>
          </a:p>
          <a:p>
            <a:pPr>
              <a:defRPr/>
            </a:pPr>
            <a:r>
              <a:rPr lang="ru-RU" sz="1800" dirty="0">
                <a:effectLst>
                  <a:glow rad="101600">
                    <a:srgbClr val="FF0000">
                      <a:alpha val="60000"/>
                    </a:srgbClr>
                  </a:glow>
                </a:effectLst>
                <a:latin typeface="Comic Sans MS" pitchFamily="66" charset="0"/>
              </a:rPr>
              <a:t>Стоит в одном с ним роде, числе и падеже</a:t>
            </a:r>
            <a:r>
              <a:rPr lang="ru-RU" sz="1800" dirty="0">
                <a:latin typeface="Comic Sans MS" pitchFamily="66" charset="0"/>
              </a:rPr>
              <a:t>.</a:t>
            </a:r>
          </a:p>
        </p:txBody>
      </p:sp>
      <p:grpSp>
        <p:nvGrpSpPr>
          <p:cNvPr id="10" name="Группа 65"/>
          <p:cNvGrpSpPr>
            <a:grpSpLocks/>
          </p:cNvGrpSpPr>
          <p:nvPr/>
        </p:nvGrpSpPr>
        <p:grpSpPr bwMode="auto">
          <a:xfrm>
            <a:off x="179388" y="4652963"/>
            <a:ext cx="1944687" cy="1936750"/>
            <a:chOff x="179388" y="4652963"/>
            <a:chExt cx="1944687" cy="1937462"/>
          </a:xfrm>
        </p:grpSpPr>
        <p:sp>
          <p:nvSpPr>
            <p:cNvPr id="5150" name="WordArt 40"/>
            <p:cNvSpPr>
              <a:spLocks noChangeArrowheads="1" noChangeShapeType="1" noTextEdit="1"/>
            </p:cNvSpPr>
            <p:nvPr/>
          </p:nvSpPr>
          <p:spPr bwMode="auto">
            <a:xfrm>
              <a:off x="179388" y="4652963"/>
              <a:ext cx="1944687" cy="129698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b="1" i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Comic Sans MS"/>
                </a:rPr>
                <a:t>Имя</a:t>
              </a:r>
            </a:p>
            <a:p>
              <a:pPr algn="ctr"/>
              <a:r>
                <a:rPr lang="ru-RU" sz="3600" b="1" i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00"/>
                  </a:solidFill>
                  <a:latin typeface="Comic Sans MS"/>
                </a:rPr>
                <a:t>существительное</a:t>
              </a:r>
            </a:p>
          </p:txBody>
        </p:sp>
        <p:pic>
          <p:nvPicPr>
            <p:cNvPr id="5151" name="Picture 67" descr="NA00882_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rot="-2485460">
              <a:off x="299124" y="5178539"/>
              <a:ext cx="1342684" cy="1411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147" name="Picture 10" descr="g011184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75" y="5991225"/>
            <a:ext cx="12858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8" name="Picture 10" descr="g011184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28813" y="5786438"/>
            <a:ext cx="12858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9" name="Picture 10" descr="g011184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38" y="5991225"/>
            <a:ext cx="12858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0"/>
                            </p:stCondLst>
                            <p:childTnLst>
                              <p:par>
                                <p:cTn id="6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 animBg="1"/>
      <p:bldP spid="2062" grpId="0" animBg="1"/>
      <p:bldP spid="2063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3144SY.WMF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400000">
            <a:off x="1834179" y="-134862"/>
            <a:ext cx="5960537" cy="8659105"/>
          </a:xfrm>
          <a:prstGeom prst="rect">
            <a:avLst/>
          </a:prstGeom>
        </p:spPr>
      </p:pic>
      <p:sp>
        <p:nvSpPr>
          <p:cNvPr id="6147" name="Прямоугольник 9"/>
          <p:cNvSpPr>
            <a:spLocks noChangeArrowheads="1"/>
          </p:cNvSpPr>
          <p:nvPr/>
        </p:nvSpPr>
        <p:spPr bwMode="auto">
          <a:xfrm>
            <a:off x="4714875" y="3214688"/>
            <a:ext cx="3665538" cy="523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mic Sans MS" pitchFamily="66" charset="0"/>
              </a:rPr>
              <a:t>Оранжевое солнце,</a:t>
            </a:r>
          </a:p>
        </p:txBody>
      </p:sp>
      <p:pic>
        <p:nvPicPr>
          <p:cNvPr id="3" name="Рисунок 2" descr="3144SY.WMF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133715">
            <a:off x="310825" y="154199"/>
            <a:ext cx="1182370" cy="1717675"/>
          </a:xfrm>
          <a:prstGeom prst="rect">
            <a:avLst/>
          </a:prstGeom>
        </p:spPr>
      </p:pic>
      <p:pic>
        <p:nvPicPr>
          <p:cNvPr id="4" name="Рисунок 3" descr="3144SY.WMF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133715">
            <a:off x="3882691" y="-202967"/>
            <a:ext cx="1182370" cy="1717675"/>
          </a:xfrm>
          <a:prstGeom prst="rect">
            <a:avLst/>
          </a:prstGeom>
        </p:spPr>
      </p:pic>
      <p:pic>
        <p:nvPicPr>
          <p:cNvPr id="5" name="Рисунок 4" descr="3144SY.WMF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133715">
            <a:off x="5668642" y="-202967"/>
            <a:ext cx="1182370" cy="1717675"/>
          </a:xfrm>
          <a:prstGeom prst="rect">
            <a:avLst/>
          </a:prstGeom>
        </p:spPr>
      </p:pic>
      <p:pic>
        <p:nvPicPr>
          <p:cNvPr id="6" name="Рисунок 5" descr="0736SY.WMF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9900">
                <a:tint val="45000"/>
                <a:satMod val="400000"/>
              </a:srgbClr>
            </a:duotone>
            <a:lum bright="40000"/>
          </a:blip>
          <a:stretch>
            <a:fillRect/>
          </a:stretch>
        </p:blipFill>
        <p:spPr>
          <a:xfrm>
            <a:off x="7098843" y="0"/>
            <a:ext cx="2045157" cy="2032375"/>
          </a:xfrm>
          <a:prstGeom prst="rect">
            <a:avLst/>
          </a:prstGeom>
        </p:spPr>
      </p:pic>
      <p:pic>
        <p:nvPicPr>
          <p:cNvPr id="6152" name="Рисунок 6" descr="g0110994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14563"/>
            <a:ext cx="4357688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3" name="TextBox 7"/>
          <p:cNvSpPr txBox="1">
            <a:spLocks noChangeArrowheads="1"/>
          </p:cNvSpPr>
          <p:nvPr/>
        </p:nvSpPr>
        <p:spPr bwMode="auto">
          <a:xfrm>
            <a:off x="4714875" y="3929063"/>
            <a:ext cx="3724275" cy="584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latin typeface="Comic Sans MS" pitchFamily="66" charset="0"/>
              </a:rPr>
              <a:t>Оранжевое море,</a:t>
            </a:r>
          </a:p>
        </p:txBody>
      </p:sp>
      <p:sp>
        <p:nvSpPr>
          <p:cNvPr id="6154" name="Прямоугольник 10"/>
          <p:cNvSpPr>
            <a:spLocks noChangeArrowheads="1"/>
          </p:cNvSpPr>
          <p:nvPr/>
        </p:nvSpPr>
        <p:spPr bwMode="auto">
          <a:xfrm>
            <a:off x="4714875" y="2428875"/>
            <a:ext cx="3214688" cy="523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mic Sans MS" pitchFamily="66" charset="0"/>
              </a:rPr>
              <a:t>Оранжевое небо,</a:t>
            </a:r>
          </a:p>
        </p:txBody>
      </p:sp>
      <p:sp>
        <p:nvSpPr>
          <p:cNvPr id="6155" name="Прямоугольник 11"/>
          <p:cNvSpPr>
            <a:spLocks noChangeArrowheads="1"/>
          </p:cNvSpPr>
          <p:nvPr/>
        </p:nvSpPr>
        <p:spPr bwMode="auto">
          <a:xfrm>
            <a:off x="4714875" y="4929188"/>
            <a:ext cx="4046538" cy="523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mic Sans MS" pitchFamily="66" charset="0"/>
              </a:rPr>
              <a:t>Оранжевый верблюд.</a:t>
            </a:r>
          </a:p>
        </p:txBody>
      </p:sp>
      <p:pic>
        <p:nvPicPr>
          <p:cNvPr id="14" name="Рисунок 13" descr="3144SY.WMF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133715">
            <a:off x="310824" y="940017"/>
            <a:ext cx="1182370" cy="1717675"/>
          </a:xfrm>
          <a:prstGeom prst="rect">
            <a:avLst/>
          </a:prstGeom>
        </p:spPr>
      </p:pic>
      <p:sp>
        <p:nvSpPr>
          <p:cNvPr id="6157" name="Прямоугольник 12"/>
          <p:cNvSpPr>
            <a:spLocks noChangeArrowheads="1"/>
          </p:cNvSpPr>
          <p:nvPr/>
        </p:nvSpPr>
        <p:spPr bwMode="auto">
          <a:xfrm>
            <a:off x="0" y="0"/>
            <a:ext cx="4071938" cy="120015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Comic Sans MS" pitchFamily="66" charset="0"/>
              </a:rPr>
              <a:t>Я покрашу белый свет,</a:t>
            </a:r>
          </a:p>
          <a:p>
            <a:r>
              <a:rPr lang="ru-RU" b="1" i="1">
                <a:latin typeface="Comic Sans MS" pitchFamily="66" charset="0"/>
              </a:rPr>
              <a:t>В самый свой любимый цвет.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BABY10.WMF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71802" y="4429132"/>
            <a:ext cx="891460" cy="1940306"/>
          </a:xfrm>
          <a:prstGeom prst="rect">
            <a:avLst/>
          </a:prstGeom>
        </p:spPr>
      </p:pic>
      <p:pic>
        <p:nvPicPr>
          <p:cNvPr id="4" name="Рисунок 3" descr="EN00501_.WMF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2288721">
            <a:off x="6619500" y="1770692"/>
            <a:ext cx="1327450" cy="1305865"/>
          </a:xfrm>
          <a:prstGeom prst="rect">
            <a:avLst/>
          </a:prstGeom>
        </p:spPr>
      </p:pic>
      <p:grpSp>
        <p:nvGrpSpPr>
          <p:cNvPr id="7172" name="Group 3"/>
          <p:cNvGrpSpPr>
            <a:grpSpLocks noChangeAspect="1"/>
          </p:cNvGrpSpPr>
          <p:nvPr/>
        </p:nvGrpSpPr>
        <p:grpSpPr bwMode="auto">
          <a:xfrm rot="-2032643">
            <a:off x="1004888" y="1597025"/>
            <a:ext cx="1493837" cy="1241425"/>
            <a:chOff x="630" y="810"/>
            <a:chExt cx="941" cy="782"/>
          </a:xfrm>
        </p:grpSpPr>
        <p:sp>
          <p:nvSpPr>
            <p:cNvPr id="7190" name="AutoShape 2"/>
            <p:cNvSpPr>
              <a:spLocks noChangeAspect="1" noChangeArrowheads="1" noTextEdit="1"/>
            </p:cNvSpPr>
            <p:nvPr/>
          </p:nvSpPr>
          <p:spPr bwMode="auto">
            <a:xfrm>
              <a:off x="630" y="810"/>
              <a:ext cx="941" cy="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1" name="Freeform 4"/>
            <p:cNvSpPr>
              <a:spLocks/>
            </p:cNvSpPr>
            <p:nvPr/>
          </p:nvSpPr>
          <p:spPr bwMode="auto">
            <a:xfrm>
              <a:off x="630" y="815"/>
              <a:ext cx="941" cy="775"/>
            </a:xfrm>
            <a:custGeom>
              <a:avLst/>
              <a:gdLst>
                <a:gd name="T0" fmla="*/ 26 w 1882"/>
                <a:gd name="T1" fmla="*/ 130 h 1550"/>
                <a:gd name="T2" fmla="*/ 18 w 1882"/>
                <a:gd name="T3" fmla="*/ 241 h 1550"/>
                <a:gd name="T4" fmla="*/ 58 w 1882"/>
                <a:gd name="T5" fmla="*/ 367 h 1550"/>
                <a:gd name="T6" fmla="*/ 134 w 1882"/>
                <a:gd name="T7" fmla="*/ 329 h 1550"/>
                <a:gd name="T8" fmla="*/ 88 w 1882"/>
                <a:gd name="T9" fmla="*/ 349 h 1550"/>
                <a:gd name="T10" fmla="*/ 103 w 1882"/>
                <a:gd name="T11" fmla="*/ 377 h 1550"/>
                <a:gd name="T12" fmla="*/ 118 w 1882"/>
                <a:gd name="T13" fmla="*/ 383 h 1550"/>
                <a:gd name="T14" fmla="*/ 131 w 1882"/>
                <a:gd name="T15" fmla="*/ 388 h 1550"/>
                <a:gd name="T16" fmla="*/ 142 w 1882"/>
                <a:gd name="T17" fmla="*/ 388 h 1550"/>
                <a:gd name="T18" fmla="*/ 155 w 1882"/>
                <a:gd name="T19" fmla="*/ 386 h 1550"/>
                <a:gd name="T20" fmla="*/ 159 w 1882"/>
                <a:gd name="T21" fmla="*/ 381 h 1550"/>
                <a:gd name="T22" fmla="*/ 163 w 1882"/>
                <a:gd name="T23" fmla="*/ 355 h 1550"/>
                <a:gd name="T24" fmla="*/ 162 w 1882"/>
                <a:gd name="T25" fmla="*/ 325 h 1550"/>
                <a:gd name="T26" fmla="*/ 147 w 1882"/>
                <a:gd name="T27" fmla="*/ 292 h 1550"/>
                <a:gd name="T28" fmla="*/ 219 w 1882"/>
                <a:gd name="T29" fmla="*/ 286 h 1550"/>
                <a:gd name="T30" fmla="*/ 224 w 1882"/>
                <a:gd name="T31" fmla="*/ 290 h 1550"/>
                <a:gd name="T32" fmla="*/ 220 w 1882"/>
                <a:gd name="T33" fmla="*/ 301 h 1550"/>
                <a:gd name="T34" fmla="*/ 210 w 1882"/>
                <a:gd name="T35" fmla="*/ 327 h 1550"/>
                <a:gd name="T36" fmla="*/ 206 w 1882"/>
                <a:gd name="T37" fmla="*/ 342 h 1550"/>
                <a:gd name="T38" fmla="*/ 221 w 1882"/>
                <a:gd name="T39" fmla="*/ 343 h 1550"/>
                <a:gd name="T40" fmla="*/ 241 w 1882"/>
                <a:gd name="T41" fmla="*/ 343 h 1550"/>
                <a:gd name="T42" fmla="*/ 275 w 1882"/>
                <a:gd name="T43" fmla="*/ 358 h 1550"/>
                <a:gd name="T44" fmla="*/ 306 w 1882"/>
                <a:gd name="T45" fmla="*/ 362 h 1550"/>
                <a:gd name="T46" fmla="*/ 310 w 1882"/>
                <a:gd name="T47" fmla="*/ 348 h 1550"/>
                <a:gd name="T48" fmla="*/ 316 w 1882"/>
                <a:gd name="T49" fmla="*/ 346 h 1550"/>
                <a:gd name="T50" fmla="*/ 321 w 1882"/>
                <a:gd name="T51" fmla="*/ 344 h 1550"/>
                <a:gd name="T52" fmla="*/ 340 w 1882"/>
                <a:gd name="T53" fmla="*/ 341 h 1550"/>
                <a:gd name="T54" fmla="*/ 400 w 1882"/>
                <a:gd name="T55" fmla="*/ 302 h 1550"/>
                <a:gd name="T56" fmla="*/ 471 w 1882"/>
                <a:gd name="T57" fmla="*/ 232 h 1550"/>
                <a:gd name="T58" fmla="*/ 464 w 1882"/>
                <a:gd name="T59" fmla="*/ 225 h 1550"/>
                <a:gd name="T60" fmla="*/ 454 w 1882"/>
                <a:gd name="T61" fmla="*/ 211 h 1550"/>
                <a:gd name="T62" fmla="*/ 451 w 1882"/>
                <a:gd name="T63" fmla="*/ 198 h 1550"/>
                <a:gd name="T64" fmla="*/ 447 w 1882"/>
                <a:gd name="T65" fmla="*/ 164 h 1550"/>
                <a:gd name="T66" fmla="*/ 450 w 1882"/>
                <a:gd name="T67" fmla="*/ 147 h 1550"/>
                <a:gd name="T68" fmla="*/ 454 w 1882"/>
                <a:gd name="T69" fmla="*/ 121 h 1550"/>
                <a:gd name="T70" fmla="*/ 434 w 1882"/>
                <a:gd name="T71" fmla="*/ 96 h 1550"/>
                <a:gd name="T72" fmla="*/ 429 w 1882"/>
                <a:gd name="T73" fmla="*/ 65 h 1550"/>
                <a:gd name="T74" fmla="*/ 421 w 1882"/>
                <a:gd name="T75" fmla="*/ 13 h 1550"/>
                <a:gd name="T76" fmla="*/ 415 w 1882"/>
                <a:gd name="T77" fmla="*/ 3 h 1550"/>
                <a:gd name="T78" fmla="*/ 404 w 1882"/>
                <a:gd name="T79" fmla="*/ 31 h 1550"/>
                <a:gd name="T80" fmla="*/ 393 w 1882"/>
                <a:gd name="T81" fmla="*/ 57 h 1550"/>
                <a:gd name="T82" fmla="*/ 357 w 1882"/>
                <a:gd name="T83" fmla="*/ 84 h 1550"/>
                <a:gd name="T84" fmla="*/ 326 w 1882"/>
                <a:gd name="T85" fmla="*/ 160 h 1550"/>
                <a:gd name="T86" fmla="*/ 265 w 1882"/>
                <a:gd name="T87" fmla="*/ 146 h 1550"/>
                <a:gd name="T88" fmla="*/ 205 w 1882"/>
                <a:gd name="T89" fmla="*/ 87 h 1550"/>
                <a:gd name="T90" fmla="*/ 127 w 1882"/>
                <a:gd name="T91" fmla="*/ 55 h 1550"/>
                <a:gd name="T92" fmla="*/ 65 w 1882"/>
                <a:gd name="T93" fmla="*/ 80 h 155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882"/>
                <a:gd name="T142" fmla="*/ 0 h 1550"/>
                <a:gd name="T143" fmla="*/ 1882 w 1882"/>
                <a:gd name="T144" fmla="*/ 1550 h 155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882" h="1550">
                  <a:moveTo>
                    <a:pt x="7" y="271"/>
                  </a:moveTo>
                  <a:lnTo>
                    <a:pt x="60" y="496"/>
                  </a:lnTo>
                  <a:lnTo>
                    <a:pt x="104" y="519"/>
                  </a:lnTo>
                  <a:lnTo>
                    <a:pt x="0" y="622"/>
                  </a:lnTo>
                  <a:lnTo>
                    <a:pt x="41" y="745"/>
                  </a:lnTo>
                  <a:lnTo>
                    <a:pt x="70" y="964"/>
                  </a:lnTo>
                  <a:lnTo>
                    <a:pt x="153" y="1082"/>
                  </a:lnTo>
                  <a:lnTo>
                    <a:pt x="171" y="1193"/>
                  </a:lnTo>
                  <a:lnTo>
                    <a:pt x="230" y="1468"/>
                  </a:lnTo>
                  <a:lnTo>
                    <a:pt x="382" y="1253"/>
                  </a:lnTo>
                  <a:lnTo>
                    <a:pt x="475" y="1249"/>
                  </a:lnTo>
                  <a:lnTo>
                    <a:pt x="534" y="1316"/>
                  </a:lnTo>
                  <a:lnTo>
                    <a:pt x="523" y="1357"/>
                  </a:lnTo>
                  <a:lnTo>
                    <a:pt x="415" y="1334"/>
                  </a:lnTo>
                  <a:lnTo>
                    <a:pt x="352" y="1394"/>
                  </a:lnTo>
                  <a:lnTo>
                    <a:pt x="393" y="1501"/>
                  </a:lnTo>
                  <a:lnTo>
                    <a:pt x="398" y="1503"/>
                  </a:lnTo>
                  <a:lnTo>
                    <a:pt x="411" y="1508"/>
                  </a:lnTo>
                  <a:lnTo>
                    <a:pt x="430" y="1515"/>
                  </a:lnTo>
                  <a:lnTo>
                    <a:pt x="453" y="1523"/>
                  </a:lnTo>
                  <a:lnTo>
                    <a:pt x="475" y="1532"/>
                  </a:lnTo>
                  <a:lnTo>
                    <a:pt x="496" y="1540"/>
                  </a:lnTo>
                  <a:lnTo>
                    <a:pt x="513" y="1546"/>
                  </a:lnTo>
                  <a:lnTo>
                    <a:pt x="523" y="1549"/>
                  </a:lnTo>
                  <a:lnTo>
                    <a:pt x="532" y="1550"/>
                  </a:lnTo>
                  <a:lnTo>
                    <a:pt x="547" y="1550"/>
                  </a:lnTo>
                  <a:lnTo>
                    <a:pt x="565" y="1549"/>
                  </a:lnTo>
                  <a:lnTo>
                    <a:pt x="584" y="1547"/>
                  </a:lnTo>
                  <a:lnTo>
                    <a:pt x="603" y="1546"/>
                  </a:lnTo>
                  <a:lnTo>
                    <a:pt x="619" y="1543"/>
                  </a:lnTo>
                  <a:lnTo>
                    <a:pt x="630" y="1542"/>
                  </a:lnTo>
                  <a:lnTo>
                    <a:pt x="634" y="1542"/>
                  </a:lnTo>
                  <a:lnTo>
                    <a:pt x="636" y="1524"/>
                  </a:lnTo>
                  <a:lnTo>
                    <a:pt x="642" y="1485"/>
                  </a:lnTo>
                  <a:lnTo>
                    <a:pt x="648" y="1443"/>
                  </a:lnTo>
                  <a:lnTo>
                    <a:pt x="652" y="1420"/>
                  </a:lnTo>
                  <a:lnTo>
                    <a:pt x="653" y="1393"/>
                  </a:lnTo>
                  <a:lnTo>
                    <a:pt x="650" y="1344"/>
                  </a:lnTo>
                  <a:lnTo>
                    <a:pt x="647" y="1297"/>
                  </a:lnTo>
                  <a:lnTo>
                    <a:pt x="645" y="1275"/>
                  </a:lnTo>
                  <a:lnTo>
                    <a:pt x="574" y="1201"/>
                  </a:lnTo>
                  <a:lnTo>
                    <a:pt x="586" y="1168"/>
                  </a:lnTo>
                  <a:lnTo>
                    <a:pt x="671" y="1197"/>
                  </a:lnTo>
                  <a:lnTo>
                    <a:pt x="763" y="1216"/>
                  </a:lnTo>
                  <a:lnTo>
                    <a:pt x="875" y="1142"/>
                  </a:lnTo>
                  <a:lnTo>
                    <a:pt x="880" y="1144"/>
                  </a:lnTo>
                  <a:lnTo>
                    <a:pt x="887" y="1151"/>
                  </a:lnTo>
                  <a:lnTo>
                    <a:pt x="893" y="1159"/>
                  </a:lnTo>
                  <a:lnTo>
                    <a:pt x="893" y="1168"/>
                  </a:lnTo>
                  <a:lnTo>
                    <a:pt x="888" y="1179"/>
                  </a:lnTo>
                  <a:lnTo>
                    <a:pt x="877" y="1203"/>
                  </a:lnTo>
                  <a:lnTo>
                    <a:pt x="865" y="1235"/>
                  </a:lnTo>
                  <a:lnTo>
                    <a:pt x="852" y="1270"/>
                  </a:lnTo>
                  <a:lnTo>
                    <a:pt x="839" y="1305"/>
                  </a:lnTo>
                  <a:lnTo>
                    <a:pt x="828" y="1336"/>
                  </a:lnTo>
                  <a:lnTo>
                    <a:pt x="823" y="1359"/>
                  </a:lnTo>
                  <a:lnTo>
                    <a:pt x="823" y="1367"/>
                  </a:lnTo>
                  <a:lnTo>
                    <a:pt x="834" y="1368"/>
                  </a:lnTo>
                  <a:lnTo>
                    <a:pt x="854" y="1369"/>
                  </a:lnTo>
                  <a:lnTo>
                    <a:pt x="881" y="1370"/>
                  </a:lnTo>
                  <a:lnTo>
                    <a:pt x="911" y="1370"/>
                  </a:lnTo>
                  <a:lnTo>
                    <a:pt x="939" y="1372"/>
                  </a:lnTo>
                  <a:lnTo>
                    <a:pt x="965" y="1372"/>
                  </a:lnTo>
                  <a:lnTo>
                    <a:pt x="983" y="1372"/>
                  </a:lnTo>
                  <a:lnTo>
                    <a:pt x="990" y="1372"/>
                  </a:lnTo>
                  <a:lnTo>
                    <a:pt x="1098" y="1431"/>
                  </a:lnTo>
                  <a:lnTo>
                    <a:pt x="1223" y="1501"/>
                  </a:lnTo>
                  <a:lnTo>
                    <a:pt x="1222" y="1484"/>
                  </a:lnTo>
                  <a:lnTo>
                    <a:pt x="1221" y="1445"/>
                  </a:lnTo>
                  <a:lnTo>
                    <a:pt x="1223" y="1407"/>
                  </a:lnTo>
                  <a:lnTo>
                    <a:pt x="1231" y="1390"/>
                  </a:lnTo>
                  <a:lnTo>
                    <a:pt x="1237" y="1389"/>
                  </a:lnTo>
                  <a:lnTo>
                    <a:pt x="1246" y="1388"/>
                  </a:lnTo>
                  <a:lnTo>
                    <a:pt x="1254" y="1385"/>
                  </a:lnTo>
                  <a:lnTo>
                    <a:pt x="1263" y="1382"/>
                  </a:lnTo>
                  <a:lnTo>
                    <a:pt x="1270" y="1379"/>
                  </a:lnTo>
                  <a:lnTo>
                    <a:pt x="1277" y="1377"/>
                  </a:lnTo>
                  <a:lnTo>
                    <a:pt x="1281" y="1376"/>
                  </a:lnTo>
                  <a:lnTo>
                    <a:pt x="1283" y="1375"/>
                  </a:lnTo>
                  <a:lnTo>
                    <a:pt x="1319" y="1390"/>
                  </a:lnTo>
                  <a:lnTo>
                    <a:pt x="1357" y="1364"/>
                  </a:lnTo>
                  <a:lnTo>
                    <a:pt x="1553" y="1372"/>
                  </a:lnTo>
                  <a:lnTo>
                    <a:pt x="1561" y="1286"/>
                  </a:lnTo>
                  <a:lnTo>
                    <a:pt x="1598" y="1205"/>
                  </a:lnTo>
                  <a:lnTo>
                    <a:pt x="1645" y="1148"/>
                  </a:lnTo>
                  <a:lnTo>
                    <a:pt x="1741" y="1037"/>
                  </a:lnTo>
                  <a:lnTo>
                    <a:pt x="1882" y="931"/>
                  </a:lnTo>
                  <a:lnTo>
                    <a:pt x="1879" y="926"/>
                  </a:lnTo>
                  <a:lnTo>
                    <a:pt x="1869" y="916"/>
                  </a:lnTo>
                  <a:lnTo>
                    <a:pt x="1856" y="900"/>
                  </a:lnTo>
                  <a:lnTo>
                    <a:pt x="1841" y="880"/>
                  </a:lnTo>
                  <a:lnTo>
                    <a:pt x="1828" y="861"/>
                  </a:lnTo>
                  <a:lnTo>
                    <a:pt x="1815" y="844"/>
                  </a:lnTo>
                  <a:lnTo>
                    <a:pt x="1806" y="830"/>
                  </a:lnTo>
                  <a:lnTo>
                    <a:pt x="1804" y="823"/>
                  </a:lnTo>
                  <a:lnTo>
                    <a:pt x="1802" y="794"/>
                  </a:lnTo>
                  <a:lnTo>
                    <a:pt x="1796" y="740"/>
                  </a:lnTo>
                  <a:lnTo>
                    <a:pt x="1788" y="685"/>
                  </a:lnTo>
                  <a:lnTo>
                    <a:pt x="1786" y="656"/>
                  </a:lnTo>
                  <a:lnTo>
                    <a:pt x="1788" y="644"/>
                  </a:lnTo>
                  <a:lnTo>
                    <a:pt x="1792" y="620"/>
                  </a:lnTo>
                  <a:lnTo>
                    <a:pt x="1798" y="588"/>
                  </a:lnTo>
                  <a:lnTo>
                    <a:pt x="1804" y="552"/>
                  </a:lnTo>
                  <a:lnTo>
                    <a:pt x="1809" y="516"/>
                  </a:lnTo>
                  <a:lnTo>
                    <a:pt x="1815" y="485"/>
                  </a:lnTo>
                  <a:lnTo>
                    <a:pt x="1818" y="464"/>
                  </a:lnTo>
                  <a:lnTo>
                    <a:pt x="1819" y="456"/>
                  </a:lnTo>
                  <a:lnTo>
                    <a:pt x="1734" y="382"/>
                  </a:lnTo>
                  <a:lnTo>
                    <a:pt x="1731" y="365"/>
                  </a:lnTo>
                  <a:lnTo>
                    <a:pt x="1725" y="321"/>
                  </a:lnTo>
                  <a:lnTo>
                    <a:pt x="1715" y="258"/>
                  </a:lnTo>
                  <a:lnTo>
                    <a:pt x="1705" y="187"/>
                  </a:lnTo>
                  <a:lnTo>
                    <a:pt x="1693" y="116"/>
                  </a:lnTo>
                  <a:lnTo>
                    <a:pt x="1682" y="55"/>
                  </a:lnTo>
                  <a:lnTo>
                    <a:pt x="1674" y="14"/>
                  </a:lnTo>
                  <a:lnTo>
                    <a:pt x="1667" y="0"/>
                  </a:lnTo>
                  <a:lnTo>
                    <a:pt x="1660" y="14"/>
                  </a:lnTo>
                  <a:lnTo>
                    <a:pt x="1647" y="42"/>
                  </a:lnTo>
                  <a:lnTo>
                    <a:pt x="1631" y="81"/>
                  </a:lnTo>
                  <a:lnTo>
                    <a:pt x="1613" y="125"/>
                  </a:lnTo>
                  <a:lnTo>
                    <a:pt x="1597" y="167"/>
                  </a:lnTo>
                  <a:lnTo>
                    <a:pt x="1582" y="205"/>
                  </a:lnTo>
                  <a:lnTo>
                    <a:pt x="1572" y="231"/>
                  </a:lnTo>
                  <a:lnTo>
                    <a:pt x="1568" y="241"/>
                  </a:lnTo>
                  <a:lnTo>
                    <a:pt x="1516" y="166"/>
                  </a:lnTo>
                  <a:lnTo>
                    <a:pt x="1427" y="334"/>
                  </a:lnTo>
                  <a:lnTo>
                    <a:pt x="1364" y="418"/>
                  </a:lnTo>
                  <a:lnTo>
                    <a:pt x="1234" y="582"/>
                  </a:lnTo>
                  <a:lnTo>
                    <a:pt x="1304" y="637"/>
                  </a:lnTo>
                  <a:lnTo>
                    <a:pt x="1249" y="659"/>
                  </a:lnTo>
                  <a:lnTo>
                    <a:pt x="1101" y="615"/>
                  </a:lnTo>
                  <a:lnTo>
                    <a:pt x="1057" y="582"/>
                  </a:lnTo>
                  <a:lnTo>
                    <a:pt x="979" y="437"/>
                  </a:lnTo>
                  <a:lnTo>
                    <a:pt x="864" y="393"/>
                  </a:lnTo>
                  <a:lnTo>
                    <a:pt x="820" y="345"/>
                  </a:lnTo>
                  <a:lnTo>
                    <a:pt x="768" y="278"/>
                  </a:lnTo>
                  <a:lnTo>
                    <a:pt x="667" y="271"/>
                  </a:lnTo>
                  <a:lnTo>
                    <a:pt x="508" y="222"/>
                  </a:lnTo>
                  <a:lnTo>
                    <a:pt x="334" y="337"/>
                  </a:lnTo>
                  <a:lnTo>
                    <a:pt x="282" y="359"/>
                  </a:lnTo>
                  <a:lnTo>
                    <a:pt x="259" y="319"/>
                  </a:lnTo>
                  <a:lnTo>
                    <a:pt x="115" y="259"/>
                  </a:lnTo>
                  <a:lnTo>
                    <a:pt x="7" y="27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2" name="Freeform 5"/>
            <p:cNvSpPr>
              <a:spLocks/>
            </p:cNvSpPr>
            <p:nvPr/>
          </p:nvSpPr>
          <p:spPr bwMode="auto">
            <a:xfrm>
              <a:off x="1432" y="835"/>
              <a:ext cx="48" cy="101"/>
            </a:xfrm>
            <a:custGeom>
              <a:avLst/>
              <a:gdLst>
                <a:gd name="T0" fmla="*/ 24 w 95"/>
                <a:gd name="T1" fmla="*/ 50 h 203"/>
                <a:gd name="T2" fmla="*/ 15 w 95"/>
                <a:gd name="T3" fmla="*/ 20 h 203"/>
                <a:gd name="T4" fmla="*/ 15 w 95"/>
                <a:gd name="T5" fmla="*/ 19 h 203"/>
                <a:gd name="T6" fmla="*/ 14 w 95"/>
                <a:gd name="T7" fmla="*/ 19 h 203"/>
                <a:gd name="T8" fmla="*/ 0 w 95"/>
                <a:gd name="T9" fmla="*/ 45 h 203"/>
                <a:gd name="T10" fmla="*/ 0 w 95"/>
                <a:gd name="T11" fmla="*/ 43 h 203"/>
                <a:gd name="T12" fmla="*/ 15 w 95"/>
                <a:gd name="T13" fmla="*/ 0 h 203"/>
                <a:gd name="T14" fmla="*/ 16 w 95"/>
                <a:gd name="T15" fmla="*/ 0 h 203"/>
                <a:gd name="T16" fmla="*/ 24 w 95"/>
                <a:gd name="T17" fmla="*/ 50 h 203"/>
                <a:gd name="T18" fmla="*/ 24 w 95"/>
                <a:gd name="T19" fmla="*/ 50 h 20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5"/>
                <a:gd name="T31" fmla="*/ 0 h 203"/>
                <a:gd name="T32" fmla="*/ 95 w 95"/>
                <a:gd name="T33" fmla="*/ 203 h 20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5" h="203">
                  <a:moveTo>
                    <a:pt x="93" y="203"/>
                  </a:moveTo>
                  <a:lnTo>
                    <a:pt x="59" y="81"/>
                  </a:lnTo>
                  <a:lnTo>
                    <a:pt x="57" y="79"/>
                  </a:lnTo>
                  <a:lnTo>
                    <a:pt x="55" y="79"/>
                  </a:lnTo>
                  <a:lnTo>
                    <a:pt x="0" y="181"/>
                  </a:lnTo>
                  <a:lnTo>
                    <a:pt x="0" y="172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95" y="202"/>
                  </a:lnTo>
                  <a:lnTo>
                    <a:pt x="93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3" name="Freeform 6"/>
            <p:cNvSpPr>
              <a:spLocks/>
            </p:cNvSpPr>
            <p:nvPr/>
          </p:nvSpPr>
          <p:spPr bwMode="auto">
            <a:xfrm>
              <a:off x="650" y="886"/>
              <a:ext cx="879" cy="697"/>
            </a:xfrm>
            <a:custGeom>
              <a:avLst/>
              <a:gdLst>
                <a:gd name="T0" fmla="*/ 408 w 1759"/>
                <a:gd name="T1" fmla="*/ 14 h 1394"/>
                <a:gd name="T2" fmla="*/ 422 w 1759"/>
                <a:gd name="T3" fmla="*/ 69 h 1394"/>
                <a:gd name="T4" fmla="*/ 428 w 1759"/>
                <a:gd name="T5" fmla="*/ 88 h 1394"/>
                <a:gd name="T6" fmla="*/ 434 w 1759"/>
                <a:gd name="T7" fmla="*/ 153 h 1394"/>
                <a:gd name="T8" fmla="*/ 401 w 1759"/>
                <a:gd name="T9" fmla="*/ 242 h 1394"/>
                <a:gd name="T10" fmla="*/ 381 w 1759"/>
                <a:gd name="T11" fmla="*/ 268 h 1394"/>
                <a:gd name="T12" fmla="*/ 364 w 1759"/>
                <a:gd name="T13" fmla="*/ 288 h 1394"/>
                <a:gd name="T14" fmla="*/ 319 w 1759"/>
                <a:gd name="T15" fmla="*/ 306 h 1394"/>
                <a:gd name="T16" fmla="*/ 288 w 1759"/>
                <a:gd name="T17" fmla="*/ 305 h 1394"/>
                <a:gd name="T18" fmla="*/ 291 w 1759"/>
                <a:gd name="T19" fmla="*/ 324 h 1394"/>
                <a:gd name="T20" fmla="*/ 295 w 1759"/>
                <a:gd name="T21" fmla="*/ 334 h 1394"/>
                <a:gd name="T22" fmla="*/ 288 w 1759"/>
                <a:gd name="T23" fmla="*/ 330 h 1394"/>
                <a:gd name="T24" fmla="*/ 264 w 1759"/>
                <a:gd name="T25" fmla="*/ 314 h 1394"/>
                <a:gd name="T26" fmla="*/ 251 w 1759"/>
                <a:gd name="T27" fmla="*/ 307 h 1394"/>
                <a:gd name="T28" fmla="*/ 218 w 1759"/>
                <a:gd name="T29" fmla="*/ 294 h 1394"/>
                <a:gd name="T30" fmla="*/ 221 w 1759"/>
                <a:gd name="T31" fmla="*/ 280 h 1394"/>
                <a:gd name="T32" fmla="*/ 219 w 1759"/>
                <a:gd name="T33" fmla="*/ 251 h 1394"/>
                <a:gd name="T34" fmla="*/ 206 w 1759"/>
                <a:gd name="T35" fmla="*/ 243 h 1394"/>
                <a:gd name="T36" fmla="*/ 187 w 1759"/>
                <a:gd name="T37" fmla="*/ 260 h 1394"/>
                <a:gd name="T38" fmla="*/ 160 w 1759"/>
                <a:gd name="T39" fmla="*/ 258 h 1394"/>
                <a:gd name="T40" fmla="*/ 152 w 1759"/>
                <a:gd name="T41" fmla="*/ 239 h 1394"/>
                <a:gd name="T42" fmla="*/ 131 w 1759"/>
                <a:gd name="T43" fmla="*/ 245 h 1394"/>
                <a:gd name="T44" fmla="*/ 129 w 1759"/>
                <a:gd name="T45" fmla="*/ 257 h 1394"/>
                <a:gd name="T46" fmla="*/ 124 w 1759"/>
                <a:gd name="T47" fmla="*/ 264 h 1394"/>
                <a:gd name="T48" fmla="*/ 135 w 1759"/>
                <a:gd name="T49" fmla="*/ 288 h 1394"/>
                <a:gd name="T50" fmla="*/ 140 w 1759"/>
                <a:gd name="T51" fmla="*/ 298 h 1394"/>
                <a:gd name="T52" fmla="*/ 143 w 1759"/>
                <a:gd name="T53" fmla="*/ 309 h 1394"/>
                <a:gd name="T54" fmla="*/ 147 w 1759"/>
                <a:gd name="T55" fmla="*/ 320 h 1394"/>
                <a:gd name="T56" fmla="*/ 144 w 1759"/>
                <a:gd name="T57" fmla="*/ 343 h 1394"/>
                <a:gd name="T58" fmla="*/ 127 w 1759"/>
                <a:gd name="T59" fmla="*/ 349 h 1394"/>
                <a:gd name="T60" fmla="*/ 109 w 1759"/>
                <a:gd name="T61" fmla="*/ 346 h 1394"/>
                <a:gd name="T62" fmla="*/ 100 w 1759"/>
                <a:gd name="T63" fmla="*/ 307 h 1394"/>
                <a:gd name="T64" fmla="*/ 126 w 1759"/>
                <a:gd name="T65" fmla="*/ 318 h 1394"/>
                <a:gd name="T66" fmla="*/ 127 w 1759"/>
                <a:gd name="T67" fmla="*/ 323 h 1394"/>
                <a:gd name="T68" fmla="*/ 119 w 1759"/>
                <a:gd name="T69" fmla="*/ 336 h 1394"/>
                <a:gd name="T70" fmla="*/ 134 w 1759"/>
                <a:gd name="T71" fmla="*/ 334 h 1394"/>
                <a:gd name="T72" fmla="*/ 132 w 1759"/>
                <a:gd name="T73" fmla="*/ 310 h 1394"/>
                <a:gd name="T74" fmla="*/ 116 w 1759"/>
                <a:gd name="T75" fmla="*/ 279 h 1394"/>
                <a:gd name="T76" fmla="*/ 94 w 1759"/>
                <a:gd name="T77" fmla="*/ 273 h 1394"/>
                <a:gd name="T78" fmla="*/ 84 w 1759"/>
                <a:gd name="T79" fmla="*/ 273 h 1394"/>
                <a:gd name="T80" fmla="*/ 54 w 1759"/>
                <a:gd name="T81" fmla="*/ 302 h 1394"/>
                <a:gd name="T82" fmla="*/ 43 w 1759"/>
                <a:gd name="T83" fmla="*/ 265 h 1394"/>
                <a:gd name="T84" fmla="*/ 35 w 1759"/>
                <a:gd name="T85" fmla="*/ 238 h 1394"/>
                <a:gd name="T86" fmla="*/ 28 w 1759"/>
                <a:gd name="T87" fmla="*/ 207 h 1394"/>
                <a:gd name="T88" fmla="*/ 14 w 1759"/>
                <a:gd name="T89" fmla="*/ 168 h 1394"/>
                <a:gd name="T90" fmla="*/ 4 w 1759"/>
                <a:gd name="T91" fmla="*/ 136 h 1394"/>
                <a:gd name="T92" fmla="*/ 1 w 1759"/>
                <a:gd name="T93" fmla="*/ 120 h 1394"/>
                <a:gd name="T94" fmla="*/ 23 w 1759"/>
                <a:gd name="T95" fmla="*/ 95 h 1394"/>
                <a:gd name="T96" fmla="*/ 26 w 1759"/>
                <a:gd name="T97" fmla="*/ 39 h 1394"/>
                <a:gd name="T98" fmla="*/ 53 w 1759"/>
                <a:gd name="T99" fmla="*/ 55 h 1394"/>
                <a:gd name="T100" fmla="*/ 121 w 1759"/>
                <a:gd name="T101" fmla="*/ 36 h 1394"/>
                <a:gd name="T102" fmla="*/ 212 w 1759"/>
                <a:gd name="T103" fmla="*/ 79 h 1394"/>
                <a:gd name="T104" fmla="*/ 250 w 1759"/>
                <a:gd name="T105" fmla="*/ 113 h 1394"/>
                <a:gd name="T106" fmla="*/ 323 w 1759"/>
                <a:gd name="T107" fmla="*/ 117 h 1394"/>
                <a:gd name="T108" fmla="*/ 319 w 1759"/>
                <a:gd name="T109" fmla="*/ 106 h 1394"/>
                <a:gd name="T110" fmla="*/ 326 w 1759"/>
                <a:gd name="T111" fmla="*/ 92 h 1394"/>
                <a:gd name="T112" fmla="*/ 337 w 1759"/>
                <a:gd name="T113" fmla="*/ 74 h 1394"/>
                <a:gd name="T114" fmla="*/ 347 w 1759"/>
                <a:gd name="T115" fmla="*/ 57 h 1394"/>
                <a:gd name="T116" fmla="*/ 358 w 1759"/>
                <a:gd name="T117" fmla="*/ 36 h 1394"/>
                <a:gd name="T118" fmla="*/ 366 w 1759"/>
                <a:gd name="T119" fmla="*/ 19 h 1394"/>
                <a:gd name="T120" fmla="*/ 372 w 1759"/>
                <a:gd name="T121" fmla="*/ 20 h 1394"/>
                <a:gd name="T122" fmla="*/ 382 w 1759"/>
                <a:gd name="T123" fmla="*/ 41 h 1394"/>
                <a:gd name="T124" fmla="*/ 405 w 1759"/>
                <a:gd name="T125" fmla="*/ 0 h 139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759"/>
                <a:gd name="T190" fmla="*/ 0 h 1394"/>
                <a:gd name="T191" fmla="*/ 1759 w 1759"/>
                <a:gd name="T192" fmla="*/ 1394 h 139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759" h="1394">
                  <a:moveTo>
                    <a:pt x="1626" y="25"/>
                  </a:moveTo>
                  <a:lnTo>
                    <a:pt x="1627" y="33"/>
                  </a:lnTo>
                  <a:lnTo>
                    <a:pt x="1631" y="49"/>
                  </a:lnTo>
                  <a:lnTo>
                    <a:pt x="1632" y="50"/>
                  </a:lnTo>
                  <a:lnTo>
                    <a:pt x="1632" y="58"/>
                  </a:lnTo>
                  <a:lnTo>
                    <a:pt x="1635" y="74"/>
                  </a:lnTo>
                  <a:lnTo>
                    <a:pt x="1663" y="207"/>
                  </a:lnTo>
                  <a:lnTo>
                    <a:pt x="1665" y="213"/>
                  </a:lnTo>
                  <a:lnTo>
                    <a:pt x="1675" y="239"/>
                  </a:lnTo>
                  <a:lnTo>
                    <a:pt x="1689" y="273"/>
                  </a:lnTo>
                  <a:lnTo>
                    <a:pt x="1695" y="287"/>
                  </a:lnTo>
                  <a:lnTo>
                    <a:pt x="1702" y="306"/>
                  </a:lnTo>
                  <a:lnTo>
                    <a:pt x="1711" y="331"/>
                  </a:lnTo>
                  <a:lnTo>
                    <a:pt x="1713" y="337"/>
                  </a:lnTo>
                  <a:lnTo>
                    <a:pt x="1713" y="352"/>
                  </a:lnTo>
                  <a:lnTo>
                    <a:pt x="1716" y="387"/>
                  </a:lnTo>
                  <a:lnTo>
                    <a:pt x="1720" y="445"/>
                  </a:lnTo>
                  <a:lnTo>
                    <a:pt x="1732" y="521"/>
                  </a:lnTo>
                  <a:lnTo>
                    <a:pt x="1736" y="556"/>
                  </a:lnTo>
                  <a:lnTo>
                    <a:pt x="1738" y="611"/>
                  </a:lnTo>
                  <a:lnTo>
                    <a:pt x="1750" y="719"/>
                  </a:lnTo>
                  <a:lnTo>
                    <a:pt x="1759" y="774"/>
                  </a:lnTo>
                  <a:lnTo>
                    <a:pt x="1755" y="778"/>
                  </a:lnTo>
                  <a:lnTo>
                    <a:pt x="1753" y="789"/>
                  </a:lnTo>
                  <a:lnTo>
                    <a:pt x="1605" y="971"/>
                  </a:lnTo>
                  <a:lnTo>
                    <a:pt x="1590" y="995"/>
                  </a:lnTo>
                  <a:lnTo>
                    <a:pt x="1588" y="1002"/>
                  </a:lnTo>
                  <a:lnTo>
                    <a:pt x="1575" y="1011"/>
                  </a:lnTo>
                  <a:lnTo>
                    <a:pt x="1555" y="1033"/>
                  </a:lnTo>
                  <a:lnTo>
                    <a:pt x="1525" y="1071"/>
                  </a:lnTo>
                  <a:lnTo>
                    <a:pt x="1472" y="1143"/>
                  </a:lnTo>
                  <a:lnTo>
                    <a:pt x="1467" y="1147"/>
                  </a:lnTo>
                  <a:lnTo>
                    <a:pt x="1467" y="1149"/>
                  </a:lnTo>
                  <a:lnTo>
                    <a:pt x="1464" y="1152"/>
                  </a:lnTo>
                  <a:lnTo>
                    <a:pt x="1459" y="1152"/>
                  </a:lnTo>
                  <a:lnTo>
                    <a:pt x="1442" y="1160"/>
                  </a:lnTo>
                  <a:lnTo>
                    <a:pt x="1420" y="1166"/>
                  </a:lnTo>
                  <a:lnTo>
                    <a:pt x="1294" y="1219"/>
                  </a:lnTo>
                  <a:lnTo>
                    <a:pt x="1286" y="1221"/>
                  </a:lnTo>
                  <a:lnTo>
                    <a:pt x="1278" y="1221"/>
                  </a:lnTo>
                  <a:lnTo>
                    <a:pt x="1259" y="1210"/>
                  </a:lnTo>
                  <a:lnTo>
                    <a:pt x="1142" y="1163"/>
                  </a:lnTo>
                  <a:lnTo>
                    <a:pt x="1141" y="1163"/>
                  </a:lnTo>
                  <a:lnTo>
                    <a:pt x="1142" y="1176"/>
                  </a:lnTo>
                  <a:lnTo>
                    <a:pt x="1152" y="1217"/>
                  </a:lnTo>
                  <a:lnTo>
                    <a:pt x="1154" y="1226"/>
                  </a:lnTo>
                  <a:lnTo>
                    <a:pt x="1159" y="1244"/>
                  </a:lnTo>
                  <a:lnTo>
                    <a:pt x="1161" y="1264"/>
                  </a:lnTo>
                  <a:lnTo>
                    <a:pt x="1164" y="1283"/>
                  </a:lnTo>
                  <a:lnTo>
                    <a:pt x="1167" y="1296"/>
                  </a:lnTo>
                  <a:lnTo>
                    <a:pt x="1169" y="1300"/>
                  </a:lnTo>
                  <a:lnTo>
                    <a:pt x="1170" y="1304"/>
                  </a:lnTo>
                  <a:lnTo>
                    <a:pt x="1174" y="1311"/>
                  </a:lnTo>
                  <a:lnTo>
                    <a:pt x="1176" y="1321"/>
                  </a:lnTo>
                  <a:lnTo>
                    <a:pt x="1180" y="1334"/>
                  </a:lnTo>
                  <a:lnTo>
                    <a:pt x="1179" y="1335"/>
                  </a:lnTo>
                  <a:lnTo>
                    <a:pt x="1179" y="1337"/>
                  </a:lnTo>
                  <a:lnTo>
                    <a:pt x="1175" y="1337"/>
                  </a:lnTo>
                  <a:lnTo>
                    <a:pt x="1169" y="1334"/>
                  </a:lnTo>
                  <a:lnTo>
                    <a:pt x="1153" y="1317"/>
                  </a:lnTo>
                  <a:lnTo>
                    <a:pt x="1153" y="1316"/>
                  </a:lnTo>
                  <a:lnTo>
                    <a:pt x="1146" y="1307"/>
                  </a:lnTo>
                  <a:lnTo>
                    <a:pt x="1136" y="1298"/>
                  </a:lnTo>
                  <a:lnTo>
                    <a:pt x="1117" y="1286"/>
                  </a:lnTo>
                  <a:lnTo>
                    <a:pt x="1059" y="1253"/>
                  </a:lnTo>
                  <a:lnTo>
                    <a:pt x="1036" y="1241"/>
                  </a:lnTo>
                  <a:lnTo>
                    <a:pt x="1035" y="1239"/>
                  </a:lnTo>
                  <a:lnTo>
                    <a:pt x="1031" y="1239"/>
                  </a:lnTo>
                  <a:lnTo>
                    <a:pt x="1006" y="1226"/>
                  </a:lnTo>
                  <a:lnTo>
                    <a:pt x="954" y="1208"/>
                  </a:lnTo>
                  <a:lnTo>
                    <a:pt x="939" y="1202"/>
                  </a:lnTo>
                  <a:lnTo>
                    <a:pt x="894" y="1179"/>
                  </a:lnTo>
                  <a:lnTo>
                    <a:pt x="878" y="1175"/>
                  </a:lnTo>
                  <a:lnTo>
                    <a:pt x="875" y="1176"/>
                  </a:lnTo>
                  <a:lnTo>
                    <a:pt x="873" y="1174"/>
                  </a:lnTo>
                  <a:lnTo>
                    <a:pt x="875" y="1170"/>
                  </a:lnTo>
                  <a:lnTo>
                    <a:pt x="876" y="1170"/>
                  </a:lnTo>
                  <a:lnTo>
                    <a:pt x="884" y="1131"/>
                  </a:lnTo>
                  <a:lnTo>
                    <a:pt x="887" y="1118"/>
                  </a:lnTo>
                  <a:lnTo>
                    <a:pt x="895" y="1081"/>
                  </a:lnTo>
                  <a:lnTo>
                    <a:pt x="905" y="1030"/>
                  </a:lnTo>
                  <a:lnTo>
                    <a:pt x="905" y="1028"/>
                  </a:lnTo>
                  <a:lnTo>
                    <a:pt x="889" y="1015"/>
                  </a:lnTo>
                  <a:lnTo>
                    <a:pt x="879" y="1007"/>
                  </a:lnTo>
                  <a:lnTo>
                    <a:pt x="861" y="995"/>
                  </a:lnTo>
                  <a:lnTo>
                    <a:pt x="853" y="989"/>
                  </a:lnTo>
                  <a:lnTo>
                    <a:pt x="846" y="983"/>
                  </a:lnTo>
                  <a:lnTo>
                    <a:pt x="828" y="972"/>
                  </a:lnTo>
                  <a:lnTo>
                    <a:pt x="827" y="972"/>
                  </a:lnTo>
                  <a:lnTo>
                    <a:pt x="826" y="987"/>
                  </a:lnTo>
                  <a:lnTo>
                    <a:pt x="771" y="1026"/>
                  </a:lnTo>
                  <a:lnTo>
                    <a:pt x="755" y="1034"/>
                  </a:lnTo>
                  <a:lnTo>
                    <a:pt x="750" y="1037"/>
                  </a:lnTo>
                  <a:lnTo>
                    <a:pt x="750" y="1039"/>
                  </a:lnTo>
                  <a:lnTo>
                    <a:pt x="747" y="1044"/>
                  </a:lnTo>
                  <a:lnTo>
                    <a:pt x="685" y="1029"/>
                  </a:lnTo>
                  <a:lnTo>
                    <a:pt x="650" y="1030"/>
                  </a:lnTo>
                  <a:lnTo>
                    <a:pt x="645" y="1030"/>
                  </a:lnTo>
                  <a:lnTo>
                    <a:pt x="641" y="1029"/>
                  </a:lnTo>
                  <a:lnTo>
                    <a:pt x="622" y="1000"/>
                  </a:lnTo>
                  <a:lnTo>
                    <a:pt x="612" y="979"/>
                  </a:lnTo>
                  <a:lnTo>
                    <a:pt x="609" y="964"/>
                  </a:lnTo>
                  <a:lnTo>
                    <a:pt x="610" y="958"/>
                  </a:lnTo>
                  <a:lnTo>
                    <a:pt x="610" y="957"/>
                  </a:lnTo>
                  <a:lnTo>
                    <a:pt x="604" y="957"/>
                  </a:lnTo>
                  <a:lnTo>
                    <a:pt x="580" y="963"/>
                  </a:lnTo>
                  <a:lnTo>
                    <a:pt x="560" y="966"/>
                  </a:lnTo>
                  <a:lnTo>
                    <a:pt x="544" y="970"/>
                  </a:lnTo>
                  <a:lnTo>
                    <a:pt x="524" y="982"/>
                  </a:lnTo>
                  <a:lnTo>
                    <a:pt x="520" y="999"/>
                  </a:lnTo>
                  <a:lnTo>
                    <a:pt x="519" y="1010"/>
                  </a:lnTo>
                  <a:lnTo>
                    <a:pt x="518" y="1017"/>
                  </a:lnTo>
                  <a:lnTo>
                    <a:pt x="517" y="1022"/>
                  </a:lnTo>
                  <a:lnTo>
                    <a:pt x="518" y="1027"/>
                  </a:lnTo>
                  <a:lnTo>
                    <a:pt x="513" y="1037"/>
                  </a:lnTo>
                  <a:lnTo>
                    <a:pt x="508" y="1042"/>
                  </a:lnTo>
                  <a:lnTo>
                    <a:pt x="498" y="1053"/>
                  </a:lnTo>
                  <a:lnTo>
                    <a:pt x="498" y="1055"/>
                  </a:lnTo>
                  <a:lnTo>
                    <a:pt x="496" y="1055"/>
                  </a:lnTo>
                  <a:lnTo>
                    <a:pt x="494" y="1059"/>
                  </a:lnTo>
                  <a:lnTo>
                    <a:pt x="512" y="1089"/>
                  </a:lnTo>
                  <a:lnTo>
                    <a:pt x="523" y="1110"/>
                  </a:lnTo>
                  <a:lnTo>
                    <a:pt x="532" y="1129"/>
                  </a:lnTo>
                  <a:lnTo>
                    <a:pt x="543" y="1150"/>
                  </a:lnTo>
                  <a:lnTo>
                    <a:pt x="543" y="1153"/>
                  </a:lnTo>
                  <a:lnTo>
                    <a:pt x="548" y="1158"/>
                  </a:lnTo>
                  <a:lnTo>
                    <a:pt x="552" y="1165"/>
                  </a:lnTo>
                  <a:lnTo>
                    <a:pt x="555" y="1168"/>
                  </a:lnTo>
                  <a:lnTo>
                    <a:pt x="560" y="1189"/>
                  </a:lnTo>
                  <a:lnTo>
                    <a:pt x="560" y="1193"/>
                  </a:lnTo>
                  <a:lnTo>
                    <a:pt x="561" y="1200"/>
                  </a:lnTo>
                  <a:lnTo>
                    <a:pt x="567" y="1222"/>
                  </a:lnTo>
                  <a:lnTo>
                    <a:pt x="571" y="1228"/>
                  </a:lnTo>
                  <a:lnTo>
                    <a:pt x="574" y="1236"/>
                  </a:lnTo>
                  <a:lnTo>
                    <a:pt x="577" y="1241"/>
                  </a:lnTo>
                  <a:lnTo>
                    <a:pt x="579" y="1249"/>
                  </a:lnTo>
                  <a:lnTo>
                    <a:pt x="585" y="1258"/>
                  </a:lnTo>
                  <a:lnTo>
                    <a:pt x="591" y="1271"/>
                  </a:lnTo>
                  <a:lnTo>
                    <a:pt x="589" y="1280"/>
                  </a:lnTo>
                  <a:lnTo>
                    <a:pt x="588" y="1291"/>
                  </a:lnTo>
                  <a:lnTo>
                    <a:pt x="580" y="1324"/>
                  </a:lnTo>
                  <a:lnTo>
                    <a:pt x="579" y="1335"/>
                  </a:lnTo>
                  <a:lnTo>
                    <a:pt x="577" y="1356"/>
                  </a:lnTo>
                  <a:lnTo>
                    <a:pt x="577" y="1369"/>
                  </a:lnTo>
                  <a:lnTo>
                    <a:pt x="578" y="1374"/>
                  </a:lnTo>
                  <a:lnTo>
                    <a:pt x="577" y="1378"/>
                  </a:lnTo>
                  <a:lnTo>
                    <a:pt x="559" y="1381"/>
                  </a:lnTo>
                  <a:lnTo>
                    <a:pt x="539" y="1389"/>
                  </a:lnTo>
                  <a:lnTo>
                    <a:pt x="511" y="1393"/>
                  </a:lnTo>
                  <a:lnTo>
                    <a:pt x="494" y="1392"/>
                  </a:lnTo>
                  <a:lnTo>
                    <a:pt x="484" y="1394"/>
                  </a:lnTo>
                  <a:lnTo>
                    <a:pt x="470" y="1391"/>
                  </a:lnTo>
                  <a:lnTo>
                    <a:pt x="441" y="1382"/>
                  </a:lnTo>
                  <a:lnTo>
                    <a:pt x="437" y="1381"/>
                  </a:lnTo>
                  <a:lnTo>
                    <a:pt x="392" y="1368"/>
                  </a:lnTo>
                  <a:lnTo>
                    <a:pt x="378" y="1315"/>
                  </a:lnTo>
                  <a:lnTo>
                    <a:pt x="370" y="1290"/>
                  </a:lnTo>
                  <a:lnTo>
                    <a:pt x="377" y="1275"/>
                  </a:lnTo>
                  <a:lnTo>
                    <a:pt x="403" y="1226"/>
                  </a:lnTo>
                  <a:lnTo>
                    <a:pt x="405" y="1214"/>
                  </a:lnTo>
                  <a:lnTo>
                    <a:pt x="414" y="1214"/>
                  </a:lnTo>
                  <a:lnTo>
                    <a:pt x="472" y="1233"/>
                  </a:lnTo>
                  <a:lnTo>
                    <a:pt x="490" y="1234"/>
                  </a:lnTo>
                  <a:lnTo>
                    <a:pt x="506" y="1272"/>
                  </a:lnTo>
                  <a:lnTo>
                    <a:pt x="511" y="1283"/>
                  </a:lnTo>
                  <a:lnTo>
                    <a:pt x="513" y="1285"/>
                  </a:lnTo>
                  <a:lnTo>
                    <a:pt x="514" y="1286"/>
                  </a:lnTo>
                  <a:lnTo>
                    <a:pt x="514" y="1289"/>
                  </a:lnTo>
                  <a:lnTo>
                    <a:pt x="511" y="1292"/>
                  </a:lnTo>
                  <a:lnTo>
                    <a:pt x="509" y="1300"/>
                  </a:lnTo>
                  <a:lnTo>
                    <a:pt x="484" y="1318"/>
                  </a:lnTo>
                  <a:lnTo>
                    <a:pt x="473" y="1328"/>
                  </a:lnTo>
                  <a:lnTo>
                    <a:pt x="474" y="1337"/>
                  </a:lnTo>
                  <a:lnTo>
                    <a:pt x="477" y="1344"/>
                  </a:lnTo>
                  <a:lnTo>
                    <a:pt x="477" y="1348"/>
                  </a:lnTo>
                  <a:lnTo>
                    <a:pt x="481" y="1351"/>
                  </a:lnTo>
                  <a:lnTo>
                    <a:pt x="516" y="1351"/>
                  </a:lnTo>
                  <a:lnTo>
                    <a:pt x="528" y="1352"/>
                  </a:lnTo>
                  <a:lnTo>
                    <a:pt x="536" y="1335"/>
                  </a:lnTo>
                  <a:lnTo>
                    <a:pt x="542" y="1313"/>
                  </a:lnTo>
                  <a:lnTo>
                    <a:pt x="546" y="1304"/>
                  </a:lnTo>
                  <a:lnTo>
                    <a:pt x="552" y="1292"/>
                  </a:lnTo>
                  <a:lnTo>
                    <a:pt x="552" y="1286"/>
                  </a:lnTo>
                  <a:lnTo>
                    <a:pt x="530" y="1238"/>
                  </a:lnTo>
                  <a:lnTo>
                    <a:pt x="518" y="1201"/>
                  </a:lnTo>
                  <a:lnTo>
                    <a:pt x="514" y="1181"/>
                  </a:lnTo>
                  <a:lnTo>
                    <a:pt x="501" y="1162"/>
                  </a:lnTo>
                  <a:lnTo>
                    <a:pt x="485" y="1143"/>
                  </a:lnTo>
                  <a:lnTo>
                    <a:pt x="467" y="1114"/>
                  </a:lnTo>
                  <a:lnTo>
                    <a:pt x="453" y="1083"/>
                  </a:lnTo>
                  <a:lnTo>
                    <a:pt x="452" y="1079"/>
                  </a:lnTo>
                  <a:lnTo>
                    <a:pt x="451" y="1078"/>
                  </a:lnTo>
                  <a:lnTo>
                    <a:pt x="419" y="1086"/>
                  </a:lnTo>
                  <a:lnTo>
                    <a:pt x="378" y="1092"/>
                  </a:lnTo>
                  <a:lnTo>
                    <a:pt x="370" y="1094"/>
                  </a:lnTo>
                  <a:lnTo>
                    <a:pt x="368" y="1096"/>
                  </a:lnTo>
                  <a:lnTo>
                    <a:pt x="357" y="1094"/>
                  </a:lnTo>
                  <a:lnTo>
                    <a:pt x="344" y="1087"/>
                  </a:lnTo>
                  <a:lnTo>
                    <a:pt x="338" y="1091"/>
                  </a:lnTo>
                  <a:lnTo>
                    <a:pt x="263" y="1164"/>
                  </a:lnTo>
                  <a:lnTo>
                    <a:pt x="252" y="1177"/>
                  </a:lnTo>
                  <a:lnTo>
                    <a:pt x="230" y="1206"/>
                  </a:lnTo>
                  <a:lnTo>
                    <a:pt x="219" y="1214"/>
                  </a:lnTo>
                  <a:lnTo>
                    <a:pt x="218" y="1207"/>
                  </a:lnTo>
                  <a:lnTo>
                    <a:pt x="214" y="1205"/>
                  </a:lnTo>
                  <a:lnTo>
                    <a:pt x="215" y="1198"/>
                  </a:lnTo>
                  <a:lnTo>
                    <a:pt x="201" y="1154"/>
                  </a:lnTo>
                  <a:lnTo>
                    <a:pt x="181" y="1091"/>
                  </a:lnTo>
                  <a:lnTo>
                    <a:pt x="172" y="1060"/>
                  </a:lnTo>
                  <a:lnTo>
                    <a:pt x="162" y="1018"/>
                  </a:lnTo>
                  <a:lnTo>
                    <a:pt x="152" y="987"/>
                  </a:lnTo>
                  <a:lnTo>
                    <a:pt x="147" y="970"/>
                  </a:lnTo>
                  <a:lnTo>
                    <a:pt x="144" y="965"/>
                  </a:lnTo>
                  <a:lnTo>
                    <a:pt x="140" y="953"/>
                  </a:lnTo>
                  <a:lnTo>
                    <a:pt x="139" y="949"/>
                  </a:lnTo>
                  <a:lnTo>
                    <a:pt x="137" y="937"/>
                  </a:lnTo>
                  <a:lnTo>
                    <a:pt x="128" y="900"/>
                  </a:lnTo>
                  <a:lnTo>
                    <a:pt x="121" y="855"/>
                  </a:lnTo>
                  <a:lnTo>
                    <a:pt x="113" y="829"/>
                  </a:lnTo>
                  <a:lnTo>
                    <a:pt x="112" y="823"/>
                  </a:lnTo>
                  <a:lnTo>
                    <a:pt x="98" y="791"/>
                  </a:lnTo>
                  <a:lnTo>
                    <a:pt x="94" y="776"/>
                  </a:lnTo>
                  <a:lnTo>
                    <a:pt x="79" y="737"/>
                  </a:lnTo>
                  <a:lnTo>
                    <a:pt x="56" y="672"/>
                  </a:lnTo>
                  <a:lnTo>
                    <a:pt x="56" y="665"/>
                  </a:lnTo>
                  <a:lnTo>
                    <a:pt x="40" y="604"/>
                  </a:lnTo>
                  <a:lnTo>
                    <a:pt x="39" y="593"/>
                  </a:lnTo>
                  <a:lnTo>
                    <a:pt x="30" y="579"/>
                  </a:lnTo>
                  <a:lnTo>
                    <a:pt x="17" y="544"/>
                  </a:lnTo>
                  <a:lnTo>
                    <a:pt x="4" y="496"/>
                  </a:lnTo>
                  <a:lnTo>
                    <a:pt x="0" y="487"/>
                  </a:lnTo>
                  <a:lnTo>
                    <a:pt x="2" y="484"/>
                  </a:lnTo>
                  <a:lnTo>
                    <a:pt x="4" y="485"/>
                  </a:lnTo>
                  <a:lnTo>
                    <a:pt x="7" y="482"/>
                  </a:lnTo>
                  <a:lnTo>
                    <a:pt x="55" y="429"/>
                  </a:lnTo>
                  <a:lnTo>
                    <a:pt x="88" y="388"/>
                  </a:lnTo>
                  <a:lnTo>
                    <a:pt x="92" y="386"/>
                  </a:lnTo>
                  <a:lnTo>
                    <a:pt x="94" y="384"/>
                  </a:lnTo>
                  <a:lnTo>
                    <a:pt x="93" y="381"/>
                  </a:lnTo>
                  <a:lnTo>
                    <a:pt x="66" y="354"/>
                  </a:lnTo>
                  <a:lnTo>
                    <a:pt x="47" y="176"/>
                  </a:lnTo>
                  <a:lnTo>
                    <a:pt x="54" y="170"/>
                  </a:lnTo>
                  <a:lnTo>
                    <a:pt x="96" y="151"/>
                  </a:lnTo>
                  <a:lnTo>
                    <a:pt x="104" y="153"/>
                  </a:lnTo>
                  <a:lnTo>
                    <a:pt x="117" y="159"/>
                  </a:lnTo>
                  <a:lnTo>
                    <a:pt x="151" y="173"/>
                  </a:lnTo>
                  <a:lnTo>
                    <a:pt x="199" y="192"/>
                  </a:lnTo>
                  <a:lnTo>
                    <a:pt x="202" y="197"/>
                  </a:lnTo>
                  <a:lnTo>
                    <a:pt x="212" y="223"/>
                  </a:lnTo>
                  <a:lnTo>
                    <a:pt x="220" y="241"/>
                  </a:lnTo>
                  <a:lnTo>
                    <a:pt x="226" y="255"/>
                  </a:lnTo>
                  <a:lnTo>
                    <a:pt x="457" y="158"/>
                  </a:lnTo>
                  <a:lnTo>
                    <a:pt x="469" y="153"/>
                  </a:lnTo>
                  <a:lnTo>
                    <a:pt x="486" y="144"/>
                  </a:lnTo>
                  <a:lnTo>
                    <a:pt x="523" y="145"/>
                  </a:lnTo>
                  <a:lnTo>
                    <a:pt x="625" y="148"/>
                  </a:lnTo>
                  <a:lnTo>
                    <a:pt x="701" y="150"/>
                  </a:lnTo>
                  <a:lnTo>
                    <a:pt x="713" y="153"/>
                  </a:lnTo>
                  <a:lnTo>
                    <a:pt x="851" y="313"/>
                  </a:lnTo>
                  <a:lnTo>
                    <a:pt x="873" y="331"/>
                  </a:lnTo>
                  <a:lnTo>
                    <a:pt x="897" y="350"/>
                  </a:lnTo>
                  <a:lnTo>
                    <a:pt x="920" y="375"/>
                  </a:lnTo>
                  <a:lnTo>
                    <a:pt x="955" y="407"/>
                  </a:lnTo>
                  <a:lnTo>
                    <a:pt x="1002" y="452"/>
                  </a:lnTo>
                  <a:lnTo>
                    <a:pt x="1045" y="491"/>
                  </a:lnTo>
                  <a:lnTo>
                    <a:pt x="1225" y="544"/>
                  </a:lnTo>
                  <a:lnTo>
                    <a:pt x="1267" y="521"/>
                  </a:lnTo>
                  <a:lnTo>
                    <a:pt x="1311" y="497"/>
                  </a:lnTo>
                  <a:lnTo>
                    <a:pt x="1293" y="468"/>
                  </a:lnTo>
                  <a:lnTo>
                    <a:pt x="1291" y="460"/>
                  </a:lnTo>
                  <a:lnTo>
                    <a:pt x="1281" y="443"/>
                  </a:lnTo>
                  <a:lnTo>
                    <a:pt x="1274" y="434"/>
                  </a:lnTo>
                  <a:lnTo>
                    <a:pt x="1275" y="427"/>
                  </a:lnTo>
                  <a:lnTo>
                    <a:pt x="1277" y="424"/>
                  </a:lnTo>
                  <a:lnTo>
                    <a:pt x="1278" y="421"/>
                  </a:lnTo>
                  <a:lnTo>
                    <a:pt x="1294" y="389"/>
                  </a:lnTo>
                  <a:lnTo>
                    <a:pt x="1302" y="381"/>
                  </a:lnTo>
                  <a:lnTo>
                    <a:pt x="1303" y="375"/>
                  </a:lnTo>
                  <a:lnTo>
                    <a:pt x="1307" y="370"/>
                  </a:lnTo>
                  <a:lnTo>
                    <a:pt x="1307" y="368"/>
                  </a:lnTo>
                  <a:lnTo>
                    <a:pt x="1312" y="363"/>
                  </a:lnTo>
                  <a:lnTo>
                    <a:pt x="1321" y="347"/>
                  </a:lnTo>
                  <a:lnTo>
                    <a:pt x="1333" y="325"/>
                  </a:lnTo>
                  <a:lnTo>
                    <a:pt x="1349" y="295"/>
                  </a:lnTo>
                  <a:lnTo>
                    <a:pt x="1366" y="270"/>
                  </a:lnTo>
                  <a:lnTo>
                    <a:pt x="1368" y="264"/>
                  </a:lnTo>
                  <a:lnTo>
                    <a:pt x="1369" y="264"/>
                  </a:lnTo>
                  <a:lnTo>
                    <a:pt x="1380" y="243"/>
                  </a:lnTo>
                  <a:lnTo>
                    <a:pt x="1389" y="228"/>
                  </a:lnTo>
                  <a:lnTo>
                    <a:pt x="1395" y="220"/>
                  </a:lnTo>
                  <a:lnTo>
                    <a:pt x="1396" y="220"/>
                  </a:lnTo>
                  <a:lnTo>
                    <a:pt x="1416" y="180"/>
                  </a:lnTo>
                  <a:lnTo>
                    <a:pt x="1430" y="155"/>
                  </a:lnTo>
                  <a:lnTo>
                    <a:pt x="1435" y="144"/>
                  </a:lnTo>
                  <a:lnTo>
                    <a:pt x="1437" y="142"/>
                  </a:lnTo>
                  <a:lnTo>
                    <a:pt x="1437" y="138"/>
                  </a:lnTo>
                  <a:lnTo>
                    <a:pt x="1439" y="135"/>
                  </a:lnTo>
                  <a:lnTo>
                    <a:pt x="1457" y="100"/>
                  </a:lnTo>
                  <a:lnTo>
                    <a:pt x="1467" y="76"/>
                  </a:lnTo>
                  <a:lnTo>
                    <a:pt x="1472" y="64"/>
                  </a:lnTo>
                  <a:lnTo>
                    <a:pt x="1474" y="56"/>
                  </a:lnTo>
                  <a:lnTo>
                    <a:pt x="1477" y="55"/>
                  </a:lnTo>
                  <a:lnTo>
                    <a:pt x="1478" y="55"/>
                  </a:lnTo>
                  <a:lnTo>
                    <a:pt x="1489" y="78"/>
                  </a:lnTo>
                  <a:lnTo>
                    <a:pt x="1508" y="111"/>
                  </a:lnTo>
                  <a:lnTo>
                    <a:pt x="1521" y="127"/>
                  </a:lnTo>
                  <a:lnTo>
                    <a:pt x="1526" y="152"/>
                  </a:lnTo>
                  <a:lnTo>
                    <a:pt x="1527" y="163"/>
                  </a:lnTo>
                  <a:lnTo>
                    <a:pt x="1529" y="162"/>
                  </a:lnTo>
                  <a:lnTo>
                    <a:pt x="1571" y="85"/>
                  </a:lnTo>
                  <a:lnTo>
                    <a:pt x="1597" y="35"/>
                  </a:lnTo>
                  <a:lnTo>
                    <a:pt x="1605" y="25"/>
                  </a:lnTo>
                  <a:lnTo>
                    <a:pt x="1613" y="7"/>
                  </a:lnTo>
                  <a:lnTo>
                    <a:pt x="1621" y="0"/>
                  </a:lnTo>
                  <a:lnTo>
                    <a:pt x="1627" y="19"/>
                  </a:lnTo>
                  <a:lnTo>
                    <a:pt x="1626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4" name="Freeform 7"/>
            <p:cNvSpPr>
              <a:spLocks/>
            </p:cNvSpPr>
            <p:nvPr/>
          </p:nvSpPr>
          <p:spPr bwMode="auto">
            <a:xfrm>
              <a:off x="799" y="937"/>
              <a:ext cx="151" cy="58"/>
            </a:xfrm>
            <a:custGeom>
              <a:avLst/>
              <a:gdLst>
                <a:gd name="T0" fmla="*/ 52 w 301"/>
                <a:gd name="T1" fmla="*/ 3 h 115"/>
                <a:gd name="T2" fmla="*/ 53 w 301"/>
                <a:gd name="T3" fmla="*/ 3 h 115"/>
                <a:gd name="T4" fmla="*/ 60 w 301"/>
                <a:gd name="T5" fmla="*/ 5 h 115"/>
                <a:gd name="T6" fmla="*/ 76 w 301"/>
                <a:gd name="T7" fmla="*/ 9 h 115"/>
                <a:gd name="T8" fmla="*/ 75 w 301"/>
                <a:gd name="T9" fmla="*/ 9 h 115"/>
                <a:gd name="T10" fmla="*/ 44 w 301"/>
                <a:gd name="T11" fmla="*/ 8 h 115"/>
                <a:gd name="T12" fmla="*/ 28 w 301"/>
                <a:gd name="T13" fmla="*/ 16 h 115"/>
                <a:gd name="T14" fmla="*/ 2 w 301"/>
                <a:gd name="T15" fmla="*/ 29 h 115"/>
                <a:gd name="T16" fmla="*/ 1 w 301"/>
                <a:gd name="T17" fmla="*/ 29 h 115"/>
                <a:gd name="T18" fmla="*/ 0 w 301"/>
                <a:gd name="T19" fmla="*/ 29 h 115"/>
                <a:gd name="T20" fmla="*/ 0 w 301"/>
                <a:gd name="T21" fmla="*/ 28 h 115"/>
                <a:gd name="T22" fmla="*/ 29 w 301"/>
                <a:gd name="T23" fmla="*/ 11 h 115"/>
                <a:gd name="T24" fmla="*/ 45 w 301"/>
                <a:gd name="T25" fmla="*/ 0 h 115"/>
                <a:gd name="T26" fmla="*/ 51 w 301"/>
                <a:gd name="T27" fmla="*/ 3 h 115"/>
                <a:gd name="T28" fmla="*/ 52 w 301"/>
                <a:gd name="T29" fmla="*/ 3 h 1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01"/>
                <a:gd name="T46" fmla="*/ 0 h 115"/>
                <a:gd name="T47" fmla="*/ 301 w 301"/>
                <a:gd name="T48" fmla="*/ 115 h 1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01" h="115">
                  <a:moveTo>
                    <a:pt x="206" y="11"/>
                  </a:moveTo>
                  <a:lnTo>
                    <a:pt x="210" y="11"/>
                  </a:lnTo>
                  <a:lnTo>
                    <a:pt x="237" y="17"/>
                  </a:lnTo>
                  <a:lnTo>
                    <a:pt x="301" y="33"/>
                  </a:lnTo>
                  <a:lnTo>
                    <a:pt x="300" y="34"/>
                  </a:lnTo>
                  <a:lnTo>
                    <a:pt x="175" y="29"/>
                  </a:lnTo>
                  <a:lnTo>
                    <a:pt x="109" y="63"/>
                  </a:lnTo>
                  <a:lnTo>
                    <a:pt x="8" y="113"/>
                  </a:lnTo>
                  <a:lnTo>
                    <a:pt x="3" y="115"/>
                  </a:lnTo>
                  <a:lnTo>
                    <a:pt x="0" y="114"/>
                  </a:lnTo>
                  <a:lnTo>
                    <a:pt x="0" y="112"/>
                  </a:lnTo>
                  <a:lnTo>
                    <a:pt x="116" y="41"/>
                  </a:lnTo>
                  <a:lnTo>
                    <a:pt x="179" y="0"/>
                  </a:lnTo>
                  <a:lnTo>
                    <a:pt x="204" y="9"/>
                  </a:lnTo>
                  <a:lnTo>
                    <a:pt x="206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5" name="Freeform 8"/>
            <p:cNvSpPr>
              <a:spLocks/>
            </p:cNvSpPr>
            <p:nvPr/>
          </p:nvSpPr>
          <p:spPr bwMode="auto">
            <a:xfrm>
              <a:off x="1420" y="938"/>
              <a:ext cx="46" cy="124"/>
            </a:xfrm>
            <a:custGeom>
              <a:avLst/>
              <a:gdLst>
                <a:gd name="T0" fmla="*/ 18 w 93"/>
                <a:gd name="T1" fmla="*/ 15 h 249"/>
                <a:gd name="T2" fmla="*/ 19 w 93"/>
                <a:gd name="T3" fmla="*/ 23 h 249"/>
                <a:gd name="T4" fmla="*/ 23 w 93"/>
                <a:gd name="T5" fmla="*/ 38 h 249"/>
                <a:gd name="T6" fmla="*/ 23 w 93"/>
                <a:gd name="T7" fmla="*/ 40 h 249"/>
                <a:gd name="T8" fmla="*/ 17 w 93"/>
                <a:gd name="T9" fmla="*/ 49 h 249"/>
                <a:gd name="T10" fmla="*/ 9 w 93"/>
                <a:gd name="T11" fmla="*/ 62 h 249"/>
                <a:gd name="T12" fmla="*/ 8 w 93"/>
                <a:gd name="T13" fmla="*/ 55 h 249"/>
                <a:gd name="T14" fmla="*/ 7 w 93"/>
                <a:gd name="T15" fmla="*/ 49 h 249"/>
                <a:gd name="T16" fmla="*/ 4 w 93"/>
                <a:gd name="T17" fmla="*/ 42 h 249"/>
                <a:gd name="T18" fmla="*/ 3 w 93"/>
                <a:gd name="T19" fmla="*/ 40 h 249"/>
                <a:gd name="T20" fmla="*/ 3 w 93"/>
                <a:gd name="T21" fmla="*/ 38 h 249"/>
                <a:gd name="T22" fmla="*/ 2 w 93"/>
                <a:gd name="T23" fmla="*/ 35 h 249"/>
                <a:gd name="T24" fmla="*/ 2 w 93"/>
                <a:gd name="T25" fmla="*/ 34 h 249"/>
                <a:gd name="T26" fmla="*/ 0 w 93"/>
                <a:gd name="T27" fmla="*/ 29 h 249"/>
                <a:gd name="T28" fmla="*/ 0 w 93"/>
                <a:gd name="T29" fmla="*/ 25 h 249"/>
                <a:gd name="T30" fmla="*/ 2 w 93"/>
                <a:gd name="T31" fmla="*/ 22 h 249"/>
                <a:gd name="T32" fmla="*/ 14 w 93"/>
                <a:gd name="T33" fmla="*/ 0 h 249"/>
                <a:gd name="T34" fmla="*/ 17 w 93"/>
                <a:gd name="T35" fmla="*/ 10 h 249"/>
                <a:gd name="T36" fmla="*/ 18 w 93"/>
                <a:gd name="T37" fmla="*/ 15 h 24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3"/>
                <a:gd name="T58" fmla="*/ 0 h 249"/>
                <a:gd name="T59" fmla="*/ 93 w 93"/>
                <a:gd name="T60" fmla="*/ 249 h 24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3" h="249">
                  <a:moveTo>
                    <a:pt x="72" y="60"/>
                  </a:moveTo>
                  <a:lnTo>
                    <a:pt x="78" y="94"/>
                  </a:lnTo>
                  <a:lnTo>
                    <a:pt x="92" y="155"/>
                  </a:lnTo>
                  <a:lnTo>
                    <a:pt x="93" y="162"/>
                  </a:lnTo>
                  <a:lnTo>
                    <a:pt x="71" y="197"/>
                  </a:lnTo>
                  <a:lnTo>
                    <a:pt x="39" y="249"/>
                  </a:lnTo>
                  <a:lnTo>
                    <a:pt x="33" y="223"/>
                  </a:lnTo>
                  <a:lnTo>
                    <a:pt x="30" y="196"/>
                  </a:lnTo>
                  <a:lnTo>
                    <a:pt x="17" y="168"/>
                  </a:lnTo>
                  <a:lnTo>
                    <a:pt x="15" y="160"/>
                  </a:lnTo>
                  <a:lnTo>
                    <a:pt x="14" y="154"/>
                  </a:lnTo>
                  <a:lnTo>
                    <a:pt x="10" y="141"/>
                  </a:lnTo>
                  <a:lnTo>
                    <a:pt x="10" y="137"/>
                  </a:lnTo>
                  <a:lnTo>
                    <a:pt x="2" y="117"/>
                  </a:lnTo>
                  <a:lnTo>
                    <a:pt x="0" y="103"/>
                  </a:lnTo>
                  <a:lnTo>
                    <a:pt x="8" y="89"/>
                  </a:lnTo>
                  <a:lnTo>
                    <a:pt x="56" y="0"/>
                  </a:lnTo>
                  <a:lnTo>
                    <a:pt x="68" y="42"/>
                  </a:lnTo>
                  <a:lnTo>
                    <a:pt x="72" y="6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6" name="Freeform 9"/>
            <p:cNvSpPr>
              <a:spLocks/>
            </p:cNvSpPr>
            <p:nvPr/>
          </p:nvSpPr>
          <p:spPr bwMode="auto">
            <a:xfrm>
              <a:off x="649" y="957"/>
              <a:ext cx="46" cy="94"/>
            </a:xfrm>
            <a:custGeom>
              <a:avLst/>
              <a:gdLst>
                <a:gd name="T0" fmla="*/ 7 w 92"/>
                <a:gd name="T1" fmla="*/ 8 h 187"/>
                <a:gd name="T2" fmla="*/ 7 w 92"/>
                <a:gd name="T3" fmla="*/ 9 h 187"/>
                <a:gd name="T4" fmla="*/ 11 w 92"/>
                <a:gd name="T5" fmla="*/ 47 h 187"/>
                <a:gd name="T6" fmla="*/ 11 w 92"/>
                <a:gd name="T7" fmla="*/ 47 h 187"/>
                <a:gd name="T8" fmla="*/ 11 w 92"/>
                <a:gd name="T9" fmla="*/ 47 h 187"/>
                <a:gd name="T10" fmla="*/ 6 w 92"/>
                <a:gd name="T11" fmla="*/ 24 h 187"/>
                <a:gd name="T12" fmla="*/ 5 w 92"/>
                <a:gd name="T13" fmla="*/ 19 h 187"/>
                <a:gd name="T14" fmla="*/ 3 w 92"/>
                <a:gd name="T15" fmla="*/ 15 h 187"/>
                <a:gd name="T16" fmla="*/ 0 w 92"/>
                <a:gd name="T17" fmla="*/ 3 h 187"/>
                <a:gd name="T18" fmla="*/ 23 w 92"/>
                <a:gd name="T19" fmla="*/ 0 h 187"/>
                <a:gd name="T20" fmla="*/ 23 w 92"/>
                <a:gd name="T21" fmla="*/ 0 h 187"/>
                <a:gd name="T22" fmla="*/ 7 w 92"/>
                <a:gd name="T23" fmla="*/ 8 h 18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2"/>
                <a:gd name="T37" fmla="*/ 0 h 187"/>
                <a:gd name="T38" fmla="*/ 92 w 92"/>
                <a:gd name="T39" fmla="*/ 187 h 18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2" h="187">
                  <a:moveTo>
                    <a:pt x="31" y="29"/>
                  </a:moveTo>
                  <a:lnTo>
                    <a:pt x="29" y="34"/>
                  </a:lnTo>
                  <a:lnTo>
                    <a:pt x="43" y="186"/>
                  </a:lnTo>
                  <a:lnTo>
                    <a:pt x="42" y="186"/>
                  </a:lnTo>
                  <a:lnTo>
                    <a:pt x="41" y="187"/>
                  </a:lnTo>
                  <a:lnTo>
                    <a:pt x="21" y="96"/>
                  </a:lnTo>
                  <a:lnTo>
                    <a:pt x="18" y="74"/>
                  </a:lnTo>
                  <a:lnTo>
                    <a:pt x="11" y="59"/>
                  </a:lnTo>
                  <a:lnTo>
                    <a:pt x="0" y="12"/>
                  </a:lnTo>
                  <a:lnTo>
                    <a:pt x="89" y="0"/>
                  </a:lnTo>
                  <a:lnTo>
                    <a:pt x="92" y="0"/>
                  </a:lnTo>
                  <a:lnTo>
                    <a:pt x="31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7" name="Freeform 10"/>
            <p:cNvSpPr>
              <a:spLocks/>
            </p:cNvSpPr>
            <p:nvPr/>
          </p:nvSpPr>
          <p:spPr bwMode="auto">
            <a:xfrm>
              <a:off x="868" y="975"/>
              <a:ext cx="249" cy="174"/>
            </a:xfrm>
            <a:custGeom>
              <a:avLst/>
              <a:gdLst>
                <a:gd name="T0" fmla="*/ 64 w 499"/>
                <a:gd name="T1" fmla="*/ 1 h 349"/>
                <a:gd name="T2" fmla="*/ 76 w 499"/>
                <a:gd name="T3" fmla="*/ 15 h 349"/>
                <a:gd name="T4" fmla="*/ 76 w 499"/>
                <a:gd name="T5" fmla="*/ 16 h 349"/>
                <a:gd name="T6" fmla="*/ 81 w 499"/>
                <a:gd name="T7" fmla="*/ 20 h 349"/>
                <a:gd name="T8" fmla="*/ 102 w 499"/>
                <a:gd name="T9" fmla="*/ 45 h 349"/>
                <a:gd name="T10" fmla="*/ 124 w 499"/>
                <a:gd name="T11" fmla="*/ 64 h 349"/>
                <a:gd name="T12" fmla="*/ 120 w 499"/>
                <a:gd name="T13" fmla="*/ 66 h 349"/>
                <a:gd name="T14" fmla="*/ 114 w 499"/>
                <a:gd name="T15" fmla="*/ 70 h 349"/>
                <a:gd name="T16" fmla="*/ 110 w 499"/>
                <a:gd name="T17" fmla="*/ 73 h 349"/>
                <a:gd name="T18" fmla="*/ 110 w 499"/>
                <a:gd name="T19" fmla="*/ 77 h 349"/>
                <a:gd name="T20" fmla="*/ 110 w 499"/>
                <a:gd name="T21" fmla="*/ 78 h 349"/>
                <a:gd name="T22" fmla="*/ 110 w 499"/>
                <a:gd name="T23" fmla="*/ 79 h 349"/>
                <a:gd name="T24" fmla="*/ 109 w 499"/>
                <a:gd name="T25" fmla="*/ 87 h 349"/>
                <a:gd name="T26" fmla="*/ 76 w 499"/>
                <a:gd name="T27" fmla="*/ 55 h 349"/>
                <a:gd name="T28" fmla="*/ 76 w 499"/>
                <a:gd name="T29" fmla="*/ 47 h 349"/>
                <a:gd name="T30" fmla="*/ 76 w 499"/>
                <a:gd name="T31" fmla="*/ 44 h 349"/>
                <a:gd name="T32" fmla="*/ 76 w 499"/>
                <a:gd name="T33" fmla="*/ 36 h 349"/>
                <a:gd name="T34" fmla="*/ 76 w 499"/>
                <a:gd name="T35" fmla="*/ 31 h 349"/>
                <a:gd name="T36" fmla="*/ 77 w 499"/>
                <a:gd name="T37" fmla="*/ 29 h 349"/>
                <a:gd name="T38" fmla="*/ 77 w 499"/>
                <a:gd name="T39" fmla="*/ 28 h 349"/>
                <a:gd name="T40" fmla="*/ 70 w 499"/>
                <a:gd name="T41" fmla="*/ 23 h 349"/>
                <a:gd name="T42" fmla="*/ 65 w 499"/>
                <a:gd name="T43" fmla="*/ 19 h 349"/>
                <a:gd name="T44" fmla="*/ 60 w 499"/>
                <a:gd name="T45" fmla="*/ 20 h 349"/>
                <a:gd name="T46" fmla="*/ 55 w 499"/>
                <a:gd name="T47" fmla="*/ 22 h 349"/>
                <a:gd name="T48" fmla="*/ 48 w 499"/>
                <a:gd name="T49" fmla="*/ 23 h 349"/>
                <a:gd name="T50" fmla="*/ 48 w 499"/>
                <a:gd name="T51" fmla="*/ 24 h 349"/>
                <a:gd name="T52" fmla="*/ 50 w 499"/>
                <a:gd name="T53" fmla="*/ 29 h 349"/>
                <a:gd name="T54" fmla="*/ 52 w 499"/>
                <a:gd name="T55" fmla="*/ 38 h 349"/>
                <a:gd name="T56" fmla="*/ 53 w 499"/>
                <a:gd name="T57" fmla="*/ 41 h 349"/>
                <a:gd name="T58" fmla="*/ 46 w 499"/>
                <a:gd name="T59" fmla="*/ 38 h 349"/>
                <a:gd name="T60" fmla="*/ 43 w 499"/>
                <a:gd name="T61" fmla="*/ 38 h 349"/>
                <a:gd name="T62" fmla="*/ 21 w 499"/>
                <a:gd name="T63" fmla="*/ 34 h 349"/>
                <a:gd name="T64" fmla="*/ 20 w 499"/>
                <a:gd name="T65" fmla="*/ 35 h 349"/>
                <a:gd name="T66" fmla="*/ 19 w 499"/>
                <a:gd name="T67" fmla="*/ 34 h 349"/>
                <a:gd name="T68" fmla="*/ 10 w 499"/>
                <a:gd name="T69" fmla="*/ 39 h 349"/>
                <a:gd name="T70" fmla="*/ 4 w 499"/>
                <a:gd name="T71" fmla="*/ 39 h 349"/>
                <a:gd name="T72" fmla="*/ 0 w 499"/>
                <a:gd name="T73" fmla="*/ 40 h 349"/>
                <a:gd name="T74" fmla="*/ 0 w 499"/>
                <a:gd name="T75" fmla="*/ 40 h 349"/>
                <a:gd name="T76" fmla="*/ 2 w 499"/>
                <a:gd name="T77" fmla="*/ 34 h 349"/>
                <a:gd name="T78" fmla="*/ 3 w 499"/>
                <a:gd name="T79" fmla="*/ 34 h 349"/>
                <a:gd name="T80" fmla="*/ 3 w 499"/>
                <a:gd name="T81" fmla="*/ 33 h 349"/>
                <a:gd name="T82" fmla="*/ 4 w 499"/>
                <a:gd name="T83" fmla="*/ 30 h 349"/>
                <a:gd name="T84" fmla="*/ 8 w 499"/>
                <a:gd name="T85" fmla="*/ 20 h 349"/>
                <a:gd name="T86" fmla="*/ 13 w 499"/>
                <a:gd name="T87" fmla="*/ 10 h 349"/>
                <a:gd name="T88" fmla="*/ 14 w 499"/>
                <a:gd name="T89" fmla="*/ 9 h 349"/>
                <a:gd name="T90" fmla="*/ 16 w 499"/>
                <a:gd name="T91" fmla="*/ 5 h 349"/>
                <a:gd name="T92" fmla="*/ 16 w 499"/>
                <a:gd name="T93" fmla="*/ 5 h 349"/>
                <a:gd name="T94" fmla="*/ 16 w 499"/>
                <a:gd name="T95" fmla="*/ 0 h 349"/>
                <a:gd name="T96" fmla="*/ 17 w 499"/>
                <a:gd name="T97" fmla="*/ 0 h 349"/>
                <a:gd name="T98" fmla="*/ 54 w 499"/>
                <a:gd name="T99" fmla="*/ 0 h 349"/>
                <a:gd name="T100" fmla="*/ 64 w 499"/>
                <a:gd name="T101" fmla="*/ 1 h 34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99"/>
                <a:gd name="T154" fmla="*/ 0 h 349"/>
                <a:gd name="T155" fmla="*/ 499 w 499"/>
                <a:gd name="T156" fmla="*/ 349 h 34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99" h="349">
                  <a:moveTo>
                    <a:pt x="257" y="4"/>
                  </a:moveTo>
                  <a:lnTo>
                    <a:pt x="306" y="61"/>
                  </a:lnTo>
                  <a:lnTo>
                    <a:pt x="306" y="65"/>
                  </a:lnTo>
                  <a:lnTo>
                    <a:pt x="325" y="82"/>
                  </a:lnTo>
                  <a:lnTo>
                    <a:pt x="411" y="180"/>
                  </a:lnTo>
                  <a:lnTo>
                    <a:pt x="499" y="259"/>
                  </a:lnTo>
                  <a:lnTo>
                    <a:pt x="483" y="266"/>
                  </a:lnTo>
                  <a:lnTo>
                    <a:pt x="458" y="283"/>
                  </a:lnTo>
                  <a:lnTo>
                    <a:pt x="443" y="295"/>
                  </a:lnTo>
                  <a:lnTo>
                    <a:pt x="440" y="309"/>
                  </a:lnTo>
                  <a:lnTo>
                    <a:pt x="441" y="313"/>
                  </a:lnTo>
                  <a:lnTo>
                    <a:pt x="440" y="317"/>
                  </a:lnTo>
                  <a:lnTo>
                    <a:pt x="439" y="349"/>
                  </a:lnTo>
                  <a:lnTo>
                    <a:pt x="305" y="221"/>
                  </a:lnTo>
                  <a:lnTo>
                    <a:pt x="306" y="190"/>
                  </a:lnTo>
                  <a:lnTo>
                    <a:pt x="304" y="176"/>
                  </a:lnTo>
                  <a:lnTo>
                    <a:pt x="304" y="147"/>
                  </a:lnTo>
                  <a:lnTo>
                    <a:pt x="306" y="126"/>
                  </a:lnTo>
                  <a:lnTo>
                    <a:pt x="310" y="117"/>
                  </a:lnTo>
                  <a:lnTo>
                    <a:pt x="310" y="115"/>
                  </a:lnTo>
                  <a:lnTo>
                    <a:pt x="281" y="93"/>
                  </a:lnTo>
                  <a:lnTo>
                    <a:pt x="262" y="77"/>
                  </a:lnTo>
                  <a:lnTo>
                    <a:pt x="241" y="82"/>
                  </a:lnTo>
                  <a:lnTo>
                    <a:pt x="221" y="88"/>
                  </a:lnTo>
                  <a:lnTo>
                    <a:pt x="194" y="95"/>
                  </a:lnTo>
                  <a:lnTo>
                    <a:pt x="193" y="98"/>
                  </a:lnTo>
                  <a:lnTo>
                    <a:pt x="200" y="117"/>
                  </a:lnTo>
                  <a:lnTo>
                    <a:pt x="211" y="155"/>
                  </a:lnTo>
                  <a:lnTo>
                    <a:pt x="215" y="167"/>
                  </a:lnTo>
                  <a:lnTo>
                    <a:pt x="187" y="153"/>
                  </a:lnTo>
                  <a:lnTo>
                    <a:pt x="175" y="153"/>
                  </a:lnTo>
                  <a:lnTo>
                    <a:pt x="86" y="138"/>
                  </a:lnTo>
                  <a:lnTo>
                    <a:pt x="81" y="140"/>
                  </a:lnTo>
                  <a:lnTo>
                    <a:pt x="76" y="138"/>
                  </a:lnTo>
                  <a:lnTo>
                    <a:pt x="40" y="157"/>
                  </a:lnTo>
                  <a:lnTo>
                    <a:pt x="19" y="156"/>
                  </a:lnTo>
                  <a:lnTo>
                    <a:pt x="0" y="161"/>
                  </a:lnTo>
                  <a:lnTo>
                    <a:pt x="10" y="138"/>
                  </a:lnTo>
                  <a:lnTo>
                    <a:pt x="12" y="137"/>
                  </a:lnTo>
                  <a:lnTo>
                    <a:pt x="12" y="133"/>
                  </a:lnTo>
                  <a:lnTo>
                    <a:pt x="16" y="123"/>
                  </a:lnTo>
                  <a:lnTo>
                    <a:pt x="33" y="83"/>
                  </a:lnTo>
                  <a:lnTo>
                    <a:pt x="55" y="42"/>
                  </a:lnTo>
                  <a:lnTo>
                    <a:pt x="59" y="36"/>
                  </a:lnTo>
                  <a:lnTo>
                    <a:pt x="64" y="22"/>
                  </a:lnTo>
                  <a:lnTo>
                    <a:pt x="65" y="20"/>
                  </a:lnTo>
                  <a:lnTo>
                    <a:pt x="66" y="2"/>
                  </a:lnTo>
                  <a:lnTo>
                    <a:pt x="68" y="0"/>
                  </a:lnTo>
                  <a:lnTo>
                    <a:pt x="217" y="3"/>
                  </a:lnTo>
                  <a:lnTo>
                    <a:pt x="257" y="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" name="Freeform 11"/>
            <p:cNvSpPr>
              <a:spLocks/>
            </p:cNvSpPr>
            <p:nvPr/>
          </p:nvSpPr>
          <p:spPr bwMode="auto">
            <a:xfrm>
              <a:off x="697" y="987"/>
              <a:ext cx="47" cy="77"/>
            </a:xfrm>
            <a:custGeom>
              <a:avLst/>
              <a:gdLst>
                <a:gd name="T0" fmla="*/ 21 w 92"/>
                <a:gd name="T1" fmla="*/ 10 h 153"/>
                <a:gd name="T2" fmla="*/ 24 w 92"/>
                <a:gd name="T3" fmla="*/ 22 h 153"/>
                <a:gd name="T4" fmla="*/ 8 w 92"/>
                <a:gd name="T5" fmla="*/ 39 h 153"/>
                <a:gd name="T6" fmla="*/ 6 w 92"/>
                <a:gd name="T7" fmla="*/ 37 h 153"/>
                <a:gd name="T8" fmla="*/ 0 w 92"/>
                <a:gd name="T9" fmla="*/ 27 h 153"/>
                <a:gd name="T10" fmla="*/ 1 w 92"/>
                <a:gd name="T11" fmla="*/ 4 h 153"/>
                <a:gd name="T12" fmla="*/ 5 w 92"/>
                <a:gd name="T13" fmla="*/ 0 h 153"/>
                <a:gd name="T14" fmla="*/ 6 w 92"/>
                <a:gd name="T15" fmla="*/ 1 h 153"/>
                <a:gd name="T16" fmla="*/ 21 w 92"/>
                <a:gd name="T17" fmla="*/ 10 h 15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2"/>
                <a:gd name="T28" fmla="*/ 0 h 153"/>
                <a:gd name="T29" fmla="*/ 92 w 92"/>
                <a:gd name="T30" fmla="*/ 153 h 15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2" h="153">
                  <a:moveTo>
                    <a:pt x="81" y="40"/>
                  </a:moveTo>
                  <a:lnTo>
                    <a:pt x="92" y="88"/>
                  </a:lnTo>
                  <a:lnTo>
                    <a:pt x="29" y="153"/>
                  </a:lnTo>
                  <a:lnTo>
                    <a:pt x="23" y="146"/>
                  </a:lnTo>
                  <a:lnTo>
                    <a:pt x="0" y="106"/>
                  </a:lnTo>
                  <a:lnTo>
                    <a:pt x="2" y="16"/>
                  </a:lnTo>
                  <a:lnTo>
                    <a:pt x="17" y="0"/>
                  </a:lnTo>
                  <a:lnTo>
                    <a:pt x="24" y="4"/>
                  </a:lnTo>
                  <a:lnTo>
                    <a:pt x="81" y="4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9" name="Freeform 12"/>
            <p:cNvSpPr>
              <a:spLocks/>
            </p:cNvSpPr>
            <p:nvPr/>
          </p:nvSpPr>
          <p:spPr bwMode="auto">
            <a:xfrm>
              <a:off x="770" y="999"/>
              <a:ext cx="95" cy="104"/>
            </a:xfrm>
            <a:custGeom>
              <a:avLst/>
              <a:gdLst>
                <a:gd name="T0" fmla="*/ 13 w 190"/>
                <a:gd name="T1" fmla="*/ 49 h 206"/>
                <a:gd name="T2" fmla="*/ 9 w 190"/>
                <a:gd name="T3" fmla="*/ 51 h 206"/>
                <a:gd name="T4" fmla="*/ 7 w 190"/>
                <a:gd name="T5" fmla="*/ 53 h 206"/>
                <a:gd name="T6" fmla="*/ 6 w 190"/>
                <a:gd name="T7" fmla="*/ 48 h 206"/>
                <a:gd name="T8" fmla="*/ 6 w 190"/>
                <a:gd name="T9" fmla="*/ 32 h 206"/>
                <a:gd name="T10" fmla="*/ 6 w 190"/>
                <a:gd name="T11" fmla="*/ 27 h 206"/>
                <a:gd name="T12" fmla="*/ 2 w 190"/>
                <a:gd name="T13" fmla="*/ 19 h 206"/>
                <a:gd name="T14" fmla="*/ 0 w 190"/>
                <a:gd name="T15" fmla="*/ 15 h 206"/>
                <a:gd name="T16" fmla="*/ 1 w 190"/>
                <a:gd name="T17" fmla="*/ 14 h 206"/>
                <a:gd name="T18" fmla="*/ 12 w 190"/>
                <a:gd name="T19" fmla="*/ 9 h 206"/>
                <a:gd name="T20" fmla="*/ 12 w 190"/>
                <a:gd name="T21" fmla="*/ 11 h 206"/>
                <a:gd name="T22" fmla="*/ 13 w 190"/>
                <a:gd name="T23" fmla="*/ 13 h 206"/>
                <a:gd name="T24" fmla="*/ 15 w 190"/>
                <a:gd name="T25" fmla="*/ 15 h 206"/>
                <a:gd name="T26" fmla="*/ 17 w 190"/>
                <a:gd name="T27" fmla="*/ 15 h 206"/>
                <a:gd name="T28" fmla="*/ 21 w 190"/>
                <a:gd name="T29" fmla="*/ 13 h 206"/>
                <a:gd name="T30" fmla="*/ 24 w 190"/>
                <a:gd name="T31" fmla="*/ 12 h 206"/>
                <a:gd name="T32" fmla="*/ 26 w 190"/>
                <a:gd name="T33" fmla="*/ 11 h 206"/>
                <a:gd name="T34" fmla="*/ 29 w 190"/>
                <a:gd name="T35" fmla="*/ 9 h 206"/>
                <a:gd name="T36" fmla="*/ 33 w 190"/>
                <a:gd name="T37" fmla="*/ 8 h 206"/>
                <a:gd name="T38" fmla="*/ 35 w 190"/>
                <a:gd name="T39" fmla="*/ 6 h 206"/>
                <a:gd name="T40" fmla="*/ 39 w 190"/>
                <a:gd name="T41" fmla="*/ 5 h 206"/>
                <a:gd name="T42" fmla="*/ 41 w 190"/>
                <a:gd name="T43" fmla="*/ 3 h 206"/>
                <a:gd name="T44" fmla="*/ 48 w 190"/>
                <a:gd name="T45" fmla="*/ 0 h 206"/>
                <a:gd name="T46" fmla="*/ 35 w 190"/>
                <a:gd name="T47" fmla="*/ 36 h 206"/>
                <a:gd name="T48" fmla="*/ 13 w 190"/>
                <a:gd name="T49" fmla="*/ 49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0"/>
                <a:gd name="T76" fmla="*/ 0 h 206"/>
                <a:gd name="T77" fmla="*/ 190 w 1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0" h="206">
                  <a:moveTo>
                    <a:pt x="53" y="192"/>
                  </a:moveTo>
                  <a:lnTo>
                    <a:pt x="34" y="202"/>
                  </a:lnTo>
                  <a:lnTo>
                    <a:pt x="29" y="206"/>
                  </a:lnTo>
                  <a:lnTo>
                    <a:pt x="25" y="191"/>
                  </a:lnTo>
                  <a:lnTo>
                    <a:pt x="26" y="124"/>
                  </a:lnTo>
                  <a:lnTo>
                    <a:pt x="27" y="106"/>
                  </a:lnTo>
                  <a:lnTo>
                    <a:pt x="8" y="73"/>
                  </a:lnTo>
                  <a:lnTo>
                    <a:pt x="0" y="59"/>
                  </a:lnTo>
                  <a:lnTo>
                    <a:pt x="6" y="54"/>
                  </a:lnTo>
                  <a:lnTo>
                    <a:pt x="51" y="36"/>
                  </a:lnTo>
                  <a:lnTo>
                    <a:pt x="50" y="42"/>
                  </a:lnTo>
                  <a:lnTo>
                    <a:pt x="53" y="50"/>
                  </a:lnTo>
                  <a:lnTo>
                    <a:pt x="61" y="57"/>
                  </a:lnTo>
                  <a:lnTo>
                    <a:pt x="68" y="59"/>
                  </a:lnTo>
                  <a:lnTo>
                    <a:pt x="83" y="52"/>
                  </a:lnTo>
                  <a:lnTo>
                    <a:pt x="94" y="46"/>
                  </a:lnTo>
                  <a:lnTo>
                    <a:pt x="106" y="41"/>
                  </a:lnTo>
                  <a:lnTo>
                    <a:pt x="117" y="34"/>
                  </a:lnTo>
                  <a:lnTo>
                    <a:pt x="130" y="30"/>
                  </a:lnTo>
                  <a:lnTo>
                    <a:pt x="140" y="23"/>
                  </a:lnTo>
                  <a:lnTo>
                    <a:pt x="153" y="18"/>
                  </a:lnTo>
                  <a:lnTo>
                    <a:pt x="163" y="12"/>
                  </a:lnTo>
                  <a:lnTo>
                    <a:pt x="190" y="0"/>
                  </a:lnTo>
                  <a:lnTo>
                    <a:pt x="137" y="141"/>
                  </a:lnTo>
                  <a:lnTo>
                    <a:pt x="53" y="19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0" name="Freeform 13"/>
            <p:cNvSpPr>
              <a:spLocks/>
            </p:cNvSpPr>
            <p:nvPr/>
          </p:nvSpPr>
          <p:spPr bwMode="auto">
            <a:xfrm>
              <a:off x="1496" y="1014"/>
              <a:ext cx="31" cy="119"/>
            </a:xfrm>
            <a:custGeom>
              <a:avLst/>
              <a:gdLst>
                <a:gd name="T0" fmla="*/ 12 w 61"/>
                <a:gd name="T1" fmla="*/ 60 h 238"/>
                <a:gd name="T2" fmla="*/ 11 w 61"/>
                <a:gd name="T3" fmla="*/ 60 h 238"/>
                <a:gd name="T4" fmla="*/ 9 w 61"/>
                <a:gd name="T5" fmla="*/ 18 h 238"/>
                <a:gd name="T6" fmla="*/ 1 w 61"/>
                <a:gd name="T7" fmla="*/ 2 h 238"/>
                <a:gd name="T8" fmla="*/ 1 w 61"/>
                <a:gd name="T9" fmla="*/ 1 h 238"/>
                <a:gd name="T10" fmla="*/ 0 w 61"/>
                <a:gd name="T11" fmla="*/ 1 h 238"/>
                <a:gd name="T12" fmla="*/ 1 w 61"/>
                <a:gd name="T13" fmla="*/ 0 h 238"/>
                <a:gd name="T14" fmla="*/ 16 w 61"/>
                <a:gd name="T15" fmla="*/ 15 h 238"/>
                <a:gd name="T16" fmla="*/ 12 w 61"/>
                <a:gd name="T17" fmla="*/ 60 h 23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1"/>
                <a:gd name="T28" fmla="*/ 0 h 238"/>
                <a:gd name="T29" fmla="*/ 61 w 61"/>
                <a:gd name="T30" fmla="*/ 238 h 23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1" h="238">
                  <a:moveTo>
                    <a:pt x="45" y="237"/>
                  </a:moveTo>
                  <a:lnTo>
                    <a:pt x="43" y="238"/>
                  </a:lnTo>
                  <a:lnTo>
                    <a:pt x="33" y="70"/>
                  </a:lnTo>
                  <a:lnTo>
                    <a:pt x="2" y="6"/>
                  </a:lnTo>
                  <a:lnTo>
                    <a:pt x="2" y="4"/>
                  </a:lnTo>
                  <a:lnTo>
                    <a:pt x="0" y="3"/>
                  </a:lnTo>
                  <a:lnTo>
                    <a:pt x="3" y="0"/>
                  </a:lnTo>
                  <a:lnTo>
                    <a:pt x="61" y="61"/>
                  </a:lnTo>
                  <a:lnTo>
                    <a:pt x="45" y="2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1" name="Freeform 14"/>
            <p:cNvSpPr>
              <a:spLocks/>
            </p:cNvSpPr>
            <p:nvPr/>
          </p:nvSpPr>
          <p:spPr bwMode="auto">
            <a:xfrm>
              <a:off x="1062" y="1024"/>
              <a:ext cx="85" cy="79"/>
            </a:xfrm>
            <a:custGeom>
              <a:avLst/>
              <a:gdLst>
                <a:gd name="T0" fmla="*/ 25 w 169"/>
                <a:gd name="T1" fmla="*/ 11 h 159"/>
                <a:gd name="T2" fmla="*/ 30 w 169"/>
                <a:gd name="T3" fmla="*/ 18 h 159"/>
                <a:gd name="T4" fmla="*/ 43 w 169"/>
                <a:gd name="T5" fmla="*/ 39 h 159"/>
                <a:gd name="T6" fmla="*/ 43 w 169"/>
                <a:gd name="T7" fmla="*/ 39 h 159"/>
                <a:gd name="T8" fmla="*/ 42 w 169"/>
                <a:gd name="T9" fmla="*/ 39 h 159"/>
                <a:gd name="T10" fmla="*/ 21 w 169"/>
                <a:gd name="T11" fmla="*/ 16 h 159"/>
                <a:gd name="T12" fmla="*/ 0 w 169"/>
                <a:gd name="T13" fmla="*/ 0 h 159"/>
                <a:gd name="T14" fmla="*/ 0 w 169"/>
                <a:gd name="T15" fmla="*/ 0 h 159"/>
                <a:gd name="T16" fmla="*/ 25 w 169"/>
                <a:gd name="T17" fmla="*/ 9 h 159"/>
                <a:gd name="T18" fmla="*/ 25 w 169"/>
                <a:gd name="T19" fmla="*/ 11 h 15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9"/>
                <a:gd name="T31" fmla="*/ 0 h 159"/>
                <a:gd name="T32" fmla="*/ 169 w 169"/>
                <a:gd name="T33" fmla="*/ 159 h 15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9" h="159">
                  <a:moveTo>
                    <a:pt x="99" y="45"/>
                  </a:moveTo>
                  <a:lnTo>
                    <a:pt x="118" y="75"/>
                  </a:lnTo>
                  <a:lnTo>
                    <a:pt x="169" y="157"/>
                  </a:lnTo>
                  <a:lnTo>
                    <a:pt x="169" y="158"/>
                  </a:lnTo>
                  <a:lnTo>
                    <a:pt x="168" y="159"/>
                  </a:lnTo>
                  <a:lnTo>
                    <a:pt x="82" y="65"/>
                  </a:lnTo>
                  <a:lnTo>
                    <a:pt x="0" y="2"/>
                  </a:lnTo>
                  <a:lnTo>
                    <a:pt x="0" y="0"/>
                  </a:lnTo>
                  <a:lnTo>
                    <a:pt x="97" y="37"/>
                  </a:lnTo>
                  <a:lnTo>
                    <a:pt x="99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2" name="Freeform 15"/>
            <p:cNvSpPr>
              <a:spLocks/>
            </p:cNvSpPr>
            <p:nvPr/>
          </p:nvSpPr>
          <p:spPr bwMode="auto">
            <a:xfrm>
              <a:off x="1329" y="1030"/>
              <a:ext cx="96" cy="164"/>
            </a:xfrm>
            <a:custGeom>
              <a:avLst/>
              <a:gdLst>
                <a:gd name="T0" fmla="*/ 43 w 192"/>
                <a:gd name="T1" fmla="*/ 6 h 328"/>
                <a:gd name="T2" fmla="*/ 45 w 192"/>
                <a:gd name="T3" fmla="*/ 14 h 328"/>
                <a:gd name="T4" fmla="*/ 48 w 192"/>
                <a:gd name="T5" fmla="*/ 27 h 328"/>
                <a:gd name="T6" fmla="*/ 38 w 192"/>
                <a:gd name="T7" fmla="*/ 44 h 328"/>
                <a:gd name="T8" fmla="*/ 27 w 192"/>
                <a:gd name="T9" fmla="*/ 62 h 328"/>
                <a:gd name="T10" fmla="*/ 17 w 192"/>
                <a:gd name="T11" fmla="*/ 81 h 328"/>
                <a:gd name="T12" fmla="*/ 15 w 192"/>
                <a:gd name="T13" fmla="*/ 82 h 328"/>
                <a:gd name="T14" fmla="*/ 14 w 192"/>
                <a:gd name="T15" fmla="*/ 82 h 328"/>
                <a:gd name="T16" fmla="*/ 13 w 192"/>
                <a:gd name="T17" fmla="*/ 82 h 328"/>
                <a:gd name="T18" fmla="*/ 13 w 192"/>
                <a:gd name="T19" fmla="*/ 79 h 328"/>
                <a:gd name="T20" fmla="*/ 12 w 192"/>
                <a:gd name="T21" fmla="*/ 78 h 328"/>
                <a:gd name="T22" fmla="*/ 12 w 192"/>
                <a:gd name="T23" fmla="*/ 75 h 328"/>
                <a:gd name="T24" fmla="*/ 9 w 192"/>
                <a:gd name="T25" fmla="*/ 70 h 328"/>
                <a:gd name="T26" fmla="*/ 3 w 192"/>
                <a:gd name="T27" fmla="*/ 62 h 328"/>
                <a:gd name="T28" fmla="*/ 0 w 192"/>
                <a:gd name="T29" fmla="*/ 59 h 328"/>
                <a:gd name="T30" fmla="*/ 3 w 192"/>
                <a:gd name="T31" fmla="*/ 55 h 328"/>
                <a:gd name="T32" fmla="*/ 4 w 192"/>
                <a:gd name="T33" fmla="*/ 54 h 328"/>
                <a:gd name="T34" fmla="*/ 7 w 192"/>
                <a:gd name="T35" fmla="*/ 50 h 328"/>
                <a:gd name="T36" fmla="*/ 12 w 192"/>
                <a:gd name="T37" fmla="*/ 44 h 328"/>
                <a:gd name="T38" fmla="*/ 19 w 192"/>
                <a:gd name="T39" fmla="*/ 35 h 328"/>
                <a:gd name="T40" fmla="*/ 23 w 192"/>
                <a:gd name="T41" fmla="*/ 29 h 328"/>
                <a:gd name="T42" fmla="*/ 26 w 192"/>
                <a:gd name="T43" fmla="*/ 25 h 328"/>
                <a:gd name="T44" fmla="*/ 26 w 192"/>
                <a:gd name="T45" fmla="*/ 25 h 328"/>
                <a:gd name="T46" fmla="*/ 29 w 192"/>
                <a:gd name="T47" fmla="*/ 21 h 328"/>
                <a:gd name="T48" fmla="*/ 33 w 192"/>
                <a:gd name="T49" fmla="*/ 19 h 328"/>
                <a:gd name="T50" fmla="*/ 35 w 192"/>
                <a:gd name="T51" fmla="*/ 14 h 328"/>
                <a:gd name="T52" fmla="*/ 36 w 192"/>
                <a:gd name="T53" fmla="*/ 11 h 328"/>
                <a:gd name="T54" fmla="*/ 38 w 192"/>
                <a:gd name="T55" fmla="*/ 5 h 328"/>
                <a:gd name="T56" fmla="*/ 39 w 192"/>
                <a:gd name="T57" fmla="*/ 5 h 328"/>
                <a:gd name="T58" fmla="*/ 41 w 192"/>
                <a:gd name="T59" fmla="*/ 0 h 328"/>
                <a:gd name="T60" fmla="*/ 41 w 192"/>
                <a:gd name="T61" fmla="*/ 0 h 328"/>
                <a:gd name="T62" fmla="*/ 43 w 192"/>
                <a:gd name="T63" fmla="*/ 6 h 32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92"/>
                <a:gd name="T97" fmla="*/ 0 h 328"/>
                <a:gd name="T98" fmla="*/ 192 w 192"/>
                <a:gd name="T99" fmla="*/ 328 h 32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92" h="328">
                  <a:moveTo>
                    <a:pt x="169" y="26"/>
                  </a:moveTo>
                  <a:lnTo>
                    <a:pt x="180" y="58"/>
                  </a:lnTo>
                  <a:lnTo>
                    <a:pt x="192" y="110"/>
                  </a:lnTo>
                  <a:lnTo>
                    <a:pt x="150" y="179"/>
                  </a:lnTo>
                  <a:lnTo>
                    <a:pt x="108" y="251"/>
                  </a:lnTo>
                  <a:lnTo>
                    <a:pt x="66" y="322"/>
                  </a:lnTo>
                  <a:lnTo>
                    <a:pt x="63" y="327"/>
                  </a:lnTo>
                  <a:lnTo>
                    <a:pt x="57" y="328"/>
                  </a:lnTo>
                  <a:lnTo>
                    <a:pt x="55" y="326"/>
                  </a:lnTo>
                  <a:lnTo>
                    <a:pt x="53" y="315"/>
                  </a:lnTo>
                  <a:lnTo>
                    <a:pt x="48" y="310"/>
                  </a:lnTo>
                  <a:lnTo>
                    <a:pt x="47" y="300"/>
                  </a:lnTo>
                  <a:lnTo>
                    <a:pt x="35" y="277"/>
                  </a:lnTo>
                  <a:lnTo>
                    <a:pt x="13" y="251"/>
                  </a:lnTo>
                  <a:lnTo>
                    <a:pt x="0" y="238"/>
                  </a:lnTo>
                  <a:lnTo>
                    <a:pt x="15" y="221"/>
                  </a:lnTo>
                  <a:lnTo>
                    <a:pt x="16" y="218"/>
                  </a:lnTo>
                  <a:lnTo>
                    <a:pt x="28" y="203"/>
                  </a:lnTo>
                  <a:lnTo>
                    <a:pt x="47" y="178"/>
                  </a:lnTo>
                  <a:lnTo>
                    <a:pt x="75" y="138"/>
                  </a:lnTo>
                  <a:lnTo>
                    <a:pt x="92" y="118"/>
                  </a:lnTo>
                  <a:lnTo>
                    <a:pt x="104" y="102"/>
                  </a:lnTo>
                  <a:lnTo>
                    <a:pt x="104" y="100"/>
                  </a:lnTo>
                  <a:lnTo>
                    <a:pt x="119" y="85"/>
                  </a:lnTo>
                  <a:lnTo>
                    <a:pt x="132" y="76"/>
                  </a:lnTo>
                  <a:lnTo>
                    <a:pt x="137" y="58"/>
                  </a:lnTo>
                  <a:lnTo>
                    <a:pt x="142" y="46"/>
                  </a:lnTo>
                  <a:lnTo>
                    <a:pt x="152" y="23"/>
                  </a:lnTo>
                  <a:lnTo>
                    <a:pt x="153" y="17"/>
                  </a:lnTo>
                  <a:lnTo>
                    <a:pt x="161" y="0"/>
                  </a:lnTo>
                  <a:lnTo>
                    <a:pt x="162" y="0"/>
                  </a:lnTo>
                  <a:lnTo>
                    <a:pt x="169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3" name="Freeform 16"/>
            <p:cNvSpPr>
              <a:spLocks/>
            </p:cNvSpPr>
            <p:nvPr/>
          </p:nvSpPr>
          <p:spPr bwMode="auto">
            <a:xfrm>
              <a:off x="1444" y="1033"/>
              <a:ext cx="49" cy="111"/>
            </a:xfrm>
            <a:custGeom>
              <a:avLst/>
              <a:gdLst>
                <a:gd name="T0" fmla="*/ 21 w 97"/>
                <a:gd name="T1" fmla="*/ 11 h 221"/>
                <a:gd name="T2" fmla="*/ 22 w 97"/>
                <a:gd name="T3" fmla="*/ 15 h 221"/>
                <a:gd name="T4" fmla="*/ 22 w 97"/>
                <a:gd name="T5" fmla="*/ 15 h 221"/>
                <a:gd name="T6" fmla="*/ 22 w 97"/>
                <a:gd name="T7" fmla="*/ 20 h 221"/>
                <a:gd name="T8" fmla="*/ 24 w 97"/>
                <a:gd name="T9" fmla="*/ 28 h 221"/>
                <a:gd name="T10" fmla="*/ 25 w 97"/>
                <a:gd name="T11" fmla="*/ 35 h 221"/>
                <a:gd name="T12" fmla="*/ 22 w 97"/>
                <a:gd name="T13" fmla="*/ 35 h 221"/>
                <a:gd name="T14" fmla="*/ 20 w 97"/>
                <a:gd name="T15" fmla="*/ 37 h 221"/>
                <a:gd name="T16" fmla="*/ 12 w 97"/>
                <a:gd name="T17" fmla="*/ 50 h 221"/>
                <a:gd name="T18" fmla="*/ 9 w 97"/>
                <a:gd name="T19" fmla="*/ 56 h 221"/>
                <a:gd name="T20" fmla="*/ 8 w 97"/>
                <a:gd name="T21" fmla="*/ 48 h 221"/>
                <a:gd name="T22" fmla="*/ 5 w 97"/>
                <a:gd name="T23" fmla="*/ 40 h 221"/>
                <a:gd name="T24" fmla="*/ 3 w 97"/>
                <a:gd name="T25" fmla="*/ 36 h 221"/>
                <a:gd name="T26" fmla="*/ 3 w 97"/>
                <a:gd name="T27" fmla="*/ 34 h 221"/>
                <a:gd name="T28" fmla="*/ 2 w 97"/>
                <a:gd name="T29" fmla="*/ 31 h 221"/>
                <a:gd name="T30" fmla="*/ 0 w 97"/>
                <a:gd name="T31" fmla="*/ 26 h 221"/>
                <a:gd name="T32" fmla="*/ 5 w 97"/>
                <a:gd name="T33" fmla="*/ 19 h 221"/>
                <a:gd name="T34" fmla="*/ 11 w 97"/>
                <a:gd name="T35" fmla="*/ 10 h 221"/>
                <a:gd name="T36" fmla="*/ 17 w 97"/>
                <a:gd name="T37" fmla="*/ 0 h 221"/>
                <a:gd name="T38" fmla="*/ 20 w 97"/>
                <a:gd name="T39" fmla="*/ 7 h 221"/>
                <a:gd name="T40" fmla="*/ 21 w 97"/>
                <a:gd name="T41" fmla="*/ 11 h 2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7"/>
                <a:gd name="T64" fmla="*/ 0 h 221"/>
                <a:gd name="T65" fmla="*/ 97 w 97"/>
                <a:gd name="T66" fmla="*/ 221 h 22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7" h="221">
                  <a:moveTo>
                    <a:pt x="83" y="44"/>
                  </a:moveTo>
                  <a:lnTo>
                    <a:pt x="85" y="57"/>
                  </a:lnTo>
                  <a:lnTo>
                    <a:pt x="85" y="58"/>
                  </a:lnTo>
                  <a:lnTo>
                    <a:pt x="87" y="78"/>
                  </a:lnTo>
                  <a:lnTo>
                    <a:pt x="94" y="109"/>
                  </a:lnTo>
                  <a:lnTo>
                    <a:pt x="97" y="137"/>
                  </a:lnTo>
                  <a:lnTo>
                    <a:pt x="87" y="138"/>
                  </a:lnTo>
                  <a:lnTo>
                    <a:pt x="78" y="147"/>
                  </a:lnTo>
                  <a:lnTo>
                    <a:pt x="48" y="200"/>
                  </a:lnTo>
                  <a:lnTo>
                    <a:pt x="36" y="221"/>
                  </a:lnTo>
                  <a:lnTo>
                    <a:pt x="30" y="190"/>
                  </a:lnTo>
                  <a:lnTo>
                    <a:pt x="17" y="157"/>
                  </a:lnTo>
                  <a:lnTo>
                    <a:pt x="12" y="141"/>
                  </a:lnTo>
                  <a:lnTo>
                    <a:pt x="10" y="134"/>
                  </a:lnTo>
                  <a:lnTo>
                    <a:pt x="6" y="122"/>
                  </a:lnTo>
                  <a:lnTo>
                    <a:pt x="0" y="103"/>
                  </a:lnTo>
                  <a:lnTo>
                    <a:pt x="17" y="76"/>
                  </a:lnTo>
                  <a:lnTo>
                    <a:pt x="41" y="40"/>
                  </a:lnTo>
                  <a:lnTo>
                    <a:pt x="65" y="0"/>
                  </a:lnTo>
                  <a:lnTo>
                    <a:pt x="77" y="25"/>
                  </a:lnTo>
                  <a:lnTo>
                    <a:pt x="83" y="4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4" name="Freeform 17"/>
            <p:cNvSpPr>
              <a:spLocks/>
            </p:cNvSpPr>
            <p:nvPr/>
          </p:nvSpPr>
          <p:spPr bwMode="auto">
            <a:xfrm>
              <a:off x="1261" y="1040"/>
              <a:ext cx="50" cy="95"/>
            </a:xfrm>
            <a:custGeom>
              <a:avLst/>
              <a:gdLst>
                <a:gd name="T0" fmla="*/ 10 w 99"/>
                <a:gd name="T1" fmla="*/ 30 h 190"/>
                <a:gd name="T2" fmla="*/ 16 w 99"/>
                <a:gd name="T3" fmla="*/ 43 h 190"/>
                <a:gd name="T4" fmla="*/ 18 w 99"/>
                <a:gd name="T5" fmla="*/ 47 h 190"/>
                <a:gd name="T6" fmla="*/ 19 w 99"/>
                <a:gd name="T7" fmla="*/ 48 h 190"/>
                <a:gd name="T8" fmla="*/ 18 w 99"/>
                <a:gd name="T9" fmla="*/ 48 h 190"/>
                <a:gd name="T10" fmla="*/ 0 w 99"/>
                <a:gd name="T11" fmla="*/ 34 h 190"/>
                <a:gd name="T12" fmla="*/ 0 w 99"/>
                <a:gd name="T13" fmla="*/ 34 h 190"/>
                <a:gd name="T14" fmla="*/ 12 w 99"/>
                <a:gd name="T15" fmla="*/ 18 h 190"/>
                <a:gd name="T16" fmla="*/ 14 w 99"/>
                <a:gd name="T17" fmla="*/ 15 h 190"/>
                <a:gd name="T18" fmla="*/ 24 w 99"/>
                <a:gd name="T19" fmla="*/ 1 h 190"/>
                <a:gd name="T20" fmla="*/ 24 w 99"/>
                <a:gd name="T21" fmla="*/ 0 h 190"/>
                <a:gd name="T22" fmla="*/ 25 w 99"/>
                <a:gd name="T23" fmla="*/ 1 h 190"/>
                <a:gd name="T24" fmla="*/ 10 w 99"/>
                <a:gd name="T25" fmla="*/ 30 h 19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9"/>
                <a:gd name="T40" fmla="*/ 0 h 190"/>
                <a:gd name="T41" fmla="*/ 99 w 99"/>
                <a:gd name="T42" fmla="*/ 190 h 19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9" h="190">
                  <a:moveTo>
                    <a:pt x="37" y="123"/>
                  </a:moveTo>
                  <a:lnTo>
                    <a:pt x="61" y="169"/>
                  </a:lnTo>
                  <a:lnTo>
                    <a:pt x="71" y="188"/>
                  </a:lnTo>
                  <a:lnTo>
                    <a:pt x="73" y="190"/>
                  </a:lnTo>
                  <a:lnTo>
                    <a:pt x="71" y="190"/>
                  </a:lnTo>
                  <a:lnTo>
                    <a:pt x="0" y="135"/>
                  </a:lnTo>
                  <a:lnTo>
                    <a:pt x="47" y="69"/>
                  </a:lnTo>
                  <a:lnTo>
                    <a:pt x="53" y="63"/>
                  </a:lnTo>
                  <a:lnTo>
                    <a:pt x="96" y="2"/>
                  </a:lnTo>
                  <a:lnTo>
                    <a:pt x="96" y="0"/>
                  </a:lnTo>
                  <a:lnTo>
                    <a:pt x="99" y="3"/>
                  </a:lnTo>
                  <a:lnTo>
                    <a:pt x="37" y="1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5" name="Freeform 18"/>
            <p:cNvSpPr>
              <a:spLocks/>
            </p:cNvSpPr>
            <p:nvPr/>
          </p:nvSpPr>
          <p:spPr bwMode="auto">
            <a:xfrm>
              <a:off x="721" y="1045"/>
              <a:ext cx="45" cy="91"/>
            </a:xfrm>
            <a:custGeom>
              <a:avLst/>
              <a:gdLst>
                <a:gd name="T0" fmla="*/ 19 w 90"/>
                <a:gd name="T1" fmla="*/ 7 h 180"/>
                <a:gd name="T2" fmla="*/ 20 w 90"/>
                <a:gd name="T3" fmla="*/ 19 h 180"/>
                <a:gd name="T4" fmla="*/ 22 w 90"/>
                <a:gd name="T5" fmla="*/ 28 h 180"/>
                <a:gd name="T6" fmla="*/ 23 w 90"/>
                <a:gd name="T7" fmla="*/ 31 h 180"/>
                <a:gd name="T8" fmla="*/ 23 w 90"/>
                <a:gd name="T9" fmla="*/ 34 h 180"/>
                <a:gd name="T10" fmla="*/ 22 w 90"/>
                <a:gd name="T11" fmla="*/ 38 h 180"/>
                <a:gd name="T12" fmla="*/ 21 w 90"/>
                <a:gd name="T13" fmla="*/ 40 h 180"/>
                <a:gd name="T14" fmla="*/ 14 w 90"/>
                <a:gd name="T15" fmla="*/ 46 h 180"/>
                <a:gd name="T16" fmla="*/ 12 w 90"/>
                <a:gd name="T17" fmla="*/ 41 h 180"/>
                <a:gd name="T18" fmla="*/ 11 w 90"/>
                <a:gd name="T19" fmla="*/ 38 h 180"/>
                <a:gd name="T20" fmla="*/ 9 w 90"/>
                <a:gd name="T21" fmla="*/ 32 h 180"/>
                <a:gd name="T22" fmla="*/ 4 w 90"/>
                <a:gd name="T23" fmla="*/ 24 h 180"/>
                <a:gd name="T24" fmla="*/ 3 w 90"/>
                <a:gd name="T25" fmla="*/ 22 h 180"/>
                <a:gd name="T26" fmla="*/ 0 w 90"/>
                <a:gd name="T27" fmla="*/ 17 h 180"/>
                <a:gd name="T28" fmla="*/ 17 w 90"/>
                <a:gd name="T29" fmla="*/ 0 h 180"/>
                <a:gd name="T30" fmla="*/ 18 w 90"/>
                <a:gd name="T31" fmla="*/ 3 h 180"/>
                <a:gd name="T32" fmla="*/ 19 w 90"/>
                <a:gd name="T33" fmla="*/ 7 h 18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0"/>
                <a:gd name="T52" fmla="*/ 0 h 180"/>
                <a:gd name="T53" fmla="*/ 90 w 90"/>
                <a:gd name="T54" fmla="*/ 180 h 18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0" h="180">
                  <a:moveTo>
                    <a:pt x="74" y="25"/>
                  </a:moveTo>
                  <a:lnTo>
                    <a:pt x="78" y="75"/>
                  </a:lnTo>
                  <a:lnTo>
                    <a:pt x="87" y="109"/>
                  </a:lnTo>
                  <a:lnTo>
                    <a:pt x="90" y="123"/>
                  </a:lnTo>
                  <a:lnTo>
                    <a:pt x="90" y="132"/>
                  </a:lnTo>
                  <a:lnTo>
                    <a:pt x="85" y="150"/>
                  </a:lnTo>
                  <a:lnTo>
                    <a:pt x="84" y="159"/>
                  </a:lnTo>
                  <a:lnTo>
                    <a:pt x="58" y="180"/>
                  </a:lnTo>
                  <a:lnTo>
                    <a:pt x="49" y="163"/>
                  </a:lnTo>
                  <a:lnTo>
                    <a:pt x="43" y="148"/>
                  </a:lnTo>
                  <a:lnTo>
                    <a:pt x="34" y="127"/>
                  </a:lnTo>
                  <a:lnTo>
                    <a:pt x="16" y="95"/>
                  </a:lnTo>
                  <a:lnTo>
                    <a:pt x="11" y="85"/>
                  </a:lnTo>
                  <a:lnTo>
                    <a:pt x="0" y="67"/>
                  </a:lnTo>
                  <a:lnTo>
                    <a:pt x="66" y="0"/>
                  </a:lnTo>
                  <a:lnTo>
                    <a:pt x="69" y="9"/>
                  </a:lnTo>
                  <a:lnTo>
                    <a:pt x="74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6" name="Freeform 19"/>
            <p:cNvSpPr>
              <a:spLocks/>
            </p:cNvSpPr>
            <p:nvPr/>
          </p:nvSpPr>
          <p:spPr bwMode="auto">
            <a:xfrm>
              <a:off x="926" y="1064"/>
              <a:ext cx="80" cy="120"/>
            </a:xfrm>
            <a:custGeom>
              <a:avLst/>
              <a:gdLst>
                <a:gd name="T0" fmla="*/ 15 w 162"/>
                <a:gd name="T1" fmla="*/ 3 h 241"/>
                <a:gd name="T2" fmla="*/ 19 w 162"/>
                <a:gd name="T3" fmla="*/ 5 h 241"/>
                <a:gd name="T4" fmla="*/ 24 w 162"/>
                <a:gd name="T5" fmla="*/ 7 h 241"/>
                <a:gd name="T6" fmla="*/ 27 w 162"/>
                <a:gd name="T7" fmla="*/ 9 h 241"/>
                <a:gd name="T8" fmla="*/ 33 w 162"/>
                <a:gd name="T9" fmla="*/ 36 h 241"/>
                <a:gd name="T10" fmla="*/ 36 w 162"/>
                <a:gd name="T11" fmla="*/ 46 h 241"/>
                <a:gd name="T12" fmla="*/ 40 w 162"/>
                <a:gd name="T13" fmla="*/ 60 h 241"/>
                <a:gd name="T14" fmla="*/ 40 w 162"/>
                <a:gd name="T15" fmla="*/ 60 h 241"/>
                <a:gd name="T16" fmla="*/ 25 w 162"/>
                <a:gd name="T17" fmla="*/ 56 h 241"/>
                <a:gd name="T18" fmla="*/ 26 w 162"/>
                <a:gd name="T19" fmla="*/ 50 h 241"/>
                <a:gd name="T20" fmla="*/ 26 w 162"/>
                <a:gd name="T21" fmla="*/ 48 h 241"/>
                <a:gd name="T22" fmla="*/ 26 w 162"/>
                <a:gd name="T23" fmla="*/ 47 h 241"/>
                <a:gd name="T24" fmla="*/ 24 w 162"/>
                <a:gd name="T25" fmla="*/ 46 h 241"/>
                <a:gd name="T26" fmla="*/ 18 w 162"/>
                <a:gd name="T27" fmla="*/ 45 h 241"/>
                <a:gd name="T28" fmla="*/ 17 w 162"/>
                <a:gd name="T29" fmla="*/ 46 h 241"/>
                <a:gd name="T30" fmla="*/ 15 w 162"/>
                <a:gd name="T31" fmla="*/ 45 h 241"/>
                <a:gd name="T32" fmla="*/ 13 w 162"/>
                <a:gd name="T33" fmla="*/ 46 h 241"/>
                <a:gd name="T34" fmla="*/ 11 w 162"/>
                <a:gd name="T35" fmla="*/ 48 h 241"/>
                <a:gd name="T36" fmla="*/ 11 w 162"/>
                <a:gd name="T37" fmla="*/ 52 h 241"/>
                <a:gd name="T38" fmla="*/ 3 w 162"/>
                <a:gd name="T39" fmla="*/ 51 h 241"/>
                <a:gd name="T40" fmla="*/ 3 w 162"/>
                <a:gd name="T41" fmla="*/ 50 h 241"/>
                <a:gd name="T42" fmla="*/ 5 w 162"/>
                <a:gd name="T43" fmla="*/ 48 h 241"/>
                <a:gd name="T44" fmla="*/ 11 w 162"/>
                <a:gd name="T45" fmla="*/ 33 h 241"/>
                <a:gd name="T46" fmla="*/ 15 w 162"/>
                <a:gd name="T47" fmla="*/ 20 h 241"/>
                <a:gd name="T48" fmla="*/ 15 w 162"/>
                <a:gd name="T49" fmla="*/ 18 h 241"/>
                <a:gd name="T50" fmla="*/ 11 w 162"/>
                <a:gd name="T51" fmla="*/ 14 h 241"/>
                <a:gd name="T52" fmla="*/ 9 w 162"/>
                <a:gd name="T53" fmla="*/ 10 h 241"/>
                <a:gd name="T54" fmla="*/ 6 w 162"/>
                <a:gd name="T55" fmla="*/ 7 h 241"/>
                <a:gd name="T56" fmla="*/ 6 w 162"/>
                <a:gd name="T57" fmla="*/ 6 h 241"/>
                <a:gd name="T58" fmla="*/ 4 w 162"/>
                <a:gd name="T59" fmla="*/ 4 h 241"/>
                <a:gd name="T60" fmla="*/ 3 w 162"/>
                <a:gd name="T61" fmla="*/ 3 h 241"/>
                <a:gd name="T62" fmla="*/ 2 w 162"/>
                <a:gd name="T63" fmla="*/ 1 h 241"/>
                <a:gd name="T64" fmla="*/ 0 w 162"/>
                <a:gd name="T65" fmla="*/ 0 h 241"/>
                <a:gd name="T66" fmla="*/ 1 w 162"/>
                <a:gd name="T67" fmla="*/ 0 h 241"/>
                <a:gd name="T68" fmla="*/ 13 w 162"/>
                <a:gd name="T69" fmla="*/ 2 h 241"/>
                <a:gd name="T70" fmla="*/ 15 w 162"/>
                <a:gd name="T71" fmla="*/ 3 h 24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62"/>
                <a:gd name="T109" fmla="*/ 0 h 241"/>
                <a:gd name="T110" fmla="*/ 162 w 162"/>
                <a:gd name="T111" fmla="*/ 241 h 24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62" h="241">
                  <a:moveTo>
                    <a:pt x="63" y="14"/>
                  </a:moveTo>
                  <a:lnTo>
                    <a:pt x="79" y="21"/>
                  </a:lnTo>
                  <a:lnTo>
                    <a:pt x="98" y="31"/>
                  </a:lnTo>
                  <a:lnTo>
                    <a:pt x="111" y="39"/>
                  </a:lnTo>
                  <a:lnTo>
                    <a:pt x="136" y="144"/>
                  </a:lnTo>
                  <a:lnTo>
                    <a:pt x="148" y="184"/>
                  </a:lnTo>
                  <a:lnTo>
                    <a:pt x="161" y="240"/>
                  </a:lnTo>
                  <a:lnTo>
                    <a:pt x="162" y="241"/>
                  </a:lnTo>
                  <a:lnTo>
                    <a:pt x="102" y="226"/>
                  </a:lnTo>
                  <a:lnTo>
                    <a:pt x="107" y="200"/>
                  </a:lnTo>
                  <a:lnTo>
                    <a:pt x="108" y="194"/>
                  </a:lnTo>
                  <a:lnTo>
                    <a:pt x="108" y="191"/>
                  </a:lnTo>
                  <a:lnTo>
                    <a:pt x="99" y="186"/>
                  </a:lnTo>
                  <a:lnTo>
                    <a:pt x="74" y="181"/>
                  </a:lnTo>
                  <a:lnTo>
                    <a:pt x="71" y="185"/>
                  </a:lnTo>
                  <a:lnTo>
                    <a:pt x="62" y="183"/>
                  </a:lnTo>
                  <a:lnTo>
                    <a:pt x="55" y="185"/>
                  </a:lnTo>
                  <a:lnTo>
                    <a:pt x="47" y="192"/>
                  </a:lnTo>
                  <a:lnTo>
                    <a:pt x="44" y="211"/>
                  </a:lnTo>
                  <a:lnTo>
                    <a:pt x="15" y="205"/>
                  </a:lnTo>
                  <a:lnTo>
                    <a:pt x="15" y="201"/>
                  </a:lnTo>
                  <a:lnTo>
                    <a:pt x="22" y="193"/>
                  </a:lnTo>
                  <a:lnTo>
                    <a:pt x="45" y="134"/>
                  </a:lnTo>
                  <a:lnTo>
                    <a:pt x="63" y="81"/>
                  </a:lnTo>
                  <a:lnTo>
                    <a:pt x="62" y="72"/>
                  </a:lnTo>
                  <a:lnTo>
                    <a:pt x="46" y="57"/>
                  </a:lnTo>
                  <a:lnTo>
                    <a:pt x="38" y="43"/>
                  </a:lnTo>
                  <a:lnTo>
                    <a:pt x="26" y="30"/>
                  </a:lnTo>
                  <a:lnTo>
                    <a:pt x="25" y="26"/>
                  </a:lnTo>
                  <a:lnTo>
                    <a:pt x="17" y="16"/>
                  </a:lnTo>
                  <a:lnTo>
                    <a:pt x="15" y="12"/>
                  </a:lnTo>
                  <a:lnTo>
                    <a:pt x="8" y="5"/>
                  </a:lnTo>
                  <a:lnTo>
                    <a:pt x="0" y="1"/>
                  </a:lnTo>
                  <a:lnTo>
                    <a:pt x="6" y="0"/>
                  </a:lnTo>
                  <a:lnTo>
                    <a:pt x="54" y="8"/>
                  </a:lnTo>
                  <a:lnTo>
                    <a:pt x="63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7" name="Freeform 20"/>
            <p:cNvSpPr>
              <a:spLocks/>
            </p:cNvSpPr>
            <p:nvPr/>
          </p:nvSpPr>
          <p:spPr bwMode="auto">
            <a:xfrm>
              <a:off x="773" y="1081"/>
              <a:ext cx="161" cy="126"/>
            </a:xfrm>
            <a:custGeom>
              <a:avLst/>
              <a:gdLst>
                <a:gd name="T0" fmla="*/ 78 w 322"/>
                <a:gd name="T1" fmla="*/ 8 h 252"/>
                <a:gd name="T2" fmla="*/ 80 w 322"/>
                <a:gd name="T3" fmla="*/ 10 h 252"/>
                <a:gd name="T4" fmla="*/ 81 w 322"/>
                <a:gd name="T5" fmla="*/ 11 h 252"/>
                <a:gd name="T6" fmla="*/ 78 w 322"/>
                <a:gd name="T7" fmla="*/ 19 h 252"/>
                <a:gd name="T8" fmla="*/ 75 w 322"/>
                <a:gd name="T9" fmla="*/ 30 h 252"/>
                <a:gd name="T10" fmla="*/ 54 w 322"/>
                <a:gd name="T11" fmla="*/ 33 h 252"/>
                <a:gd name="T12" fmla="*/ 40 w 322"/>
                <a:gd name="T13" fmla="*/ 35 h 252"/>
                <a:gd name="T14" fmla="*/ 29 w 322"/>
                <a:gd name="T15" fmla="*/ 27 h 252"/>
                <a:gd name="T16" fmla="*/ 27 w 322"/>
                <a:gd name="T17" fmla="*/ 27 h 252"/>
                <a:gd name="T18" fmla="*/ 25 w 322"/>
                <a:gd name="T19" fmla="*/ 27 h 252"/>
                <a:gd name="T20" fmla="*/ 21 w 322"/>
                <a:gd name="T21" fmla="*/ 32 h 252"/>
                <a:gd name="T22" fmla="*/ 20 w 322"/>
                <a:gd name="T23" fmla="*/ 34 h 252"/>
                <a:gd name="T24" fmla="*/ 20 w 322"/>
                <a:gd name="T25" fmla="*/ 35 h 252"/>
                <a:gd name="T26" fmla="*/ 20 w 322"/>
                <a:gd name="T27" fmla="*/ 36 h 252"/>
                <a:gd name="T28" fmla="*/ 20 w 322"/>
                <a:gd name="T29" fmla="*/ 37 h 252"/>
                <a:gd name="T30" fmla="*/ 28 w 322"/>
                <a:gd name="T31" fmla="*/ 44 h 252"/>
                <a:gd name="T32" fmla="*/ 31 w 322"/>
                <a:gd name="T33" fmla="*/ 46 h 252"/>
                <a:gd name="T34" fmla="*/ 34 w 322"/>
                <a:gd name="T35" fmla="*/ 47 h 252"/>
                <a:gd name="T36" fmla="*/ 36 w 322"/>
                <a:gd name="T37" fmla="*/ 47 h 252"/>
                <a:gd name="T38" fmla="*/ 38 w 322"/>
                <a:gd name="T39" fmla="*/ 48 h 252"/>
                <a:gd name="T40" fmla="*/ 38 w 322"/>
                <a:gd name="T41" fmla="*/ 48 h 252"/>
                <a:gd name="T42" fmla="*/ 23 w 322"/>
                <a:gd name="T43" fmla="*/ 52 h 252"/>
                <a:gd name="T44" fmla="*/ 19 w 322"/>
                <a:gd name="T45" fmla="*/ 53 h 252"/>
                <a:gd name="T46" fmla="*/ 7 w 322"/>
                <a:gd name="T47" fmla="*/ 63 h 252"/>
                <a:gd name="T48" fmla="*/ 7 w 322"/>
                <a:gd name="T49" fmla="*/ 63 h 252"/>
                <a:gd name="T50" fmla="*/ 3 w 322"/>
                <a:gd name="T51" fmla="*/ 53 h 252"/>
                <a:gd name="T52" fmla="*/ 0 w 322"/>
                <a:gd name="T53" fmla="*/ 49 h 252"/>
                <a:gd name="T54" fmla="*/ 1 w 322"/>
                <a:gd name="T55" fmla="*/ 41 h 252"/>
                <a:gd name="T56" fmla="*/ 1 w 322"/>
                <a:gd name="T57" fmla="*/ 41 h 252"/>
                <a:gd name="T58" fmla="*/ 3 w 322"/>
                <a:gd name="T59" fmla="*/ 36 h 252"/>
                <a:gd name="T60" fmla="*/ 4 w 322"/>
                <a:gd name="T61" fmla="*/ 28 h 252"/>
                <a:gd name="T62" fmla="*/ 6 w 322"/>
                <a:gd name="T63" fmla="*/ 24 h 252"/>
                <a:gd name="T64" fmla="*/ 6 w 322"/>
                <a:gd name="T65" fmla="*/ 23 h 252"/>
                <a:gd name="T66" fmla="*/ 8 w 322"/>
                <a:gd name="T67" fmla="*/ 21 h 252"/>
                <a:gd name="T68" fmla="*/ 9 w 322"/>
                <a:gd name="T69" fmla="*/ 20 h 252"/>
                <a:gd name="T70" fmla="*/ 10 w 322"/>
                <a:gd name="T71" fmla="*/ 19 h 252"/>
                <a:gd name="T72" fmla="*/ 20 w 322"/>
                <a:gd name="T73" fmla="*/ 13 h 252"/>
                <a:gd name="T74" fmla="*/ 30 w 322"/>
                <a:gd name="T75" fmla="*/ 6 h 252"/>
                <a:gd name="T76" fmla="*/ 37 w 322"/>
                <a:gd name="T77" fmla="*/ 12 h 252"/>
                <a:gd name="T78" fmla="*/ 37 w 322"/>
                <a:gd name="T79" fmla="*/ 12 h 252"/>
                <a:gd name="T80" fmla="*/ 47 w 322"/>
                <a:gd name="T81" fmla="*/ 3 h 252"/>
                <a:gd name="T82" fmla="*/ 49 w 322"/>
                <a:gd name="T83" fmla="*/ 2 h 252"/>
                <a:gd name="T84" fmla="*/ 70 w 322"/>
                <a:gd name="T85" fmla="*/ 0 h 252"/>
                <a:gd name="T86" fmla="*/ 72 w 322"/>
                <a:gd name="T87" fmla="*/ 2 h 252"/>
                <a:gd name="T88" fmla="*/ 78 w 322"/>
                <a:gd name="T89" fmla="*/ 8 h 25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22"/>
                <a:gd name="T136" fmla="*/ 0 h 252"/>
                <a:gd name="T137" fmla="*/ 322 w 322"/>
                <a:gd name="T138" fmla="*/ 252 h 25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22" h="252">
                  <a:moveTo>
                    <a:pt x="312" y="31"/>
                  </a:moveTo>
                  <a:lnTo>
                    <a:pt x="319" y="38"/>
                  </a:lnTo>
                  <a:lnTo>
                    <a:pt x="322" y="43"/>
                  </a:lnTo>
                  <a:lnTo>
                    <a:pt x="312" y="73"/>
                  </a:lnTo>
                  <a:lnTo>
                    <a:pt x="298" y="120"/>
                  </a:lnTo>
                  <a:lnTo>
                    <a:pt x="217" y="132"/>
                  </a:lnTo>
                  <a:lnTo>
                    <a:pt x="159" y="140"/>
                  </a:lnTo>
                  <a:lnTo>
                    <a:pt x="119" y="106"/>
                  </a:lnTo>
                  <a:lnTo>
                    <a:pt x="110" y="105"/>
                  </a:lnTo>
                  <a:lnTo>
                    <a:pt x="103" y="107"/>
                  </a:lnTo>
                  <a:lnTo>
                    <a:pt x="85" y="125"/>
                  </a:lnTo>
                  <a:lnTo>
                    <a:pt x="83" y="134"/>
                  </a:lnTo>
                  <a:lnTo>
                    <a:pt x="83" y="139"/>
                  </a:lnTo>
                  <a:lnTo>
                    <a:pt x="80" y="142"/>
                  </a:lnTo>
                  <a:lnTo>
                    <a:pt x="80" y="147"/>
                  </a:lnTo>
                  <a:lnTo>
                    <a:pt x="113" y="174"/>
                  </a:lnTo>
                  <a:lnTo>
                    <a:pt x="127" y="183"/>
                  </a:lnTo>
                  <a:lnTo>
                    <a:pt x="135" y="188"/>
                  </a:lnTo>
                  <a:lnTo>
                    <a:pt x="142" y="188"/>
                  </a:lnTo>
                  <a:lnTo>
                    <a:pt x="151" y="190"/>
                  </a:lnTo>
                  <a:lnTo>
                    <a:pt x="152" y="190"/>
                  </a:lnTo>
                  <a:lnTo>
                    <a:pt x="93" y="205"/>
                  </a:lnTo>
                  <a:lnTo>
                    <a:pt x="75" y="211"/>
                  </a:lnTo>
                  <a:lnTo>
                    <a:pt x="31" y="250"/>
                  </a:lnTo>
                  <a:lnTo>
                    <a:pt x="29" y="252"/>
                  </a:lnTo>
                  <a:lnTo>
                    <a:pt x="9" y="211"/>
                  </a:lnTo>
                  <a:lnTo>
                    <a:pt x="0" y="196"/>
                  </a:lnTo>
                  <a:lnTo>
                    <a:pt x="5" y="164"/>
                  </a:lnTo>
                  <a:lnTo>
                    <a:pt x="6" y="162"/>
                  </a:lnTo>
                  <a:lnTo>
                    <a:pt x="10" y="142"/>
                  </a:lnTo>
                  <a:lnTo>
                    <a:pt x="16" y="110"/>
                  </a:lnTo>
                  <a:lnTo>
                    <a:pt x="24" y="94"/>
                  </a:lnTo>
                  <a:lnTo>
                    <a:pt x="24" y="92"/>
                  </a:lnTo>
                  <a:lnTo>
                    <a:pt x="32" y="84"/>
                  </a:lnTo>
                  <a:lnTo>
                    <a:pt x="33" y="78"/>
                  </a:lnTo>
                  <a:lnTo>
                    <a:pt x="42" y="73"/>
                  </a:lnTo>
                  <a:lnTo>
                    <a:pt x="78" y="51"/>
                  </a:lnTo>
                  <a:lnTo>
                    <a:pt x="123" y="23"/>
                  </a:lnTo>
                  <a:lnTo>
                    <a:pt x="146" y="46"/>
                  </a:lnTo>
                  <a:lnTo>
                    <a:pt x="148" y="46"/>
                  </a:lnTo>
                  <a:lnTo>
                    <a:pt x="189" y="12"/>
                  </a:lnTo>
                  <a:lnTo>
                    <a:pt x="196" y="7"/>
                  </a:lnTo>
                  <a:lnTo>
                    <a:pt x="279" y="0"/>
                  </a:lnTo>
                  <a:lnTo>
                    <a:pt x="287" y="7"/>
                  </a:lnTo>
                  <a:lnTo>
                    <a:pt x="312" y="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8" name="Freeform 21"/>
            <p:cNvSpPr>
              <a:spLocks/>
            </p:cNvSpPr>
            <p:nvPr/>
          </p:nvSpPr>
          <p:spPr bwMode="auto">
            <a:xfrm>
              <a:off x="671" y="1094"/>
              <a:ext cx="60" cy="91"/>
            </a:xfrm>
            <a:custGeom>
              <a:avLst/>
              <a:gdLst>
                <a:gd name="T0" fmla="*/ 24 w 121"/>
                <a:gd name="T1" fmla="*/ 16 h 181"/>
                <a:gd name="T2" fmla="*/ 27 w 121"/>
                <a:gd name="T3" fmla="*/ 22 h 181"/>
                <a:gd name="T4" fmla="*/ 30 w 121"/>
                <a:gd name="T5" fmla="*/ 29 h 181"/>
                <a:gd name="T6" fmla="*/ 10 w 121"/>
                <a:gd name="T7" fmla="*/ 46 h 181"/>
                <a:gd name="T8" fmla="*/ 7 w 121"/>
                <a:gd name="T9" fmla="*/ 36 h 181"/>
                <a:gd name="T10" fmla="*/ 0 w 121"/>
                <a:gd name="T11" fmla="*/ 19 h 181"/>
                <a:gd name="T12" fmla="*/ 0 w 121"/>
                <a:gd name="T13" fmla="*/ 19 h 181"/>
                <a:gd name="T14" fmla="*/ 18 w 121"/>
                <a:gd name="T15" fmla="*/ 0 h 181"/>
                <a:gd name="T16" fmla="*/ 22 w 121"/>
                <a:gd name="T17" fmla="*/ 11 h 181"/>
                <a:gd name="T18" fmla="*/ 24 w 121"/>
                <a:gd name="T19" fmla="*/ 16 h 18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1"/>
                <a:gd name="T31" fmla="*/ 0 h 181"/>
                <a:gd name="T32" fmla="*/ 121 w 121"/>
                <a:gd name="T33" fmla="*/ 181 h 18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1" h="181">
                  <a:moveTo>
                    <a:pt x="99" y="63"/>
                  </a:moveTo>
                  <a:lnTo>
                    <a:pt x="109" y="86"/>
                  </a:lnTo>
                  <a:lnTo>
                    <a:pt x="121" y="114"/>
                  </a:lnTo>
                  <a:lnTo>
                    <a:pt x="43" y="181"/>
                  </a:lnTo>
                  <a:lnTo>
                    <a:pt x="29" y="144"/>
                  </a:lnTo>
                  <a:lnTo>
                    <a:pt x="1" y="75"/>
                  </a:lnTo>
                  <a:lnTo>
                    <a:pt x="0" y="74"/>
                  </a:lnTo>
                  <a:lnTo>
                    <a:pt x="72" y="0"/>
                  </a:lnTo>
                  <a:lnTo>
                    <a:pt x="91" y="44"/>
                  </a:lnTo>
                  <a:lnTo>
                    <a:pt x="99" y="6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09" name="Freeform 22"/>
            <p:cNvSpPr>
              <a:spLocks/>
            </p:cNvSpPr>
            <p:nvPr/>
          </p:nvSpPr>
          <p:spPr bwMode="auto">
            <a:xfrm>
              <a:off x="1360" y="1107"/>
              <a:ext cx="87" cy="150"/>
            </a:xfrm>
            <a:custGeom>
              <a:avLst/>
              <a:gdLst>
                <a:gd name="T0" fmla="*/ 43 w 173"/>
                <a:gd name="T1" fmla="*/ 17 h 300"/>
                <a:gd name="T2" fmla="*/ 43 w 173"/>
                <a:gd name="T3" fmla="*/ 23 h 300"/>
                <a:gd name="T4" fmla="*/ 44 w 173"/>
                <a:gd name="T5" fmla="*/ 31 h 300"/>
                <a:gd name="T6" fmla="*/ 33 w 173"/>
                <a:gd name="T7" fmla="*/ 50 h 300"/>
                <a:gd name="T8" fmla="*/ 33 w 173"/>
                <a:gd name="T9" fmla="*/ 51 h 300"/>
                <a:gd name="T10" fmla="*/ 29 w 173"/>
                <a:gd name="T11" fmla="*/ 57 h 300"/>
                <a:gd name="T12" fmla="*/ 23 w 173"/>
                <a:gd name="T13" fmla="*/ 64 h 300"/>
                <a:gd name="T14" fmla="*/ 18 w 173"/>
                <a:gd name="T15" fmla="*/ 70 h 300"/>
                <a:gd name="T16" fmla="*/ 14 w 173"/>
                <a:gd name="T17" fmla="*/ 73 h 300"/>
                <a:gd name="T18" fmla="*/ 10 w 173"/>
                <a:gd name="T19" fmla="*/ 75 h 300"/>
                <a:gd name="T20" fmla="*/ 8 w 173"/>
                <a:gd name="T21" fmla="*/ 71 h 300"/>
                <a:gd name="T22" fmla="*/ 7 w 173"/>
                <a:gd name="T23" fmla="*/ 68 h 300"/>
                <a:gd name="T24" fmla="*/ 6 w 173"/>
                <a:gd name="T25" fmla="*/ 66 h 300"/>
                <a:gd name="T26" fmla="*/ 5 w 173"/>
                <a:gd name="T27" fmla="*/ 65 h 300"/>
                <a:gd name="T28" fmla="*/ 4 w 173"/>
                <a:gd name="T29" fmla="*/ 62 h 300"/>
                <a:gd name="T30" fmla="*/ 2 w 173"/>
                <a:gd name="T31" fmla="*/ 58 h 300"/>
                <a:gd name="T32" fmla="*/ 0 w 173"/>
                <a:gd name="T33" fmla="*/ 52 h 300"/>
                <a:gd name="T34" fmla="*/ 0 w 173"/>
                <a:gd name="T35" fmla="*/ 51 h 300"/>
                <a:gd name="T36" fmla="*/ 4 w 173"/>
                <a:gd name="T37" fmla="*/ 51 h 300"/>
                <a:gd name="T38" fmla="*/ 7 w 173"/>
                <a:gd name="T39" fmla="*/ 47 h 300"/>
                <a:gd name="T40" fmla="*/ 20 w 173"/>
                <a:gd name="T41" fmla="*/ 27 h 300"/>
                <a:gd name="T42" fmla="*/ 31 w 173"/>
                <a:gd name="T43" fmla="*/ 9 h 300"/>
                <a:gd name="T44" fmla="*/ 36 w 173"/>
                <a:gd name="T45" fmla="*/ 0 h 300"/>
                <a:gd name="T46" fmla="*/ 39 w 173"/>
                <a:gd name="T47" fmla="*/ 9 h 300"/>
                <a:gd name="T48" fmla="*/ 43 w 173"/>
                <a:gd name="T49" fmla="*/ 17 h 3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73"/>
                <a:gd name="T76" fmla="*/ 0 h 300"/>
                <a:gd name="T77" fmla="*/ 173 w 173"/>
                <a:gd name="T78" fmla="*/ 300 h 3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73" h="300">
                  <a:moveTo>
                    <a:pt x="169" y="65"/>
                  </a:moveTo>
                  <a:lnTo>
                    <a:pt x="170" y="94"/>
                  </a:lnTo>
                  <a:lnTo>
                    <a:pt x="173" y="126"/>
                  </a:lnTo>
                  <a:lnTo>
                    <a:pt x="132" y="201"/>
                  </a:lnTo>
                  <a:lnTo>
                    <a:pt x="132" y="205"/>
                  </a:lnTo>
                  <a:lnTo>
                    <a:pt x="115" y="230"/>
                  </a:lnTo>
                  <a:lnTo>
                    <a:pt x="89" y="256"/>
                  </a:lnTo>
                  <a:lnTo>
                    <a:pt x="70" y="279"/>
                  </a:lnTo>
                  <a:lnTo>
                    <a:pt x="55" y="289"/>
                  </a:lnTo>
                  <a:lnTo>
                    <a:pt x="38" y="300"/>
                  </a:lnTo>
                  <a:lnTo>
                    <a:pt x="31" y="283"/>
                  </a:lnTo>
                  <a:lnTo>
                    <a:pt x="25" y="270"/>
                  </a:lnTo>
                  <a:lnTo>
                    <a:pt x="21" y="263"/>
                  </a:lnTo>
                  <a:lnTo>
                    <a:pt x="18" y="257"/>
                  </a:lnTo>
                  <a:lnTo>
                    <a:pt x="13" y="249"/>
                  </a:lnTo>
                  <a:lnTo>
                    <a:pt x="7" y="235"/>
                  </a:lnTo>
                  <a:lnTo>
                    <a:pt x="0" y="210"/>
                  </a:lnTo>
                  <a:lnTo>
                    <a:pt x="0" y="207"/>
                  </a:lnTo>
                  <a:lnTo>
                    <a:pt x="14" y="206"/>
                  </a:lnTo>
                  <a:lnTo>
                    <a:pt x="28" y="191"/>
                  </a:lnTo>
                  <a:lnTo>
                    <a:pt x="78" y="109"/>
                  </a:lnTo>
                  <a:lnTo>
                    <a:pt x="121" y="37"/>
                  </a:lnTo>
                  <a:lnTo>
                    <a:pt x="141" y="0"/>
                  </a:lnTo>
                  <a:lnTo>
                    <a:pt x="156" y="36"/>
                  </a:lnTo>
                  <a:lnTo>
                    <a:pt x="169" y="6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0" name="Freeform 23"/>
            <p:cNvSpPr>
              <a:spLocks/>
            </p:cNvSpPr>
            <p:nvPr/>
          </p:nvSpPr>
          <p:spPr bwMode="auto">
            <a:xfrm>
              <a:off x="1021" y="1108"/>
              <a:ext cx="84" cy="145"/>
            </a:xfrm>
            <a:custGeom>
              <a:avLst/>
              <a:gdLst>
                <a:gd name="T0" fmla="*/ 35 w 167"/>
                <a:gd name="T1" fmla="*/ 33 h 288"/>
                <a:gd name="T2" fmla="*/ 36 w 167"/>
                <a:gd name="T3" fmla="*/ 44 h 288"/>
                <a:gd name="T4" fmla="*/ 37 w 167"/>
                <a:gd name="T5" fmla="*/ 46 h 288"/>
                <a:gd name="T6" fmla="*/ 39 w 167"/>
                <a:gd name="T7" fmla="*/ 54 h 288"/>
                <a:gd name="T8" fmla="*/ 41 w 167"/>
                <a:gd name="T9" fmla="*/ 66 h 288"/>
                <a:gd name="T10" fmla="*/ 42 w 167"/>
                <a:gd name="T11" fmla="*/ 73 h 288"/>
                <a:gd name="T12" fmla="*/ 5 w 167"/>
                <a:gd name="T13" fmla="*/ 41 h 288"/>
                <a:gd name="T14" fmla="*/ 4 w 167"/>
                <a:gd name="T15" fmla="*/ 39 h 288"/>
                <a:gd name="T16" fmla="*/ 2 w 167"/>
                <a:gd name="T17" fmla="*/ 31 h 288"/>
                <a:gd name="T18" fmla="*/ 2 w 167"/>
                <a:gd name="T19" fmla="*/ 20 h 288"/>
                <a:gd name="T20" fmla="*/ 2 w 167"/>
                <a:gd name="T21" fmla="*/ 16 h 288"/>
                <a:gd name="T22" fmla="*/ 0 w 167"/>
                <a:gd name="T23" fmla="*/ 1 h 288"/>
                <a:gd name="T24" fmla="*/ 0 w 167"/>
                <a:gd name="T25" fmla="*/ 0 h 288"/>
                <a:gd name="T26" fmla="*/ 34 w 167"/>
                <a:gd name="T27" fmla="*/ 33 h 288"/>
                <a:gd name="T28" fmla="*/ 35 w 167"/>
                <a:gd name="T29" fmla="*/ 33 h 28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67"/>
                <a:gd name="T46" fmla="*/ 0 h 288"/>
                <a:gd name="T47" fmla="*/ 167 w 167"/>
                <a:gd name="T48" fmla="*/ 288 h 28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67" h="288">
                  <a:moveTo>
                    <a:pt x="138" y="132"/>
                  </a:moveTo>
                  <a:lnTo>
                    <a:pt x="144" y="174"/>
                  </a:lnTo>
                  <a:lnTo>
                    <a:pt x="147" y="180"/>
                  </a:lnTo>
                  <a:lnTo>
                    <a:pt x="153" y="212"/>
                  </a:lnTo>
                  <a:lnTo>
                    <a:pt x="162" y="260"/>
                  </a:lnTo>
                  <a:lnTo>
                    <a:pt x="167" y="288"/>
                  </a:lnTo>
                  <a:lnTo>
                    <a:pt x="19" y="163"/>
                  </a:lnTo>
                  <a:lnTo>
                    <a:pt x="16" y="152"/>
                  </a:lnTo>
                  <a:lnTo>
                    <a:pt x="7" y="124"/>
                  </a:lnTo>
                  <a:lnTo>
                    <a:pt x="5" y="80"/>
                  </a:lnTo>
                  <a:lnTo>
                    <a:pt x="5" y="64"/>
                  </a:lnTo>
                  <a:lnTo>
                    <a:pt x="0" y="3"/>
                  </a:lnTo>
                  <a:lnTo>
                    <a:pt x="0" y="0"/>
                  </a:lnTo>
                  <a:lnTo>
                    <a:pt x="136" y="131"/>
                  </a:lnTo>
                  <a:lnTo>
                    <a:pt x="138" y="1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1" name="Freeform 24"/>
            <p:cNvSpPr>
              <a:spLocks/>
            </p:cNvSpPr>
            <p:nvPr/>
          </p:nvSpPr>
          <p:spPr bwMode="auto">
            <a:xfrm>
              <a:off x="1467" y="1124"/>
              <a:ext cx="35" cy="101"/>
            </a:xfrm>
            <a:custGeom>
              <a:avLst/>
              <a:gdLst>
                <a:gd name="T0" fmla="*/ 16 w 68"/>
                <a:gd name="T1" fmla="*/ 19 h 202"/>
                <a:gd name="T2" fmla="*/ 16 w 68"/>
                <a:gd name="T3" fmla="*/ 30 h 202"/>
                <a:gd name="T4" fmla="*/ 16 w 68"/>
                <a:gd name="T5" fmla="*/ 30 h 202"/>
                <a:gd name="T6" fmla="*/ 16 w 68"/>
                <a:gd name="T7" fmla="*/ 34 h 202"/>
                <a:gd name="T8" fmla="*/ 17 w 68"/>
                <a:gd name="T9" fmla="*/ 34 h 202"/>
                <a:gd name="T10" fmla="*/ 17 w 68"/>
                <a:gd name="T11" fmla="*/ 36 h 202"/>
                <a:gd name="T12" fmla="*/ 18 w 68"/>
                <a:gd name="T13" fmla="*/ 39 h 202"/>
                <a:gd name="T14" fmla="*/ 18 w 68"/>
                <a:gd name="T15" fmla="*/ 42 h 202"/>
                <a:gd name="T16" fmla="*/ 13 w 68"/>
                <a:gd name="T17" fmla="*/ 47 h 202"/>
                <a:gd name="T18" fmla="*/ 10 w 68"/>
                <a:gd name="T19" fmla="*/ 51 h 202"/>
                <a:gd name="T20" fmla="*/ 10 w 68"/>
                <a:gd name="T21" fmla="*/ 51 h 202"/>
                <a:gd name="T22" fmla="*/ 10 w 68"/>
                <a:gd name="T23" fmla="*/ 46 h 202"/>
                <a:gd name="T24" fmla="*/ 9 w 68"/>
                <a:gd name="T25" fmla="*/ 44 h 202"/>
                <a:gd name="T26" fmla="*/ 8 w 68"/>
                <a:gd name="T27" fmla="*/ 42 h 202"/>
                <a:gd name="T28" fmla="*/ 6 w 68"/>
                <a:gd name="T29" fmla="*/ 40 h 202"/>
                <a:gd name="T30" fmla="*/ 5 w 68"/>
                <a:gd name="T31" fmla="*/ 35 h 202"/>
                <a:gd name="T32" fmla="*/ 4 w 68"/>
                <a:gd name="T33" fmla="*/ 34 h 202"/>
                <a:gd name="T34" fmla="*/ 2 w 68"/>
                <a:gd name="T35" fmla="*/ 27 h 202"/>
                <a:gd name="T36" fmla="*/ 1 w 68"/>
                <a:gd name="T37" fmla="*/ 24 h 202"/>
                <a:gd name="T38" fmla="*/ 0 w 68"/>
                <a:gd name="T39" fmla="*/ 21 h 202"/>
                <a:gd name="T40" fmla="*/ 5 w 68"/>
                <a:gd name="T41" fmla="*/ 13 h 202"/>
                <a:gd name="T42" fmla="*/ 13 w 68"/>
                <a:gd name="T43" fmla="*/ 0 h 202"/>
                <a:gd name="T44" fmla="*/ 13 w 68"/>
                <a:gd name="T45" fmla="*/ 7 h 202"/>
                <a:gd name="T46" fmla="*/ 16 w 68"/>
                <a:gd name="T47" fmla="*/ 19 h 20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8"/>
                <a:gd name="T73" fmla="*/ 0 h 202"/>
                <a:gd name="T74" fmla="*/ 68 w 68"/>
                <a:gd name="T75" fmla="*/ 202 h 20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8" h="202">
                  <a:moveTo>
                    <a:pt x="60" y="73"/>
                  </a:moveTo>
                  <a:lnTo>
                    <a:pt x="62" y="120"/>
                  </a:lnTo>
                  <a:lnTo>
                    <a:pt x="63" y="122"/>
                  </a:lnTo>
                  <a:lnTo>
                    <a:pt x="63" y="134"/>
                  </a:lnTo>
                  <a:lnTo>
                    <a:pt x="65" y="135"/>
                  </a:lnTo>
                  <a:lnTo>
                    <a:pt x="64" y="144"/>
                  </a:lnTo>
                  <a:lnTo>
                    <a:pt x="67" y="154"/>
                  </a:lnTo>
                  <a:lnTo>
                    <a:pt x="68" y="166"/>
                  </a:lnTo>
                  <a:lnTo>
                    <a:pt x="50" y="186"/>
                  </a:lnTo>
                  <a:lnTo>
                    <a:pt x="38" y="201"/>
                  </a:lnTo>
                  <a:lnTo>
                    <a:pt x="37" y="202"/>
                  </a:lnTo>
                  <a:lnTo>
                    <a:pt x="38" y="183"/>
                  </a:lnTo>
                  <a:lnTo>
                    <a:pt x="33" y="176"/>
                  </a:lnTo>
                  <a:lnTo>
                    <a:pt x="29" y="165"/>
                  </a:lnTo>
                  <a:lnTo>
                    <a:pt x="24" y="160"/>
                  </a:lnTo>
                  <a:lnTo>
                    <a:pt x="17" y="139"/>
                  </a:lnTo>
                  <a:lnTo>
                    <a:pt x="14" y="133"/>
                  </a:lnTo>
                  <a:lnTo>
                    <a:pt x="8" y="111"/>
                  </a:lnTo>
                  <a:lnTo>
                    <a:pt x="3" y="94"/>
                  </a:lnTo>
                  <a:lnTo>
                    <a:pt x="0" y="84"/>
                  </a:lnTo>
                  <a:lnTo>
                    <a:pt x="18" y="53"/>
                  </a:lnTo>
                  <a:lnTo>
                    <a:pt x="48" y="0"/>
                  </a:lnTo>
                  <a:lnTo>
                    <a:pt x="50" y="28"/>
                  </a:lnTo>
                  <a:lnTo>
                    <a:pt x="60" y="7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2" name="Freeform 25"/>
            <p:cNvSpPr>
              <a:spLocks/>
            </p:cNvSpPr>
            <p:nvPr/>
          </p:nvSpPr>
          <p:spPr bwMode="auto">
            <a:xfrm>
              <a:off x="1156" y="1149"/>
              <a:ext cx="183" cy="78"/>
            </a:xfrm>
            <a:custGeom>
              <a:avLst/>
              <a:gdLst>
                <a:gd name="T0" fmla="*/ 52 w 368"/>
                <a:gd name="T1" fmla="*/ 12 h 157"/>
                <a:gd name="T2" fmla="*/ 55 w 368"/>
                <a:gd name="T3" fmla="*/ 12 h 157"/>
                <a:gd name="T4" fmla="*/ 65 w 368"/>
                <a:gd name="T5" fmla="*/ 7 h 157"/>
                <a:gd name="T6" fmla="*/ 66 w 368"/>
                <a:gd name="T7" fmla="*/ 6 h 157"/>
                <a:gd name="T8" fmla="*/ 67 w 368"/>
                <a:gd name="T9" fmla="*/ 6 h 157"/>
                <a:gd name="T10" fmla="*/ 76 w 368"/>
                <a:gd name="T11" fmla="*/ 0 h 157"/>
                <a:gd name="T12" fmla="*/ 77 w 368"/>
                <a:gd name="T13" fmla="*/ 0 h 157"/>
                <a:gd name="T14" fmla="*/ 77 w 368"/>
                <a:gd name="T15" fmla="*/ 0 h 157"/>
                <a:gd name="T16" fmla="*/ 81 w 368"/>
                <a:gd name="T17" fmla="*/ 4 h 157"/>
                <a:gd name="T18" fmla="*/ 87 w 368"/>
                <a:gd name="T19" fmla="*/ 13 h 157"/>
                <a:gd name="T20" fmla="*/ 88 w 368"/>
                <a:gd name="T21" fmla="*/ 15 h 157"/>
                <a:gd name="T22" fmla="*/ 91 w 368"/>
                <a:gd name="T23" fmla="*/ 26 h 157"/>
                <a:gd name="T24" fmla="*/ 83 w 368"/>
                <a:gd name="T25" fmla="*/ 31 h 157"/>
                <a:gd name="T26" fmla="*/ 70 w 368"/>
                <a:gd name="T27" fmla="*/ 38 h 157"/>
                <a:gd name="T28" fmla="*/ 69 w 368"/>
                <a:gd name="T29" fmla="*/ 35 h 157"/>
                <a:gd name="T30" fmla="*/ 66 w 368"/>
                <a:gd name="T31" fmla="*/ 33 h 157"/>
                <a:gd name="T32" fmla="*/ 60 w 368"/>
                <a:gd name="T33" fmla="*/ 31 h 157"/>
                <a:gd name="T34" fmla="*/ 54 w 368"/>
                <a:gd name="T35" fmla="*/ 28 h 157"/>
                <a:gd name="T36" fmla="*/ 48 w 368"/>
                <a:gd name="T37" fmla="*/ 26 h 157"/>
                <a:gd name="T38" fmla="*/ 39 w 368"/>
                <a:gd name="T39" fmla="*/ 27 h 157"/>
                <a:gd name="T40" fmla="*/ 35 w 368"/>
                <a:gd name="T41" fmla="*/ 27 h 157"/>
                <a:gd name="T42" fmla="*/ 34 w 368"/>
                <a:gd name="T43" fmla="*/ 27 h 157"/>
                <a:gd name="T44" fmla="*/ 28 w 368"/>
                <a:gd name="T45" fmla="*/ 27 h 157"/>
                <a:gd name="T46" fmla="*/ 26 w 368"/>
                <a:gd name="T47" fmla="*/ 31 h 157"/>
                <a:gd name="T48" fmla="*/ 20 w 368"/>
                <a:gd name="T49" fmla="*/ 39 h 157"/>
                <a:gd name="T50" fmla="*/ 6 w 368"/>
                <a:gd name="T51" fmla="*/ 29 h 157"/>
                <a:gd name="T52" fmla="*/ 0 w 368"/>
                <a:gd name="T53" fmla="*/ 25 h 157"/>
                <a:gd name="T54" fmla="*/ 3 w 368"/>
                <a:gd name="T55" fmla="*/ 23 h 157"/>
                <a:gd name="T56" fmla="*/ 9 w 368"/>
                <a:gd name="T57" fmla="*/ 21 h 157"/>
                <a:gd name="T58" fmla="*/ 10 w 368"/>
                <a:gd name="T59" fmla="*/ 19 h 157"/>
                <a:gd name="T60" fmla="*/ 10 w 368"/>
                <a:gd name="T61" fmla="*/ 13 h 157"/>
                <a:gd name="T62" fmla="*/ 10 w 368"/>
                <a:gd name="T63" fmla="*/ 9 h 157"/>
                <a:gd name="T64" fmla="*/ 11 w 368"/>
                <a:gd name="T65" fmla="*/ 4 h 157"/>
                <a:gd name="T66" fmla="*/ 11 w 368"/>
                <a:gd name="T67" fmla="*/ 2 h 157"/>
                <a:gd name="T68" fmla="*/ 9 w 368"/>
                <a:gd name="T69" fmla="*/ 0 h 157"/>
                <a:gd name="T70" fmla="*/ 32 w 368"/>
                <a:gd name="T71" fmla="*/ 7 h 157"/>
                <a:gd name="T72" fmla="*/ 52 w 368"/>
                <a:gd name="T73" fmla="*/ 12 h 15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68"/>
                <a:gd name="T112" fmla="*/ 0 h 157"/>
                <a:gd name="T113" fmla="*/ 368 w 368"/>
                <a:gd name="T114" fmla="*/ 157 h 15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68" h="157">
                  <a:moveTo>
                    <a:pt x="210" y="50"/>
                  </a:moveTo>
                  <a:lnTo>
                    <a:pt x="221" y="50"/>
                  </a:lnTo>
                  <a:lnTo>
                    <a:pt x="263" y="29"/>
                  </a:lnTo>
                  <a:lnTo>
                    <a:pt x="268" y="26"/>
                  </a:lnTo>
                  <a:lnTo>
                    <a:pt x="271" y="24"/>
                  </a:lnTo>
                  <a:lnTo>
                    <a:pt x="308" y="3"/>
                  </a:lnTo>
                  <a:lnTo>
                    <a:pt x="311" y="1"/>
                  </a:lnTo>
                  <a:lnTo>
                    <a:pt x="312" y="1"/>
                  </a:lnTo>
                  <a:lnTo>
                    <a:pt x="326" y="19"/>
                  </a:lnTo>
                  <a:lnTo>
                    <a:pt x="350" y="54"/>
                  </a:lnTo>
                  <a:lnTo>
                    <a:pt x="356" y="63"/>
                  </a:lnTo>
                  <a:lnTo>
                    <a:pt x="368" y="107"/>
                  </a:lnTo>
                  <a:lnTo>
                    <a:pt x="334" y="125"/>
                  </a:lnTo>
                  <a:lnTo>
                    <a:pt x="281" y="155"/>
                  </a:lnTo>
                  <a:lnTo>
                    <a:pt x="280" y="142"/>
                  </a:lnTo>
                  <a:lnTo>
                    <a:pt x="265" y="133"/>
                  </a:lnTo>
                  <a:lnTo>
                    <a:pt x="242" y="124"/>
                  </a:lnTo>
                  <a:lnTo>
                    <a:pt x="218" y="114"/>
                  </a:lnTo>
                  <a:lnTo>
                    <a:pt x="193" y="105"/>
                  </a:lnTo>
                  <a:lnTo>
                    <a:pt x="156" y="108"/>
                  </a:lnTo>
                  <a:lnTo>
                    <a:pt x="142" y="108"/>
                  </a:lnTo>
                  <a:lnTo>
                    <a:pt x="139" y="108"/>
                  </a:lnTo>
                  <a:lnTo>
                    <a:pt x="115" y="111"/>
                  </a:lnTo>
                  <a:lnTo>
                    <a:pt x="104" y="124"/>
                  </a:lnTo>
                  <a:lnTo>
                    <a:pt x="81" y="157"/>
                  </a:lnTo>
                  <a:lnTo>
                    <a:pt x="27" y="119"/>
                  </a:lnTo>
                  <a:lnTo>
                    <a:pt x="0" y="102"/>
                  </a:lnTo>
                  <a:lnTo>
                    <a:pt x="14" y="95"/>
                  </a:lnTo>
                  <a:lnTo>
                    <a:pt x="37" y="85"/>
                  </a:lnTo>
                  <a:lnTo>
                    <a:pt x="40" y="78"/>
                  </a:lnTo>
                  <a:lnTo>
                    <a:pt x="43" y="52"/>
                  </a:lnTo>
                  <a:lnTo>
                    <a:pt x="41" y="39"/>
                  </a:lnTo>
                  <a:lnTo>
                    <a:pt x="47" y="16"/>
                  </a:lnTo>
                  <a:lnTo>
                    <a:pt x="45" y="11"/>
                  </a:lnTo>
                  <a:lnTo>
                    <a:pt x="39" y="0"/>
                  </a:lnTo>
                  <a:lnTo>
                    <a:pt x="130" y="28"/>
                  </a:lnTo>
                  <a:lnTo>
                    <a:pt x="210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3" name="Freeform 26"/>
            <p:cNvSpPr>
              <a:spLocks/>
            </p:cNvSpPr>
            <p:nvPr/>
          </p:nvSpPr>
          <p:spPr bwMode="auto">
            <a:xfrm>
              <a:off x="697" y="1166"/>
              <a:ext cx="50" cy="100"/>
            </a:xfrm>
            <a:custGeom>
              <a:avLst/>
              <a:gdLst>
                <a:gd name="T0" fmla="*/ 25 w 100"/>
                <a:gd name="T1" fmla="*/ 7 h 201"/>
                <a:gd name="T2" fmla="*/ 25 w 100"/>
                <a:gd name="T3" fmla="*/ 9 h 201"/>
                <a:gd name="T4" fmla="*/ 19 w 100"/>
                <a:gd name="T5" fmla="*/ 22 h 201"/>
                <a:gd name="T6" fmla="*/ 17 w 100"/>
                <a:gd name="T7" fmla="*/ 32 h 201"/>
                <a:gd name="T8" fmla="*/ 14 w 100"/>
                <a:gd name="T9" fmla="*/ 38 h 201"/>
                <a:gd name="T10" fmla="*/ 14 w 100"/>
                <a:gd name="T11" fmla="*/ 40 h 201"/>
                <a:gd name="T12" fmla="*/ 12 w 100"/>
                <a:gd name="T13" fmla="*/ 46 h 201"/>
                <a:gd name="T14" fmla="*/ 10 w 100"/>
                <a:gd name="T15" fmla="*/ 50 h 201"/>
                <a:gd name="T16" fmla="*/ 0 w 100"/>
                <a:gd name="T17" fmla="*/ 17 h 201"/>
                <a:gd name="T18" fmla="*/ 2 w 100"/>
                <a:gd name="T19" fmla="*/ 16 h 201"/>
                <a:gd name="T20" fmla="*/ 22 w 100"/>
                <a:gd name="T21" fmla="*/ 0 h 201"/>
                <a:gd name="T22" fmla="*/ 25 w 100"/>
                <a:gd name="T23" fmla="*/ 6 h 201"/>
                <a:gd name="T24" fmla="*/ 25 w 100"/>
                <a:gd name="T25" fmla="*/ 7 h 2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0"/>
                <a:gd name="T40" fmla="*/ 0 h 201"/>
                <a:gd name="T41" fmla="*/ 100 w 100"/>
                <a:gd name="T42" fmla="*/ 201 h 20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0" h="201">
                  <a:moveTo>
                    <a:pt x="98" y="31"/>
                  </a:moveTo>
                  <a:lnTo>
                    <a:pt x="97" y="37"/>
                  </a:lnTo>
                  <a:lnTo>
                    <a:pt x="76" y="91"/>
                  </a:lnTo>
                  <a:lnTo>
                    <a:pt x="67" y="129"/>
                  </a:lnTo>
                  <a:lnTo>
                    <a:pt x="59" y="154"/>
                  </a:lnTo>
                  <a:lnTo>
                    <a:pt x="56" y="161"/>
                  </a:lnTo>
                  <a:lnTo>
                    <a:pt x="45" y="186"/>
                  </a:lnTo>
                  <a:lnTo>
                    <a:pt x="37" y="201"/>
                  </a:lnTo>
                  <a:lnTo>
                    <a:pt x="0" y="71"/>
                  </a:lnTo>
                  <a:lnTo>
                    <a:pt x="6" y="67"/>
                  </a:lnTo>
                  <a:lnTo>
                    <a:pt x="85" y="0"/>
                  </a:lnTo>
                  <a:lnTo>
                    <a:pt x="100" y="27"/>
                  </a:lnTo>
                  <a:lnTo>
                    <a:pt x="98" y="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4" name="Freeform 27"/>
            <p:cNvSpPr>
              <a:spLocks/>
            </p:cNvSpPr>
            <p:nvPr/>
          </p:nvSpPr>
          <p:spPr bwMode="auto">
            <a:xfrm>
              <a:off x="897" y="1178"/>
              <a:ext cx="47" cy="53"/>
            </a:xfrm>
            <a:custGeom>
              <a:avLst/>
              <a:gdLst>
                <a:gd name="T0" fmla="*/ 23 w 95"/>
                <a:gd name="T1" fmla="*/ 8 h 105"/>
                <a:gd name="T2" fmla="*/ 21 w 95"/>
                <a:gd name="T3" fmla="*/ 18 h 105"/>
                <a:gd name="T4" fmla="*/ 21 w 95"/>
                <a:gd name="T5" fmla="*/ 20 h 105"/>
                <a:gd name="T6" fmla="*/ 14 w 95"/>
                <a:gd name="T7" fmla="*/ 22 h 105"/>
                <a:gd name="T8" fmla="*/ 12 w 95"/>
                <a:gd name="T9" fmla="*/ 23 h 105"/>
                <a:gd name="T10" fmla="*/ 1 w 95"/>
                <a:gd name="T11" fmla="*/ 26 h 105"/>
                <a:gd name="T12" fmla="*/ 0 w 95"/>
                <a:gd name="T13" fmla="*/ 27 h 105"/>
                <a:gd name="T14" fmla="*/ 0 w 95"/>
                <a:gd name="T15" fmla="*/ 27 h 105"/>
                <a:gd name="T16" fmla="*/ 0 w 95"/>
                <a:gd name="T17" fmla="*/ 20 h 105"/>
                <a:gd name="T18" fmla="*/ 0 w 95"/>
                <a:gd name="T19" fmla="*/ 11 h 105"/>
                <a:gd name="T20" fmla="*/ 2 w 95"/>
                <a:gd name="T21" fmla="*/ 6 h 105"/>
                <a:gd name="T22" fmla="*/ 3 w 95"/>
                <a:gd name="T23" fmla="*/ 4 h 105"/>
                <a:gd name="T24" fmla="*/ 3 w 95"/>
                <a:gd name="T25" fmla="*/ 2 h 105"/>
                <a:gd name="T26" fmla="*/ 4 w 95"/>
                <a:gd name="T27" fmla="*/ 1 h 105"/>
                <a:gd name="T28" fmla="*/ 7 w 95"/>
                <a:gd name="T29" fmla="*/ 0 h 105"/>
                <a:gd name="T30" fmla="*/ 23 w 95"/>
                <a:gd name="T31" fmla="*/ 4 h 105"/>
                <a:gd name="T32" fmla="*/ 23 w 95"/>
                <a:gd name="T33" fmla="*/ 8 h 10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5"/>
                <a:gd name="T52" fmla="*/ 0 h 105"/>
                <a:gd name="T53" fmla="*/ 95 w 95"/>
                <a:gd name="T54" fmla="*/ 105 h 10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5" h="105">
                  <a:moveTo>
                    <a:pt x="93" y="32"/>
                  </a:moveTo>
                  <a:lnTo>
                    <a:pt x="85" y="71"/>
                  </a:lnTo>
                  <a:lnTo>
                    <a:pt x="84" y="79"/>
                  </a:lnTo>
                  <a:lnTo>
                    <a:pt x="58" y="86"/>
                  </a:lnTo>
                  <a:lnTo>
                    <a:pt x="50" y="90"/>
                  </a:lnTo>
                  <a:lnTo>
                    <a:pt x="6" y="103"/>
                  </a:lnTo>
                  <a:lnTo>
                    <a:pt x="3" y="105"/>
                  </a:lnTo>
                  <a:lnTo>
                    <a:pt x="1" y="105"/>
                  </a:lnTo>
                  <a:lnTo>
                    <a:pt x="0" y="79"/>
                  </a:lnTo>
                  <a:lnTo>
                    <a:pt x="1" y="43"/>
                  </a:lnTo>
                  <a:lnTo>
                    <a:pt x="10" y="22"/>
                  </a:lnTo>
                  <a:lnTo>
                    <a:pt x="13" y="13"/>
                  </a:lnTo>
                  <a:lnTo>
                    <a:pt x="13" y="5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95" y="15"/>
                  </a:lnTo>
                  <a:lnTo>
                    <a:pt x="93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5" name="Freeform 28"/>
            <p:cNvSpPr>
              <a:spLocks/>
            </p:cNvSpPr>
            <p:nvPr/>
          </p:nvSpPr>
          <p:spPr bwMode="auto">
            <a:xfrm>
              <a:off x="797" y="1186"/>
              <a:ext cx="137" cy="93"/>
            </a:xfrm>
            <a:custGeom>
              <a:avLst/>
              <a:gdLst>
                <a:gd name="T0" fmla="*/ 37 w 274"/>
                <a:gd name="T1" fmla="*/ 18 h 185"/>
                <a:gd name="T2" fmla="*/ 36 w 274"/>
                <a:gd name="T3" fmla="*/ 25 h 185"/>
                <a:gd name="T4" fmla="*/ 37 w 274"/>
                <a:gd name="T5" fmla="*/ 29 h 185"/>
                <a:gd name="T6" fmla="*/ 39 w 274"/>
                <a:gd name="T7" fmla="*/ 30 h 185"/>
                <a:gd name="T8" fmla="*/ 43 w 274"/>
                <a:gd name="T9" fmla="*/ 32 h 185"/>
                <a:gd name="T10" fmla="*/ 44 w 274"/>
                <a:gd name="T11" fmla="*/ 33 h 185"/>
                <a:gd name="T12" fmla="*/ 53 w 274"/>
                <a:gd name="T13" fmla="*/ 33 h 185"/>
                <a:gd name="T14" fmla="*/ 69 w 274"/>
                <a:gd name="T15" fmla="*/ 31 h 185"/>
                <a:gd name="T16" fmla="*/ 67 w 274"/>
                <a:gd name="T17" fmla="*/ 45 h 185"/>
                <a:gd name="T18" fmla="*/ 59 w 274"/>
                <a:gd name="T19" fmla="*/ 47 h 185"/>
                <a:gd name="T20" fmla="*/ 55 w 274"/>
                <a:gd name="T21" fmla="*/ 45 h 185"/>
                <a:gd name="T22" fmla="*/ 40 w 274"/>
                <a:gd name="T23" fmla="*/ 33 h 185"/>
                <a:gd name="T24" fmla="*/ 38 w 274"/>
                <a:gd name="T25" fmla="*/ 31 h 185"/>
                <a:gd name="T26" fmla="*/ 35 w 274"/>
                <a:gd name="T27" fmla="*/ 31 h 185"/>
                <a:gd name="T28" fmla="*/ 22 w 274"/>
                <a:gd name="T29" fmla="*/ 30 h 185"/>
                <a:gd name="T30" fmla="*/ 18 w 274"/>
                <a:gd name="T31" fmla="*/ 30 h 185"/>
                <a:gd name="T32" fmla="*/ 17 w 274"/>
                <a:gd name="T33" fmla="*/ 30 h 185"/>
                <a:gd name="T34" fmla="*/ 15 w 274"/>
                <a:gd name="T35" fmla="*/ 30 h 185"/>
                <a:gd name="T36" fmla="*/ 14 w 274"/>
                <a:gd name="T37" fmla="*/ 29 h 185"/>
                <a:gd name="T38" fmla="*/ 12 w 274"/>
                <a:gd name="T39" fmla="*/ 30 h 185"/>
                <a:gd name="T40" fmla="*/ 12 w 274"/>
                <a:gd name="T41" fmla="*/ 30 h 185"/>
                <a:gd name="T42" fmla="*/ 10 w 274"/>
                <a:gd name="T43" fmla="*/ 30 h 185"/>
                <a:gd name="T44" fmla="*/ 9 w 274"/>
                <a:gd name="T45" fmla="*/ 33 h 185"/>
                <a:gd name="T46" fmla="*/ 7 w 274"/>
                <a:gd name="T47" fmla="*/ 32 h 185"/>
                <a:gd name="T48" fmla="*/ 4 w 274"/>
                <a:gd name="T49" fmla="*/ 27 h 185"/>
                <a:gd name="T50" fmla="*/ 0 w 274"/>
                <a:gd name="T51" fmla="*/ 19 h 185"/>
                <a:gd name="T52" fmla="*/ 0 w 274"/>
                <a:gd name="T53" fmla="*/ 18 h 185"/>
                <a:gd name="T54" fmla="*/ 9 w 274"/>
                <a:gd name="T55" fmla="*/ 9 h 185"/>
                <a:gd name="T56" fmla="*/ 11 w 274"/>
                <a:gd name="T57" fmla="*/ 7 h 185"/>
                <a:gd name="T58" fmla="*/ 17 w 274"/>
                <a:gd name="T59" fmla="*/ 6 h 185"/>
                <a:gd name="T60" fmla="*/ 29 w 274"/>
                <a:gd name="T61" fmla="*/ 3 h 185"/>
                <a:gd name="T62" fmla="*/ 40 w 274"/>
                <a:gd name="T63" fmla="*/ 0 h 185"/>
                <a:gd name="T64" fmla="*/ 38 w 274"/>
                <a:gd name="T65" fmla="*/ 9 h 185"/>
                <a:gd name="T66" fmla="*/ 37 w 274"/>
                <a:gd name="T67" fmla="*/ 18 h 18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4"/>
                <a:gd name="T103" fmla="*/ 0 h 185"/>
                <a:gd name="T104" fmla="*/ 274 w 274"/>
                <a:gd name="T105" fmla="*/ 185 h 18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4" h="185">
                  <a:moveTo>
                    <a:pt x="148" y="69"/>
                  </a:moveTo>
                  <a:lnTo>
                    <a:pt x="145" y="100"/>
                  </a:lnTo>
                  <a:lnTo>
                    <a:pt x="148" y="114"/>
                  </a:lnTo>
                  <a:lnTo>
                    <a:pt x="156" y="120"/>
                  </a:lnTo>
                  <a:lnTo>
                    <a:pt x="174" y="127"/>
                  </a:lnTo>
                  <a:lnTo>
                    <a:pt x="178" y="130"/>
                  </a:lnTo>
                  <a:lnTo>
                    <a:pt x="214" y="129"/>
                  </a:lnTo>
                  <a:lnTo>
                    <a:pt x="274" y="123"/>
                  </a:lnTo>
                  <a:lnTo>
                    <a:pt x="265" y="179"/>
                  </a:lnTo>
                  <a:lnTo>
                    <a:pt x="237" y="185"/>
                  </a:lnTo>
                  <a:lnTo>
                    <a:pt x="220" y="178"/>
                  </a:lnTo>
                  <a:lnTo>
                    <a:pt x="163" y="130"/>
                  </a:lnTo>
                  <a:lnTo>
                    <a:pt x="153" y="122"/>
                  </a:lnTo>
                  <a:lnTo>
                    <a:pt x="140" y="123"/>
                  </a:lnTo>
                  <a:lnTo>
                    <a:pt x="89" y="119"/>
                  </a:lnTo>
                  <a:lnTo>
                    <a:pt x="74" y="120"/>
                  </a:lnTo>
                  <a:lnTo>
                    <a:pt x="66" y="119"/>
                  </a:lnTo>
                  <a:lnTo>
                    <a:pt x="63" y="117"/>
                  </a:lnTo>
                  <a:lnTo>
                    <a:pt x="58" y="116"/>
                  </a:lnTo>
                  <a:lnTo>
                    <a:pt x="51" y="118"/>
                  </a:lnTo>
                  <a:lnTo>
                    <a:pt x="48" y="118"/>
                  </a:lnTo>
                  <a:lnTo>
                    <a:pt x="43" y="120"/>
                  </a:lnTo>
                  <a:lnTo>
                    <a:pt x="34" y="129"/>
                  </a:lnTo>
                  <a:lnTo>
                    <a:pt x="31" y="128"/>
                  </a:lnTo>
                  <a:lnTo>
                    <a:pt x="16" y="107"/>
                  </a:lnTo>
                  <a:lnTo>
                    <a:pt x="0" y="74"/>
                  </a:lnTo>
                  <a:lnTo>
                    <a:pt x="0" y="71"/>
                  </a:lnTo>
                  <a:lnTo>
                    <a:pt x="38" y="33"/>
                  </a:lnTo>
                  <a:lnTo>
                    <a:pt x="45" y="28"/>
                  </a:lnTo>
                  <a:lnTo>
                    <a:pt x="67" y="22"/>
                  </a:lnTo>
                  <a:lnTo>
                    <a:pt x="119" y="10"/>
                  </a:lnTo>
                  <a:lnTo>
                    <a:pt x="160" y="0"/>
                  </a:lnTo>
                  <a:lnTo>
                    <a:pt x="155" y="34"/>
                  </a:lnTo>
                  <a:lnTo>
                    <a:pt x="148" y="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6" name="Freeform 29"/>
            <p:cNvSpPr>
              <a:spLocks/>
            </p:cNvSpPr>
            <p:nvPr/>
          </p:nvSpPr>
          <p:spPr bwMode="auto">
            <a:xfrm>
              <a:off x="954" y="1193"/>
              <a:ext cx="78" cy="96"/>
            </a:xfrm>
            <a:custGeom>
              <a:avLst/>
              <a:gdLst>
                <a:gd name="T0" fmla="*/ 32 w 157"/>
                <a:gd name="T1" fmla="*/ 17 h 194"/>
                <a:gd name="T2" fmla="*/ 36 w 157"/>
                <a:gd name="T3" fmla="*/ 32 h 194"/>
                <a:gd name="T4" fmla="*/ 37 w 157"/>
                <a:gd name="T5" fmla="*/ 38 h 194"/>
                <a:gd name="T6" fmla="*/ 39 w 157"/>
                <a:gd name="T7" fmla="*/ 48 h 194"/>
                <a:gd name="T8" fmla="*/ 19 w 157"/>
                <a:gd name="T9" fmla="*/ 42 h 194"/>
                <a:gd name="T10" fmla="*/ 5 w 157"/>
                <a:gd name="T11" fmla="*/ 37 h 194"/>
                <a:gd name="T12" fmla="*/ 0 w 157"/>
                <a:gd name="T13" fmla="*/ 38 h 194"/>
                <a:gd name="T14" fmla="*/ 0 w 157"/>
                <a:gd name="T15" fmla="*/ 38 h 194"/>
                <a:gd name="T16" fmla="*/ 0 w 157"/>
                <a:gd name="T17" fmla="*/ 38 h 194"/>
                <a:gd name="T18" fmla="*/ 0 w 157"/>
                <a:gd name="T19" fmla="*/ 26 h 194"/>
                <a:gd name="T20" fmla="*/ 15 w 157"/>
                <a:gd name="T21" fmla="*/ 25 h 194"/>
                <a:gd name="T22" fmla="*/ 17 w 157"/>
                <a:gd name="T23" fmla="*/ 23 h 194"/>
                <a:gd name="T24" fmla="*/ 17 w 157"/>
                <a:gd name="T25" fmla="*/ 21 h 194"/>
                <a:gd name="T26" fmla="*/ 16 w 157"/>
                <a:gd name="T27" fmla="*/ 19 h 194"/>
                <a:gd name="T28" fmla="*/ 17 w 157"/>
                <a:gd name="T29" fmla="*/ 17 h 194"/>
                <a:gd name="T30" fmla="*/ 18 w 157"/>
                <a:gd name="T31" fmla="*/ 12 h 194"/>
                <a:gd name="T32" fmla="*/ 17 w 157"/>
                <a:gd name="T33" fmla="*/ 11 h 194"/>
                <a:gd name="T34" fmla="*/ 11 w 157"/>
                <a:gd name="T35" fmla="*/ 13 h 194"/>
                <a:gd name="T36" fmla="*/ 6 w 157"/>
                <a:gd name="T37" fmla="*/ 13 h 194"/>
                <a:gd name="T38" fmla="*/ 7 w 157"/>
                <a:gd name="T39" fmla="*/ 9 h 194"/>
                <a:gd name="T40" fmla="*/ 8 w 157"/>
                <a:gd name="T41" fmla="*/ 3 h 194"/>
                <a:gd name="T42" fmla="*/ 9 w 157"/>
                <a:gd name="T43" fmla="*/ 0 h 194"/>
                <a:gd name="T44" fmla="*/ 29 w 157"/>
                <a:gd name="T45" fmla="*/ 5 h 194"/>
                <a:gd name="T46" fmla="*/ 32 w 157"/>
                <a:gd name="T47" fmla="*/ 17 h 1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57"/>
                <a:gd name="T73" fmla="*/ 0 h 194"/>
                <a:gd name="T74" fmla="*/ 157 w 157"/>
                <a:gd name="T75" fmla="*/ 194 h 1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57" h="194">
                  <a:moveTo>
                    <a:pt x="130" y="69"/>
                  </a:moveTo>
                  <a:lnTo>
                    <a:pt x="144" y="129"/>
                  </a:lnTo>
                  <a:lnTo>
                    <a:pt x="148" y="153"/>
                  </a:lnTo>
                  <a:lnTo>
                    <a:pt x="157" y="194"/>
                  </a:lnTo>
                  <a:lnTo>
                    <a:pt x="79" y="169"/>
                  </a:lnTo>
                  <a:lnTo>
                    <a:pt x="23" y="152"/>
                  </a:lnTo>
                  <a:lnTo>
                    <a:pt x="3" y="154"/>
                  </a:lnTo>
                  <a:lnTo>
                    <a:pt x="1" y="155"/>
                  </a:lnTo>
                  <a:lnTo>
                    <a:pt x="0" y="155"/>
                  </a:lnTo>
                  <a:lnTo>
                    <a:pt x="3" y="108"/>
                  </a:lnTo>
                  <a:lnTo>
                    <a:pt x="62" y="103"/>
                  </a:lnTo>
                  <a:lnTo>
                    <a:pt x="69" y="94"/>
                  </a:lnTo>
                  <a:lnTo>
                    <a:pt x="71" y="87"/>
                  </a:lnTo>
                  <a:lnTo>
                    <a:pt x="67" y="76"/>
                  </a:lnTo>
                  <a:lnTo>
                    <a:pt x="69" y="70"/>
                  </a:lnTo>
                  <a:lnTo>
                    <a:pt x="73" y="50"/>
                  </a:lnTo>
                  <a:lnTo>
                    <a:pt x="69" y="47"/>
                  </a:lnTo>
                  <a:lnTo>
                    <a:pt x="45" y="52"/>
                  </a:lnTo>
                  <a:lnTo>
                    <a:pt x="25" y="53"/>
                  </a:lnTo>
                  <a:lnTo>
                    <a:pt x="28" y="36"/>
                  </a:lnTo>
                  <a:lnTo>
                    <a:pt x="33" y="14"/>
                  </a:lnTo>
                  <a:lnTo>
                    <a:pt x="36" y="0"/>
                  </a:lnTo>
                  <a:lnTo>
                    <a:pt x="116" y="21"/>
                  </a:lnTo>
                  <a:lnTo>
                    <a:pt x="130" y="6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7" name="Freeform 30"/>
            <p:cNvSpPr>
              <a:spLocks/>
            </p:cNvSpPr>
            <p:nvPr/>
          </p:nvSpPr>
          <p:spPr bwMode="auto">
            <a:xfrm>
              <a:off x="1114" y="1194"/>
              <a:ext cx="74" cy="112"/>
            </a:xfrm>
            <a:custGeom>
              <a:avLst/>
              <a:gdLst>
                <a:gd name="T0" fmla="*/ 19 w 150"/>
                <a:gd name="T1" fmla="*/ 14 h 224"/>
                <a:gd name="T2" fmla="*/ 26 w 150"/>
                <a:gd name="T3" fmla="*/ 17 h 224"/>
                <a:gd name="T4" fmla="*/ 35 w 150"/>
                <a:gd name="T5" fmla="*/ 23 h 224"/>
                <a:gd name="T6" fmla="*/ 35 w 150"/>
                <a:gd name="T7" fmla="*/ 24 h 224"/>
                <a:gd name="T8" fmla="*/ 34 w 150"/>
                <a:gd name="T9" fmla="*/ 27 h 224"/>
                <a:gd name="T10" fmla="*/ 33 w 150"/>
                <a:gd name="T11" fmla="*/ 27 h 224"/>
                <a:gd name="T12" fmla="*/ 35 w 150"/>
                <a:gd name="T13" fmla="*/ 36 h 224"/>
                <a:gd name="T14" fmla="*/ 36 w 150"/>
                <a:gd name="T15" fmla="*/ 38 h 224"/>
                <a:gd name="T16" fmla="*/ 36 w 150"/>
                <a:gd name="T17" fmla="*/ 42 h 224"/>
                <a:gd name="T18" fmla="*/ 37 w 150"/>
                <a:gd name="T19" fmla="*/ 45 h 224"/>
                <a:gd name="T20" fmla="*/ 36 w 150"/>
                <a:gd name="T21" fmla="*/ 46 h 224"/>
                <a:gd name="T22" fmla="*/ 36 w 150"/>
                <a:gd name="T23" fmla="*/ 48 h 224"/>
                <a:gd name="T24" fmla="*/ 36 w 150"/>
                <a:gd name="T25" fmla="*/ 49 h 224"/>
                <a:gd name="T26" fmla="*/ 37 w 150"/>
                <a:gd name="T27" fmla="*/ 52 h 224"/>
                <a:gd name="T28" fmla="*/ 37 w 150"/>
                <a:gd name="T29" fmla="*/ 56 h 224"/>
                <a:gd name="T30" fmla="*/ 6 w 150"/>
                <a:gd name="T31" fmla="*/ 38 h 224"/>
                <a:gd name="T32" fmla="*/ 6 w 150"/>
                <a:gd name="T33" fmla="*/ 32 h 224"/>
                <a:gd name="T34" fmla="*/ 6 w 150"/>
                <a:gd name="T35" fmla="*/ 32 h 224"/>
                <a:gd name="T36" fmla="*/ 6 w 150"/>
                <a:gd name="T37" fmla="*/ 26 h 224"/>
                <a:gd name="T38" fmla="*/ 5 w 150"/>
                <a:gd name="T39" fmla="*/ 22 h 224"/>
                <a:gd name="T40" fmla="*/ 4 w 150"/>
                <a:gd name="T41" fmla="*/ 21 h 224"/>
                <a:gd name="T42" fmla="*/ 4 w 150"/>
                <a:gd name="T43" fmla="*/ 19 h 224"/>
                <a:gd name="T44" fmla="*/ 3 w 150"/>
                <a:gd name="T45" fmla="*/ 18 h 224"/>
                <a:gd name="T46" fmla="*/ 2 w 150"/>
                <a:gd name="T47" fmla="*/ 14 h 224"/>
                <a:gd name="T48" fmla="*/ 2 w 150"/>
                <a:gd name="T49" fmla="*/ 13 h 224"/>
                <a:gd name="T50" fmla="*/ 1 w 150"/>
                <a:gd name="T51" fmla="*/ 7 h 224"/>
                <a:gd name="T52" fmla="*/ 0 w 150"/>
                <a:gd name="T53" fmla="*/ 0 h 224"/>
                <a:gd name="T54" fmla="*/ 0 w 150"/>
                <a:gd name="T55" fmla="*/ 0 h 224"/>
                <a:gd name="T56" fmla="*/ 9 w 150"/>
                <a:gd name="T57" fmla="*/ 7 h 224"/>
                <a:gd name="T58" fmla="*/ 19 w 150"/>
                <a:gd name="T59" fmla="*/ 14 h 22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50"/>
                <a:gd name="T91" fmla="*/ 0 h 224"/>
                <a:gd name="T92" fmla="*/ 150 w 150"/>
                <a:gd name="T93" fmla="*/ 224 h 22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50" h="224">
                  <a:moveTo>
                    <a:pt x="80" y="53"/>
                  </a:moveTo>
                  <a:lnTo>
                    <a:pt x="106" y="67"/>
                  </a:lnTo>
                  <a:lnTo>
                    <a:pt x="143" y="92"/>
                  </a:lnTo>
                  <a:lnTo>
                    <a:pt x="143" y="95"/>
                  </a:lnTo>
                  <a:lnTo>
                    <a:pt x="137" y="105"/>
                  </a:lnTo>
                  <a:lnTo>
                    <a:pt x="135" y="107"/>
                  </a:lnTo>
                  <a:lnTo>
                    <a:pt x="142" y="141"/>
                  </a:lnTo>
                  <a:lnTo>
                    <a:pt x="146" y="149"/>
                  </a:lnTo>
                  <a:lnTo>
                    <a:pt x="147" y="166"/>
                  </a:lnTo>
                  <a:lnTo>
                    <a:pt x="149" y="178"/>
                  </a:lnTo>
                  <a:lnTo>
                    <a:pt x="147" y="182"/>
                  </a:lnTo>
                  <a:lnTo>
                    <a:pt x="147" y="191"/>
                  </a:lnTo>
                  <a:lnTo>
                    <a:pt x="146" y="196"/>
                  </a:lnTo>
                  <a:lnTo>
                    <a:pt x="149" y="206"/>
                  </a:lnTo>
                  <a:lnTo>
                    <a:pt x="150" y="224"/>
                  </a:lnTo>
                  <a:lnTo>
                    <a:pt x="24" y="150"/>
                  </a:lnTo>
                  <a:lnTo>
                    <a:pt x="25" y="128"/>
                  </a:lnTo>
                  <a:lnTo>
                    <a:pt x="24" y="128"/>
                  </a:lnTo>
                  <a:lnTo>
                    <a:pt x="26" y="101"/>
                  </a:lnTo>
                  <a:lnTo>
                    <a:pt x="20" y="85"/>
                  </a:lnTo>
                  <a:lnTo>
                    <a:pt x="18" y="83"/>
                  </a:lnTo>
                  <a:lnTo>
                    <a:pt x="17" y="75"/>
                  </a:lnTo>
                  <a:lnTo>
                    <a:pt x="14" y="69"/>
                  </a:lnTo>
                  <a:lnTo>
                    <a:pt x="11" y="53"/>
                  </a:lnTo>
                  <a:lnTo>
                    <a:pt x="9" y="51"/>
                  </a:lnTo>
                  <a:lnTo>
                    <a:pt x="5" y="26"/>
                  </a:lnTo>
                  <a:lnTo>
                    <a:pt x="0" y="0"/>
                  </a:lnTo>
                  <a:lnTo>
                    <a:pt x="38" y="28"/>
                  </a:lnTo>
                  <a:lnTo>
                    <a:pt x="80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8" name="Freeform 31"/>
            <p:cNvSpPr>
              <a:spLocks/>
            </p:cNvSpPr>
            <p:nvPr/>
          </p:nvSpPr>
          <p:spPr bwMode="auto">
            <a:xfrm>
              <a:off x="663" y="1198"/>
              <a:ext cx="48" cy="149"/>
            </a:xfrm>
            <a:custGeom>
              <a:avLst/>
              <a:gdLst>
                <a:gd name="T0" fmla="*/ 3 w 95"/>
                <a:gd name="T1" fmla="*/ 6 h 299"/>
                <a:gd name="T2" fmla="*/ 5 w 95"/>
                <a:gd name="T3" fmla="*/ 12 h 299"/>
                <a:gd name="T4" fmla="*/ 8 w 95"/>
                <a:gd name="T5" fmla="*/ 22 h 299"/>
                <a:gd name="T6" fmla="*/ 10 w 95"/>
                <a:gd name="T7" fmla="*/ 25 h 299"/>
                <a:gd name="T8" fmla="*/ 11 w 95"/>
                <a:gd name="T9" fmla="*/ 30 h 299"/>
                <a:gd name="T10" fmla="*/ 15 w 95"/>
                <a:gd name="T11" fmla="*/ 42 h 299"/>
                <a:gd name="T12" fmla="*/ 18 w 95"/>
                <a:gd name="T13" fmla="*/ 48 h 299"/>
                <a:gd name="T14" fmla="*/ 20 w 95"/>
                <a:gd name="T15" fmla="*/ 59 h 299"/>
                <a:gd name="T16" fmla="*/ 24 w 95"/>
                <a:gd name="T17" fmla="*/ 71 h 299"/>
                <a:gd name="T18" fmla="*/ 24 w 95"/>
                <a:gd name="T19" fmla="*/ 74 h 299"/>
                <a:gd name="T20" fmla="*/ 24 w 95"/>
                <a:gd name="T21" fmla="*/ 74 h 299"/>
                <a:gd name="T22" fmla="*/ 9 w 95"/>
                <a:gd name="T23" fmla="*/ 47 h 299"/>
                <a:gd name="T24" fmla="*/ 9 w 95"/>
                <a:gd name="T25" fmla="*/ 43 h 299"/>
                <a:gd name="T26" fmla="*/ 8 w 95"/>
                <a:gd name="T27" fmla="*/ 33 h 299"/>
                <a:gd name="T28" fmla="*/ 6 w 95"/>
                <a:gd name="T29" fmla="*/ 24 h 299"/>
                <a:gd name="T30" fmla="*/ 2 w 95"/>
                <a:gd name="T31" fmla="*/ 6 h 299"/>
                <a:gd name="T32" fmla="*/ 0 w 95"/>
                <a:gd name="T33" fmla="*/ 0 h 299"/>
                <a:gd name="T34" fmla="*/ 1 w 95"/>
                <a:gd name="T35" fmla="*/ 0 h 299"/>
                <a:gd name="T36" fmla="*/ 3 w 95"/>
                <a:gd name="T37" fmla="*/ 6 h 29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5"/>
                <a:gd name="T58" fmla="*/ 0 h 299"/>
                <a:gd name="T59" fmla="*/ 95 w 95"/>
                <a:gd name="T60" fmla="*/ 299 h 29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5" h="299">
                  <a:moveTo>
                    <a:pt x="12" y="27"/>
                  </a:moveTo>
                  <a:lnTo>
                    <a:pt x="20" y="51"/>
                  </a:lnTo>
                  <a:lnTo>
                    <a:pt x="32" y="89"/>
                  </a:lnTo>
                  <a:lnTo>
                    <a:pt x="38" y="103"/>
                  </a:lnTo>
                  <a:lnTo>
                    <a:pt x="44" y="122"/>
                  </a:lnTo>
                  <a:lnTo>
                    <a:pt x="59" y="168"/>
                  </a:lnTo>
                  <a:lnTo>
                    <a:pt x="71" y="193"/>
                  </a:lnTo>
                  <a:lnTo>
                    <a:pt x="80" y="239"/>
                  </a:lnTo>
                  <a:lnTo>
                    <a:pt x="93" y="285"/>
                  </a:lnTo>
                  <a:lnTo>
                    <a:pt x="95" y="299"/>
                  </a:lnTo>
                  <a:lnTo>
                    <a:pt x="94" y="299"/>
                  </a:lnTo>
                  <a:lnTo>
                    <a:pt x="35" y="190"/>
                  </a:lnTo>
                  <a:lnTo>
                    <a:pt x="33" y="172"/>
                  </a:lnTo>
                  <a:lnTo>
                    <a:pt x="29" y="135"/>
                  </a:lnTo>
                  <a:lnTo>
                    <a:pt x="23" y="98"/>
                  </a:lnTo>
                  <a:lnTo>
                    <a:pt x="6" y="24"/>
                  </a:lnTo>
                  <a:lnTo>
                    <a:pt x="0" y="0"/>
                  </a:lnTo>
                  <a:lnTo>
                    <a:pt x="2" y="0"/>
                  </a:lnTo>
                  <a:lnTo>
                    <a:pt x="12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9" name="Freeform 32"/>
            <p:cNvSpPr>
              <a:spLocks/>
            </p:cNvSpPr>
            <p:nvPr/>
          </p:nvSpPr>
          <p:spPr bwMode="auto">
            <a:xfrm>
              <a:off x="748" y="1206"/>
              <a:ext cx="22" cy="35"/>
            </a:xfrm>
            <a:custGeom>
              <a:avLst/>
              <a:gdLst>
                <a:gd name="T0" fmla="*/ 11 w 43"/>
                <a:gd name="T1" fmla="*/ 8 h 71"/>
                <a:gd name="T2" fmla="*/ 1 w 43"/>
                <a:gd name="T3" fmla="*/ 17 h 71"/>
                <a:gd name="T4" fmla="*/ 0 w 43"/>
                <a:gd name="T5" fmla="*/ 17 h 71"/>
                <a:gd name="T6" fmla="*/ 2 w 43"/>
                <a:gd name="T7" fmla="*/ 12 h 71"/>
                <a:gd name="T8" fmla="*/ 4 w 43"/>
                <a:gd name="T9" fmla="*/ 6 h 71"/>
                <a:gd name="T10" fmla="*/ 7 w 43"/>
                <a:gd name="T11" fmla="*/ 0 h 71"/>
                <a:gd name="T12" fmla="*/ 9 w 43"/>
                <a:gd name="T13" fmla="*/ 4 h 71"/>
                <a:gd name="T14" fmla="*/ 11 w 43"/>
                <a:gd name="T15" fmla="*/ 8 h 7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3"/>
                <a:gd name="T25" fmla="*/ 0 h 71"/>
                <a:gd name="T26" fmla="*/ 43 w 43"/>
                <a:gd name="T27" fmla="*/ 71 h 7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3" h="71">
                  <a:moveTo>
                    <a:pt x="43" y="33"/>
                  </a:moveTo>
                  <a:lnTo>
                    <a:pt x="1" y="70"/>
                  </a:lnTo>
                  <a:lnTo>
                    <a:pt x="0" y="71"/>
                  </a:lnTo>
                  <a:lnTo>
                    <a:pt x="7" y="50"/>
                  </a:lnTo>
                  <a:lnTo>
                    <a:pt x="13" y="27"/>
                  </a:lnTo>
                  <a:lnTo>
                    <a:pt x="25" y="0"/>
                  </a:lnTo>
                  <a:lnTo>
                    <a:pt x="35" y="18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0" name="Freeform 33"/>
            <p:cNvSpPr>
              <a:spLocks/>
            </p:cNvSpPr>
            <p:nvPr/>
          </p:nvSpPr>
          <p:spPr bwMode="auto">
            <a:xfrm>
              <a:off x="1038" y="1218"/>
              <a:ext cx="68" cy="108"/>
            </a:xfrm>
            <a:custGeom>
              <a:avLst/>
              <a:gdLst>
                <a:gd name="T0" fmla="*/ 34 w 135"/>
                <a:gd name="T1" fmla="*/ 42 h 216"/>
                <a:gd name="T2" fmla="*/ 34 w 135"/>
                <a:gd name="T3" fmla="*/ 54 h 216"/>
                <a:gd name="T4" fmla="*/ 30 w 135"/>
                <a:gd name="T5" fmla="*/ 52 h 216"/>
                <a:gd name="T6" fmla="*/ 20 w 135"/>
                <a:gd name="T7" fmla="*/ 46 h 216"/>
                <a:gd name="T8" fmla="*/ 12 w 135"/>
                <a:gd name="T9" fmla="*/ 41 h 216"/>
                <a:gd name="T10" fmla="*/ 11 w 135"/>
                <a:gd name="T11" fmla="*/ 41 h 216"/>
                <a:gd name="T12" fmla="*/ 11 w 135"/>
                <a:gd name="T13" fmla="*/ 36 h 216"/>
                <a:gd name="T14" fmla="*/ 11 w 135"/>
                <a:gd name="T15" fmla="*/ 35 h 216"/>
                <a:gd name="T16" fmla="*/ 10 w 135"/>
                <a:gd name="T17" fmla="*/ 33 h 216"/>
                <a:gd name="T18" fmla="*/ 7 w 135"/>
                <a:gd name="T19" fmla="*/ 24 h 216"/>
                <a:gd name="T20" fmla="*/ 6 w 135"/>
                <a:gd name="T21" fmla="*/ 21 h 216"/>
                <a:gd name="T22" fmla="*/ 4 w 135"/>
                <a:gd name="T23" fmla="*/ 14 h 216"/>
                <a:gd name="T24" fmla="*/ 3 w 135"/>
                <a:gd name="T25" fmla="*/ 11 h 216"/>
                <a:gd name="T26" fmla="*/ 2 w 135"/>
                <a:gd name="T27" fmla="*/ 6 h 216"/>
                <a:gd name="T28" fmla="*/ 0 w 135"/>
                <a:gd name="T29" fmla="*/ 0 h 216"/>
                <a:gd name="T30" fmla="*/ 33 w 135"/>
                <a:gd name="T31" fmla="*/ 28 h 216"/>
                <a:gd name="T32" fmla="*/ 34 w 135"/>
                <a:gd name="T33" fmla="*/ 42 h 2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5"/>
                <a:gd name="T52" fmla="*/ 0 h 216"/>
                <a:gd name="T53" fmla="*/ 135 w 135"/>
                <a:gd name="T54" fmla="*/ 216 h 2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5" h="216">
                  <a:moveTo>
                    <a:pt x="133" y="166"/>
                  </a:moveTo>
                  <a:lnTo>
                    <a:pt x="135" y="216"/>
                  </a:lnTo>
                  <a:lnTo>
                    <a:pt x="117" y="208"/>
                  </a:lnTo>
                  <a:lnTo>
                    <a:pt x="80" y="183"/>
                  </a:lnTo>
                  <a:lnTo>
                    <a:pt x="47" y="162"/>
                  </a:lnTo>
                  <a:lnTo>
                    <a:pt x="43" y="161"/>
                  </a:lnTo>
                  <a:lnTo>
                    <a:pt x="44" y="144"/>
                  </a:lnTo>
                  <a:lnTo>
                    <a:pt x="43" y="139"/>
                  </a:lnTo>
                  <a:lnTo>
                    <a:pt x="39" y="130"/>
                  </a:lnTo>
                  <a:lnTo>
                    <a:pt x="28" y="95"/>
                  </a:lnTo>
                  <a:lnTo>
                    <a:pt x="22" y="81"/>
                  </a:lnTo>
                  <a:lnTo>
                    <a:pt x="16" y="59"/>
                  </a:lnTo>
                  <a:lnTo>
                    <a:pt x="10" y="41"/>
                  </a:lnTo>
                  <a:lnTo>
                    <a:pt x="7" y="23"/>
                  </a:lnTo>
                  <a:lnTo>
                    <a:pt x="0" y="0"/>
                  </a:lnTo>
                  <a:lnTo>
                    <a:pt x="132" y="112"/>
                  </a:lnTo>
                  <a:lnTo>
                    <a:pt x="133" y="1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1" name="Freeform 34"/>
            <p:cNvSpPr>
              <a:spLocks/>
            </p:cNvSpPr>
            <p:nvPr/>
          </p:nvSpPr>
          <p:spPr bwMode="auto">
            <a:xfrm>
              <a:off x="1204" y="1218"/>
              <a:ext cx="160" cy="102"/>
            </a:xfrm>
            <a:custGeom>
              <a:avLst/>
              <a:gdLst>
                <a:gd name="T0" fmla="*/ 72 w 320"/>
                <a:gd name="T1" fmla="*/ 7 h 204"/>
                <a:gd name="T2" fmla="*/ 72 w 320"/>
                <a:gd name="T3" fmla="*/ 10 h 204"/>
                <a:gd name="T4" fmla="*/ 77 w 320"/>
                <a:gd name="T5" fmla="*/ 18 h 204"/>
                <a:gd name="T6" fmla="*/ 80 w 320"/>
                <a:gd name="T7" fmla="*/ 24 h 204"/>
                <a:gd name="T8" fmla="*/ 79 w 320"/>
                <a:gd name="T9" fmla="*/ 25 h 204"/>
                <a:gd name="T10" fmla="*/ 60 w 320"/>
                <a:gd name="T11" fmla="*/ 37 h 204"/>
                <a:gd name="T12" fmla="*/ 45 w 320"/>
                <a:gd name="T13" fmla="*/ 46 h 204"/>
                <a:gd name="T14" fmla="*/ 44 w 320"/>
                <a:gd name="T15" fmla="*/ 47 h 204"/>
                <a:gd name="T16" fmla="*/ 40 w 320"/>
                <a:gd name="T17" fmla="*/ 50 h 204"/>
                <a:gd name="T18" fmla="*/ 40 w 320"/>
                <a:gd name="T19" fmla="*/ 50 h 204"/>
                <a:gd name="T20" fmla="*/ 38 w 320"/>
                <a:gd name="T21" fmla="*/ 51 h 204"/>
                <a:gd name="T22" fmla="*/ 1 w 320"/>
                <a:gd name="T23" fmla="*/ 49 h 204"/>
                <a:gd name="T24" fmla="*/ 1 w 320"/>
                <a:gd name="T25" fmla="*/ 49 h 204"/>
                <a:gd name="T26" fmla="*/ 1 w 320"/>
                <a:gd name="T27" fmla="*/ 36 h 204"/>
                <a:gd name="T28" fmla="*/ 1 w 320"/>
                <a:gd name="T29" fmla="*/ 34 h 204"/>
                <a:gd name="T30" fmla="*/ 0 w 320"/>
                <a:gd name="T31" fmla="*/ 30 h 204"/>
                <a:gd name="T32" fmla="*/ 1 w 320"/>
                <a:gd name="T33" fmla="*/ 28 h 204"/>
                <a:gd name="T34" fmla="*/ 9 w 320"/>
                <a:gd name="T35" fmla="*/ 30 h 204"/>
                <a:gd name="T36" fmla="*/ 16 w 320"/>
                <a:gd name="T37" fmla="*/ 34 h 204"/>
                <a:gd name="T38" fmla="*/ 20 w 320"/>
                <a:gd name="T39" fmla="*/ 34 h 204"/>
                <a:gd name="T40" fmla="*/ 30 w 320"/>
                <a:gd name="T41" fmla="*/ 34 h 204"/>
                <a:gd name="T42" fmla="*/ 33 w 320"/>
                <a:gd name="T43" fmla="*/ 34 h 204"/>
                <a:gd name="T44" fmla="*/ 38 w 320"/>
                <a:gd name="T45" fmla="*/ 27 h 204"/>
                <a:gd name="T46" fmla="*/ 39 w 320"/>
                <a:gd name="T47" fmla="*/ 26 h 204"/>
                <a:gd name="T48" fmla="*/ 39 w 320"/>
                <a:gd name="T49" fmla="*/ 25 h 204"/>
                <a:gd name="T50" fmla="*/ 44 w 320"/>
                <a:gd name="T51" fmla="*/ 19 h 204"/>
                <a:gd name="T52" fmla="*/ 45 w 320"/>
                <a:gd name="T53" fmla="*/ 18 h 204"/>
                <a:gd name="T54" fmla="*/ 48 w 320"/>
                <a:gd name="T55" fmla="*/ 14 h 204"/>
                <a:gd name="T56" fmla="*/ 47 w 320"/>
                <a:gd name="T57" fmla="*/ 13 h 204"/>
                <a:gd name="T58" fmla="*/ 68 w 320"/>
                <a:gd name="T59" fmla="*/ 2 h 204"/>
                <a:gd name="T60" fmla="*/ 70 w 320"/>
                <a:gd name="T61" fmla="*/ 0 h 204"/>
                <a:gd name="T62" fmla="*/ 70 w 320"/>
                <a:gd name="T63" fmla="*/ 0 h 204"/>
                <a:gd name="T64" fmla="*/ 72 w 320"/>
                <a:gd name="T65" fmla="*/ 7 h 20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20"/>
                <a:gd name="T100" fmla="*/ 0 h 204"/>
                <a:gd name="T101" fmla="*/ 320 w 320"/>
                <a:gd name="T102" fmla="*/ 204 h 20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20" h="204">
                  <a:moveTo>
                    <a:pt x="287" y="30"/>
                  </a:moveTo>
                  <a:lnTo>
                    <a:pt x="288" y="40"/>
                  </a:lnTo>
                  <a:lnTo>
                    <a:pt x="307" y="69"/>
                  </a:lnTo>
                  <a:lnTo>
                    <a:pt x="320" y="96"/>
                  </a:lnTo>
                  <a:lnTo>
                    <a:pt x="316" y="99"/>
                  </a:lnTo>
                  <a:lnTo>
                    <a:pt x="243" y="145"/>
                  </a:lnTo>
                  <a:lnTo>
                    <a:pt x="182" y="183"/>
                  </a:lnTo>
                  <a:lnTo>
                    <a:pt x="178" y="185"/>
                  </a:lnTo>
                  <a:lnTo>
                    <a:pt x="161" y="197"/>
                  </a:lnTo>
                  <a:lnTo>
                    <a:pt x="157" y="199"/>
                  </a:lnTo>
                  <a:lnTo>
                    <a:pt x="149" y="204"/>
                  </a:lnTo>
                  <a:lnTo>
                    <a:pt x="7" y="195"/>
                  </a:lnTo>
                  <a:lnTo>
                    <a:pt x="5" y="195"/>
                  </a:lnTo>
                  <a:lnTo>
                    <a:pt x="5" y="143"/>
                  </a:lnTo>
                  <a:lnTo>
                    <a:pt x="4" y="134"/>
                  </a:lnTo>
                  <a:lnTo>
                    <a:pt x="0" y="121"/>
                  </a:lnTo>
                  <a:lnTo>
                    <a:pt x="1" y="113"/>
                  </a:lnTo>
                  <a:lnTo>
                    <a:pt x="33" y="122"/>
                  </a:lnTo>
                  <a:lnTo>
                    <a:pt x="64" y="133"/>
                  </a:lnTo>
                  <a:lnTo>
                    <a:pt x="80" y="133"/>
                  </a:lnTo>
                  <a:lnTo>
                    <a:pt x="123" y="135"/>
                  </a:lnTo>
                  <a:lnTo>
                    <a:pt x="130" y="133"/>
                  </a:lnTo>
                  <a:lnTo>
                    <a:pt x="149" y="108"/>
                  </a:lnTo>
                  <a:lnTo>
                    <a:pt x="153" y="103"/>
                  </a:lnTo>
                  <a:lnTo>
                    <a:pt x="154" y="99"/>
                  </a:lnTo>
                  <a:lnTo>
                    <a:pt x="176" y="75"/>
                  </a:lnTo>
                  <a:lnTo>
                    <a:pt x="182" y="69"/>
                  </a:lnTo>
                  <a:lnTo>
                    <a:pt x="192" y="58"/>
                  </a:lnTo>
                  <a:lnTo>
                    <a:pt x="190" y="50"/>
                  </a:lnTo>
                  <a:lnTo>
                    <a:pt x="269" y="5"/>
                  </a:lnTo>
                  <a:lnTo>
                    <a:pt x="277" y="0"/>
                  </a:lnTo>
                  <a:lnTo>
                    <a:pt x="278" y="0"/>
                  </a:lnTo>
                  <a:lnTo>
                    <a:pt x="287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2" name="Freeform 35"/>
            <p:cNvSpPr>
              <a:spLocks/>
            </p:cNvSpPr>
            <p:nvPr/>
          </p:nvSpPr>
          <p:spPr bwMode="auto">
            <a:xfrm>
              <a:off x="1216" y="1230"/>
              <a:ext cx="293" cy="249"/>
            </a:xfrm>
            <a:custGeom>
              <a:avLst/>
              <a:gdLst>
                <a:gd name="T0" fmla="*/ 146 w 587"/>
                <a:gd name="T1" fmla="*/ 21 h 499"/>
                <a:gd name="T2" fmla="*/ 146 w 587"/>
                <a:gd name="T3" fmla="*/ 23 h 499"/>
                <a:gd name="T4" fmla="*/ 93 w 587"/>
                <a:gd name="T5" fmla="*/ 89 h 499"/>
                <a:gd name="T6" fmla="*/ 79 w 587"/>
                <a:gd name="T7" fmla="*/ 108 h 499"/>
                <a:gd name="T8" fmla="*/ 39 w 587"/>
                <a:gd name="T9" fmla="*/ 124 h 499"/>
                <a:gd name="T10" fmla="*/ 0 w 587"/>
                <a:gd name="T11" fmla="*/ 109 h 499"/>
                <a:gd name="T12" fmla="*/ 0 w 587"/>
                <a:gd name="T13" fmla="*/ 99 h 499"/>
                <a:gd name="T14" fmla="*/ 0 w 587"/>
                <a:gd name="T15" fmla="*/ 92 h 499"/>
                <a:gd name="T16" fmla="*/ 38 w 587"/>
                <a:gd name="T17" fmla="*/ 95 h 499"/>
                <a:gd name="T18" fmla="*/ 50 w 587"/>
                <a:gd name="T19" fmla="*/ 96 h 499"/>
                <a:gd name="T20" fmla="*/ 54 w 587"/>
                <a:gd name="T21" fmla="*/ 95 h 499"/>
                <a:gd name="T22" fmla="*/ 57 w 587"/>
                <a:gd name="T23" fmla="*/ 91 h 499"/>
                <a:gd name="T24" fmla="*/ 58 w 587"/>
                <a:gd name="T25" fmla="*/ 91 h 499"/>
                <a:gd name="T26" fmla="*/ 67 w 587"/>
                <a:gd name="T27" fmla="*/ 91 h 499"/>
                <a:gd name="T28" fmla="*/ 79 w 587"/>
                <a:gd name="T29" fmla="*/ 91 h 499"/>
                <a:gd name="T30" fmla="*/ 79 w 587"/>
                <a:gd name="T31" fmla="*/ 91 h 499"/>
                <a:gd name="T32" fmla="*/ 80 w 587"/>
                <a:gd name="T33" fmla="*/ 91 h 499"/>
                <a:gd name="T34" fmla="*/ 82 w 587"/>
                <a:gd name="T35" fmla="*/ 87 h 499"/>
                <a:gd name="T36" fmla="*/ 85 w 587"/>
                <a:gd name="T37" fmla="*/ 84 h 499"/>
                <a:gd name="T38" fmla="*/ 91 w 587"/>
                <a:gd name="T39" fmla="*/ 80 h 499"/>
                <a:gd name="T40" fmla="*/ 94 w 587"/>
                <a:gd name="T41" fmla="*/ 74 h 499"/>
                <a:gd name="T42" fmla="*/ 95 w 587"/>
                <a:gd name="T43" fmla="*/ 73 h 499"/>
                <a:gd name="T44" fmla="*/ 95 w 587"/>
                <a:gd name="T45" fmla="*/ 73 h 499"/>
                <a:gd name="T46" fmla="*/ 96 w 587"/>
                <a:gd name="T47" fmla="*/ 71 h 499"/>
                <a:gd name="T48" fmla="*/ 98 w 587"/>
                <a:gd name="T49" fmla="*/ 69 h 499"/>
                <a:gd name="T50" fmla="*/ 98 w 587"/>
                <a:gd name="T51" fmla="*/ 68 h 499"/>
                <a:gd name="T52" fmla="*/ 101 w 587"/>
                <a:gd name="T53" fmla="*/ 65 h 499"/>
                <a:gd name="T54" fmla="*/ 101 w 587"/>
                <a:gd name="T55" fmla="*/ 63 h 499"/>
                <a:gd name="T56" fmla="*/ 100 w 587"/>
                <a:gd name="T57" fmla="*/ 60 h 499"/>
                <a:gd name="T58" fmla="*/ 99 w 587"/>
                <a:gd name="T59" fmla="*/ 58 h 499"/>
                <a:gd name="T60" fmla="*/ 99 w 587"/>
                <a:gd name="T61" fmla="*/ 57 h 499"/>
                <a:gd name="T62" fmla="*/ 97 w 587"/>
                <a:gd name="T63" fmla="*/ 54 h 499"/>
                <a:gd name="T64" fmla="*/ 97 w 587"/>
                <a:gd name="T65" fmla="*/ 54 h 499"/>
                <a:gd name="T66" fmla="*/ 97 w 587"/>
                <a:gd name="T67" fmla="*/ 53 h 499"/>
                <a:gd name="T68" fmla="*/ 116 w 587"/>
                <a:gd name="T69" fmla="*/ 32 h 499"/>
                <a:gd name="T70" fmla="*/ 128 w 587"/>
                <a:gd name="T71" fmla="*/ 18 h 499"/>
                <a:gd name="T72" fmla="*/ 131 w 587"/>
                <a:gd name="T73" fmla="*/ 17 h 499"/>
                <a:gd name="T74" fmla="*/ 132 w 587"/>
                <a:gd name="T75" fmla="*/ 16 h 499"/>
                <a:gd name="T76" fmla="*/ 132 w 587"/>
                <a:gd name="T77" fmla="*/ 14 h 499"/>
                <a:gd name="T78" fmla="*/ 136 w 587"/>
                <a:gd name="T79" fmla="*/ 8 h 499"/>
                <a:gd name="T80" fmla="*/ 143 w 587"/>
                <a:gd name="T81" fmla="*/ 0 h 499"/>
                <a:gd name="T82" fmla="*/ 145 w 587"/>
                <a:gd name="T83" fmla="*/ 12 h 499"/>
                <a:gd name="T84" fmla="*/ 146 w 587"/>
                <a:gd name="T85" fmla="*/ 21 h 49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87"/>
                <a:gd name="T130" fmla="*/ 0 h 499"/>
                <a:gd name="T131" fmla="*/ 587 w 587"/>
                <a:gd name="T132" fmla="*/ 499 h 499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87" h="499">
                  <a:moveTo>
                    <a:pt x="587" y="86"/>
                  </a:moveTo>
                  <a:lnTo>
                    <a:pt x="587" y="92"/>
                  </a:lnTo>
                  <a:lnTo>
                    <a:pt x="374" y="356"/>
                  </a:lnTo>
                  <a:lnTo>
                    <a:pt x="317" y="433"/>
                  </a:lnTo>
                  <a:lnTo>
                    <a:pt x="156" y="499"/>
                  </a:lnTo>
                  <a:lnTo>
                    <a:pt x="0" y="437"/>
                  </a:lnTo>
                  <a:lnTo>
                    <a:pt x="0" y="396"/>
                  </a:lnTo>
                  <a:lnTo>
                    <a:pt x="0" y="368"/>
                  </a:lnTo>
                  <a:lnTo>
                    <a:pt x="154" y="381"/>
                  </a:lnTo>
                  <a:lnTo>
                    <a:pt x="200" y="386"/>
                  </a:lnTo>
                  <a:lnTo>
                    <a:pt x="216" y="381"/>
                  </a:lnTo>
                  <a:lnTo>
                    <a:pt x="230" y="366"/>
                  </a:lnTo>
                  <a:lnTo>
                    <a:pt x="234" y="365"/>
                  </a:lnTo>
                  <a:lnTo>
                    <a:pt x="271" y="365"/>
                  </a:lnTo>
                  <a:lnTo>
                    <a:pt x="316" y="364"/>
                  </a:lnTo>
                  <a:lnTo>
                    <a:pt x="319" y="365"/>
                  </a:lnTo>
                  <a:lnTo>
                    <a:pt x="322" y="364"/>
                  </a:lnTo>
                  <a:lnTo>
                    <a:pt x="331" y="349"/>
                  </a:lnTo>
                  <a:lnTo>
                    <a:pt x="341" y="339"/>
                  </a:lnTo>
                  <a:lnTo>
                    <a:pt x="364" y="320"/>
                  </a:lnTo>
                  <a:lnTo>
                    <a:pt x="377" y="297"/>
                  </a:lnTo>
                  <a:lnTo>
                    <a:pt x="380" y="294"/>
                  </a:lnTo>
                  <a:lnTo>
                    <a:pt x="383" y="292"/>
                  </a:lnTo>
                  <a:lnTo>
                    <a:pt x="386" y="284"/>
                  </a:lnTo>
                  <a:lnTo>
                    <a:pt x="393" y="276"/>
                  </a:lnTo>
                  <a:lnTo>
                    <a:pt x="393" y="273"/>
                  </a:lnTo>
                  <a:lnTo>
                    <a:pt x="404" y="260"/>
                  </a:lnTo>
                  <a:lnTo>
                    <a:pt x="406" y="253"/>
                  </a:lnTo>
                  <a:lnTo>
                    <a:pt x="400" y="240"/>
                  </a:lnTo>
                  <a:lnTo>
                    <a:pt x="398" y="233"/>
                  </a:lnTo>
                  <a:lnTo>
                    <a:pt x="396" y="231"/>
                  </a:lnTo>
                  <a:lnTo>
                    <a:pt x="390" y="218"/>
                  </a:lnTo>
                  <a:lnTo>
                    <a:pt x="388" y="217"/>
                  </a:lnTo>
                  <a:lnTo>
                    <a:pt x="388" y="212"/>
                  </a:lnTo>
                  <a:lnTo>
                    <a:pt x="467" y="131"/>
                  </a:lnTo>
                  <a:lnTo>
                    <a:pt x="515" y="75"/>
                  </a:lnTo>
                  <a:lnTo>
                    <a:pt x="527" y="69"/>
                  </a:lnTo>
                  <a:lnTo>
                    <a:pt x="530" y="65"/>
                  </a:lnTo>
                  <a:lnTo>
                    <a:pt x="531" y="56"/>
                  </a:lnTo>
                  <a:lnTo>
                    <a:pt x="547" y="35"/>
                  </a:lnTo>
                  <a:lnTo>
                    <a:pt x="575" y="0"/>
                  </a:lnTo>
                  <a:lnTo>
                    <a:pt x="581" y="51"/>
                  </a:lnTo>
                  <a:lnTo>
                    <a:pt x="587" y="8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3" name="Freeform 36"/>
            <p:cNvSpPr>
              <a:spLocks/>
            </p:cNvSpPr>
            <p:nvPr/>
          </p:nvSpPr>
          <p:spPr bwMode="auto">
            <a:xfrm>
              <a:off x="1498" y="1234"/>
              <a:ext cx="63" cy="88"/>
            </a:xfrm>
            <a:custGeom>
              <a:avLst/>
              <a:gdLst>
                <a:gd name="T0" fmla="*/ 27 w 126"/>
                <a:gd name="T1" fmla="*/ 15 h 176"/>
                <a:gd name="T2" fmla="*/ 32 w 126"/>
                <a:gd name="T3" fmla="*/ 21 h 176"/>
                <a:gd name="T4" fmla="*/ 32 w 126"/>
                <a:gd name="T5" fmla="*/ 22 h 176"/>
                <a:gd name="T6" fmla="*/ 23 w 126"/>
                <a:gd name="T7" fmla="*/ 27 h 176"/>
                <a:gd name="T8" fmla="*/ 18 w 126"/>
                <a:gd name="T9" fmla="*/ 30 h 176"/>
                <a:gd name="T10" fmla="*/ 11 w 126"/>
                <a:gd name="T11" fmla="*/ 37 h 176"/>
                <a:gd name="T12" fmla="*/ 1 w 126"/>
                <a:gd name="T13" fmla="*/ 44 h 176"/>
                <a:gd name="T14" fmla="*/ 0 w 126"/>
                <a:gd name="T15" fmla="*/ 44 h 176"/>
                <a:gd name="T16" fmla="*/ 20 w 126"/>
                <a:gd name="T17" fmla="*/ 20 h 176"/>
                <a:gd name="T18" fmla="*/ 16 w 126"/>
                <a:gd name="T19" fmla="*/ 1 h 176"/>
                <a:gd name="T20" fmla="*/ 16 w 126"/>
                <a:gd name="T21" fmla="*/ 0 h 176"/>
                <a:gd name="T22" fmla="*/ 18 w 126"/>
                <a:gd name="T23" fmla="*/ 1 h 176"/>
                <a:gd name="T24" fmla="*/ 27 w 126"/>
                <a:gd name="T25" fmla="*/ 15 h 1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6"/>
                <a:gd name="T40" fmla="*/ 0 h 176"/>
                <a:gd name="T41" fmla="*/ 126 w 126"/>
                <a:gd name="T42" fmla="*/ 176 h 17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6" h="176">
                  <a:moveTo>
                    <a:pt x="105" y="61"/>
                  </a:moveTo>
                  <a:lnTo>
                    <a:pt x="125" y="84"/>
                  </a:lnTo>
                  <a:lnTo>
                    <a:pt x="126" y="85"/>
                  </a:lnTo>
                  <a:lnTo>
                    <a:pt x="90" y="111"/>
                  </a:lnTo>
                  <a:lnTo>
                    <a:pt x="71" y="122"/>
                  </a:lnTo>
                  <a:lnTo>
                    <a:pt x="42" y="145"/>
                  </a:lnTo>
                  <a:lnTo>
                    <a:pt x="2" y="176"/>
                  </a:lnTo>
                  <a:lnTo>
                    <a:pt x="0" y="175"/>
                  </a:lnTo>
                  <a:lnTo>
                    <a:pt x="79" y="80"/>
                  </a:lnTo>
                  <a:lnTo>
                    <a:pt x="63" y="1"/>
                  </a:lnTo>
                  <a:lnTo>
                    <a:pt x="64" y="0"/>
                  </a:lnTo>
                  <a:lnTo>
                    <a:pt x="69" y="6"/>
                  </a:lnTo>
                  <a:lnTo>
                    <a:pt x="105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4" name="Freeform 37"/>
            <p:cNvSpPr>
              <a:spLocks/>
            </p:cNvSpPr>
            <p:nvPr/>
          </p:nvSpPr>
          <p:spPr bwMode="auto">
            <a:xfrm>
              <a:off x="730" y="1239"/>
              <a:ext cx="63" cy="130"/>
            </a:xfrm>
            <a:custGeom>
              <a:avLst/>
              <a:gdLst>
                <a:gd name="T0" fmla="*/ 28 w 126"/>
                <a:gd name="T1" fmla="*/ 6 h 261"/>
                <a:gd name="T2" fmla="*/ 28 w 126"/>
                <a:gd name="T3" fmla="*/ 6 h 261"/>
                <a:gd name="T4" fmla="*/ 31 w 126"/>
                <a:gd name="T5" fmla="*/ 11 h 261"/>
                <a:gd name="T6" fmla="*/ 32 w 126"/>
                <a:gd name="T7" fmla="*/ 14 h 261"/>
                <a:gd name="T8" fmla="*/ 32 w 126"/>
                <a:gd name="T9" fmla="*/ 14 h 261"/>
                <a:gd name="T10" fmla="*/ 30 w 126"/>
                <a:gd name="T11" fmla="*/ 15 h 261"/>
                <a:gd name="T12" fmla="*/ 29 w 126"/>
                <a:gd name="T13" fmla="*/ 16 h 261"/>
                <a:gd name="T14" fmla="*/ 22 w 126"/>
                <a:gd name="T15" fmla="*/ 21 h 261"/>
                <a:gd name="T16" fmla="*/ 21 w 126"/>
                <a:gd name="T17" fmla="*/ 27 h 261"/>
                <a:gd name="T18" fmla="*/ 21 w 126"/>
                <a:gd name="T19" fmla="*/ 33 h 261"/>
                <a:gd name="T20" fmla="*/ 20 w 126"/>
                <a:gd name="T21" fmla="*/ 38 h 261"/>
                <a:gd name="T22" fmla="*/ 20 w 126"/>
                <a:gd name="T23" fmla="*/ 43 h 261"/>
                <a:gd name="T24" fmla="*/ 20 w 126"/>
                <a:gd name="T25" fmla="*/ 44 h 261"/>
                <a:gd name="T26" fmla="*/ 23 w 126"/>
                <a:gd name="T27" fmla="*/ 48 h 261"/>
                <a:gd name="T28" fmla="*/ 25 w 126"/>
                <a:gd name="T29" fmla="*/ 52 h 261"/>
                <a:gd name="T30" fmla="*/ 11 w 126"/>
                <a:gd name="T31" fmla="*/ 65 h 261"/>
                <a:gd name="T32" fmla="*/ 6 w 126"/>
                <a:gd name="T33" fmla="*/ 57 h 261"/>
                <a:gd name="T34" fmla="*/ 4 w 126"/>
                <a:gd name="T35" fmla="*/ 51 h 261"/>
                <a:gd name="T36" fmla="*/ 4 w 126"/>
                <a:gd name="T37" fmla="*/ 50 h 261"/>
                <a:gd name="T38" fmla="*/ 3 w 126"/>
                <a:gd name="T39" fmla="*/ 45 h 261"/>
                <a:gd name="T40" fmla="*/ 2 w 126"/>
                <a:gd name="T41" fmla="*/ 38 h 261"/>
                <a:gd name="T42" fmla="*/ 0 w 126"/>
                <a:gd name="T43" fmla="*/ 25 h 261"/>
                <a:gd name="T44" fmla="*/ 0 w 126"/>
                <a:gd name="T45" fmla="*/ 23 h 261"/>
                <a:gd name="T46" fmla="*/ 3 w 126"/>
                <a:gd name="T47" fmla="*/ 18 h 261"/>
                <a:gd name="T48" fmla="*/ 10 w 126"/>
                <a:gd name="T49" fmla="*/ 12 h 261"/>
                <a:gd name="T50" fmla="*/ 16 w 126"/>
                <a:gd name="T51" fmla="*/ 6 h 261"/>
                <a:gd name="T52" fmla="*/ 18 w 126"/>
                <a:gd name="T53" fmla="*/ 5 h 261"/>
                <a:gd name="T54" fmla="*/ 20 w 126"/>
                <a:gd name="T55" fmla="*/ 3 h 261"/>
                <a:gd name="T56" fmla="*/ 24 w 126"/>
                <a:gd name="T57" fmla="*/ 0 h 261"/>
                <a:gd name="T58" fmla="*/ 25 w 126"/>
                <a:gd name="T59" fmla="*/ 0 h 261"/>
                <a:gd name="T60" fmla="*/ 28 w 126"/>
                <a:gd name="T61" fmla="*/ 6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26"/>
                <a:gd name="T94" fmla="*/ 0 h 261"/>
                <a:gd name="T95" fmla="*/ 126 w 126"/>
                <a:gd name="T96" fmla="*/ 261 h 26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26" h="261">
                  <a:moveTo>
                    <a:pt x="110" y="25"/>
                  </a:moveTo>
                  <a:lnTo>
                    <a:pt x="111" y="25"/>
                  </a:lnTo>
                  <a:lnTo>
                    <a:pt x="122" y="46"/>
                  </a:lnTo>
                  <a:lnTo>
                    <a:pt x="126" y="56"/>
                  </a:lnTo>
                  <a:lnTo>
                    <a:pt x="126" y="58"/>
                  </a:lnTo>
                  <a:lnTo>
                    <a:pt x="119" y="62"/>
                  </a:lnTo>
                  <a:lnTo>
                    <a:pt x="116" y="65"/>
                  </a:lnTo>
                  <a:lnTo>
                    <a:pt x="86" y="87"/>
                  </a:lnTo>
                  <a:lnTo>
                    <a:pt x="83" y="111"/>
                  </a:lnTo>
                  <a:lnTo>
                    <a:pt x="81" y="133"/>
                  </a:lnTo>
                  <a:lnTo>
                    <a:pt x="77" y="155"/>
                  </a:lnTo>
                  <a:lnTo>
                    <a:pt x="77" y="174"/>
                  </a:lnTo>
                  <a:lnTo>
                    <a:pt x="77" y="176"/>
                  </a:lnTo>
                  <a:lnTo>
                    <a:pt x="90" y="195"/>
                  </a:lnTo>
                  <a:lnTo>
                    <a:pt x="99" y="210"/>
                  </a:lnTo>
                  <a:lnTo>
                    <a:pt x="43" y="261"/>
                  </a:lnTo>
                  <a:lnTo>
                    <a:pt x="24" y="228"/>
                  </a:lnTo>
                  <a:lnTo>
                    <a:pt x="16" y="207"/>
                  </a:lnTo>
                  <a:lnTo>
                    <a:pt x="15" y="202"/>
                  </a:lnTo>
                  <a:lnTo>
                    <a:pt x="10" y="182"/>
                  </a:lnTo>
                  <a:lnTo>
                    <a:pt x="5" y="155"/>
                  </a:lnTo>
                  <a:lnTo>
                    <a:pt x="0" y="103"/>
                  </a:lnTo>
                  <a:lnTo>
                    <a:pt x="0" y="95"/>
                  </a:lnTo>
                  <a:lnTo>
                    <a:pt x="10" y="74"/>
                  </a:lnTo>
                  <a:lnTo>
                    <a:pt x="39" y="49"/>
                  </a:lnTo>
                  <a:lnTo>
                    <a:pt x="63" y="27"/>
                  </a:lnTo>
                  <a:lnTo>
                    <a:pt x="71" y="21"/>
                  </a:lnTo>
                  <a:lnTo>
                    <a:pt x="79" y="13"/>
                  </a:lnTo>
                  <a:lnTo>
                    <a:pt x="94" y="0"/>
                  </a:lnTo>
                  <a:lnTo>
                    <a:pt x="97" y="1"/>
                  </a:lnTo>
                  <a:lnTo>
                    <a:pt x="110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5" name="Freeform 38"/>
            <p:cNvSpPr>
              <a:spLocks/>
            </p:cNvSpPr>
            <p:nvPr/>
          </p:nvSpPr>
          <p:spPr bwMode="auto">
            <a:xfrm>
              <a:off x="1385" y="1262"/>
              <a:ext cx="40" cy="59"/>
            </a:xfrm>
            <a:custGeom>
              <a:avLst/>
              <a:gdLst>
                <a:gd name="T0" fmla="*/ 9 w 80"/>
                <a:gd name="T1" fmla="*/ 13 h 119"/>
                <a:gd name="T2" fmla="*/ 17 w 80"/>
                <a:gd name="T3" fmla="*/ 16 h 119"/>
                <a:gd name="T4" fmla="*/ 20 w 80"/>
                <a:gd name="T5" fmla="*/ 17 h 119"/>
                <a:gd name="T6" fmla="*/ 19 w 80"/>
                <a:gd name="T7" fmla="*/ 18 h 119"/>
                <a:gd name="T8" fmla="*/ 8 w 80"/>
                <a:gd name="T9" fmla="*/ 29 h 119"/>
                <a:gd name="T10" fmla="*/ 3 w 80"/>
                <a:gd name="T11" fmla="*/ 18 h 119"/>
                <a:gd name="T12" fmla="*/ 3 w 80"/>
                <a:gd name="T13" fmla="*/ 16 h 119"/>
                <a:gd name="T14" fmla="*/ 3 w 80"/>
                <a:gd name="T15" fmla="*/ 14 h 119"/>
                <a:gd name="T16" fmla="*/ 3 w 80"/>
                <a:gd name="T17" fmla="*/ 11 h 119"/>
                <a:gd name="T18" fmla="*/ 1 w 80"/>
                <a:gd name="T19" fmla="*/ 10 h 119"/>
                <a:gd name="T20" fmla="*/ 1 w 80"/>
                <a:gd name="T21" fmla="*/ 9 h 119"/>
                <a:gd name="T22" fmla="*/ 1 w 80"/>
                <a:gd name="T23" fmla="*/ 7 h 119"/>
                <a:gd name="T24" fmla="*/ 0 w 80"/>
                <a:gd name="T25" fmla="*/ 6 h 119"/>
                <a:gd name="T26" fmla="*/ 1 w 80"/>
                <a:gd name="T27" fmla="*/ 5 h 119"/>
                <a:gd name="T28" fmla="*/ 1 w 80"/>
                <a:gd name="T29" fmla="*/ 4 h 119"/>
                <a:gd name="T30" fmla="*/ 6 w 80"/>
                <a:gd name="T31" fmla="*/ 1 h 119"/>
                <a:gd name="T32" fmla="*/ 7 w 80"/>
                <a:gd name="T33" fmla="*/ 1 h 119"/>
                <a:gd name="T34" fmla="*/ 9 w 80"/>
                <a:gd name="T35" fmla="*/ 0 h 119"/>
                <a:gd name="T36" fmla="*/ 9 w 80"/>
                <a:gd name="T37" fmla="*/ 12 h 119"/>
                <a:gd name="T38" fmla="*/ 9 w 80"/>
                <a:gd name="T39" fmla="*/ 13 h 11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0"/>
                <a:gd name="T61" fmla="*/ 0 h 119"/>
                <a:gd name="T62" fmla="*/ 80 w 80"/>
                <a:gd name="T63" fmla="*/ 119 h 11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0" h="119">
                  <a:moveTo>
                    <a:pt x="36" y="52"/>
                  </a:moveTo>
                  <a:lnTo>
                    <a:pt x="68" y="64"/>
                  </a:lnTo>
                  <a:lnTo>
                    <a:pt x="80" y="71"/>
                  </a:lnTo>
                  <a:lnTo>
                    <a:pt x="76" y="74"/>
                  </a:lnTo>
                  <a:lnTo>
                    <a:pt x="32" y="119"/>
                  </a:lnTo>
                  <a:lnTo>
                    <a:pt x="13" y="74"/>
                  </a:lnTo>
                  <a:lnTo>
                    <a:pt x="12" y="67"/>
                  </a:lnTo>
                  <a:lnTo>
                    <a:pt x="10" y="59"/>
                  </a:lnTo>
                  <a:lnTo>
                    <a:pt x="10" y="46"/>
                  </a:lnTo>
                  <a:lnTo>
                    <a:pt x="7" y="43"/>
                  </a:lnTo>
                  <a:lnTo>
                    <a:pt x="5" y="36"/>
                  </a:lnTo>
                  <a:lnTo>
                    <a:pt x="1" y="31"/>
                  </a:lnTo>
                  <a:lnTo>
                    <a:pt x="0" y="25"/>
                  </a:lnTo>
                  <a:lnTo>
                    <a:pt x="1" y="22"/>
                  </a:lnTo>
                  <a:lnTo>
                    <a:pt x="7" y="18"/>
                  </a:lnTo>
                  <a:lnTo>
                    <a:pt x="24" y="7"/>
                  </a:lnTo>
                  <a:lnTo>
                    <a:pt x="28" y="4"/>
                  </a:lnTo>
                  <a:lnTo>
                    <a:pt x="34" y="0"/>
                  </a:lnTo>
                  <a:lnTo>
                    <a:pt x="34" y="49"/>
                  </a:lnTo>
                  <a:lnTo>
                    <a:pt x="36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6" name="Freeform 39"/>
            <p:cNvSpPr>
              <a:spLocks/>
            </p:cNvSpPr>
            <p:nvPr/>
          </p:nvSpPr>
          <p:spPr bwMode="auto">
            <a:xfrm>
              <a:off x="822" y="1264"/>
              <a:ext cx="65" cy="34"/>
            </a:xfrm>
            <a:custGeom>
              <a:avLst/>
              <a:gdLst>
                <a:gd name="T0" fmla="*/ 23 w 132"/>
                <a:gd name="T1" fmla="*/ 3 h 67"/>
                <a:gd name="T2" fmla="*/ 26 w 132"/>
                <a:gd name="T3" fmla="*/ 4 h 67"/>
                <a:gd name="T4" fmla="*/ 26 w 132"/>
                <a:gd name="T5" fmla="*/ 4 h 67"/>
                <a:gd name="T6" fmla="*/ 32 w 132"/>
                <a:gd name="T7" fmla="*/ 10 h 67"/>
                <a:gd name="T8" fmla="*/ 32 w 132"/>
                <a:gd name="T9" fmla="*/ 11 h 67"/>
                <a:gd name="T10" fmla="*/ 14 w 132"/>
                <a:gd name="T11" fmla="*/ 15 h 67"/>
                <a:gd name="T12" fmla="*/ 7 w 132"/>
                <a:gd name="T13" fmla="*/ 17 h 67"/>
                <a:gd name="T14" fmla="*/ 5 w 132"/>
                <a:gd name="T15" fmla="*/ 13 h 67"/>
                <a:gd name="T16" fmla="*/ 2 w 132"/>
                <a:gd name="T17" fmla="*/ 7 h 67"/>
                <a:gd name="T18" fmla="*/ 0 w 132"/>
                <a:gd name="T19" fmla="*/ 4 h 67"/>
                <a:gd name="T20" fmla="*/ 1 w 132"/>
                <a:gd name="T21" fmla="*/ 3 h 67"/>
                <a:gd name="T22" fmla="*/ 1 w 132"/>
                <a:gd name="T23" fmla="*/ 3 h 67"/>
                <a:gd name="T24" fmla="*/ 1 w 132"/>
                <a:gd name="T25" fmla="*/ 2 h 67"/>
                <a:gd name="T26" fmla="*/ 3 w 132"/>
                <a:gd name="T27" fmla="*/ 2 h 67"/>
                <a:gd name="T28" fmla="*/ 4 w 132"/>
                <a:gd name="T29" fmla="*/ 1 h 67"/>
                <a:gd name="T30" fmla="*/ 4 w 132"/>
                <a:gd name="T31" fmla="*/ 0 h 67"/>
                <a:gd name="T32" fmla="*/ 17 w 132"/>
                <a:gd name="T33" fmla="*/ 1 h 67"/>
                <a:gd name="T34" fmla="*/ 23 w 132"/>
                <a:gd name="T35" fmla="*/ 3 h 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67"/>
                <a:gd name="T56" fmla="*/ 132 w 132"/>
                <a:gd name="T57" fmla="*/ 67 h 6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67">
                  <a:moveTo>
                    <a:pt x="93" y="9"/>
                  </a:moveTo>
                  <a:lnTo>
                    <a:pt x="105" y="13"/>
                  </a:lnTo>
                  <a:lnTo>
                    <a:pt x="108" y="16"/>
                  </a:lnTo>
                  <a:lnTo>
                    <a:pt x="129" y="38"/>
                  </a:lnTo>
                  <a:lnTo>
                    <a:pt x="132" y="43"/>
                  </a:lnTo>
                  <a:lnTo>
                    <a:pt x="57" y="60"/>
                  </a:lnTo>
                  <a:lnTo>
                    <a:pt x="28" y="67"/>
                  </a:lnTo>
                  <a:lnTo>
                    <a:pt x="21" y="49"/>
                  </a:lnTo>
                  <a:lnTo>
                    <a:pt x="9" y="25"/>
                  </a:lnTo>
                  <a:lnTo>
                    <a:pt x="0" y="13"/>
                  </a:lnTo>
                  <a:lnTo>
                    <a:pt x="5" y="9"/>
                  </a:lnTo>
                  <a:lnTo>
                    <a:pt x="6" y="9"/>
                  </a:lnTo>
                  <a:lnTo>
                    <a:pt x="7" y="6"/>
                  </a:lnTo>
                  <a:lnTo>
                    <a:pt x="12" y="5"/>
                  </a:lnTo>
                  <a:lnTo>
                    <a:pt x="17" y="2"/>
                  </a:lnTo>
                  <a:lnTo>
                    <a:pt x="19" y="0"/>
                  </a:lnTo>
                  <a:lnTo>
                    <a:pt x="70" y="4"/>
                  </a:lnTo>
                  <a:lnTo>
                    <a:pt x="93" y="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7" name="Freeform 40"/>
            <p:cNvSpPr>
              <a:spLocks/>
            </p:cNvSpPr>
            <p:nvPr/>
          </p:nvSpPr>
          <p:spPr bwMode="auto">
            <a:xfrm>
              <a:off x="795" y="1282"/>
              <a:ext cx="14" cy="9"/>
            </a:xfrm>
            <a:custGeom>
              <a:avLst/>
              <a:gdLst>
                <a:gd name="T0" fmla="*/ 7 w 28"/>
                <a:gd name="T1" fmla="*/ 3 h 18"/>
                <a:gd name="T2" fmla="*/ 7 w 28"/>
                <a:gd name="T3" fmla="*/ 4 h 18"/>
                <a:gd name="T4" fmla="*/ 7 w 28"/>
                <a:gd name="T5" fmla="*/ 5 h 18"/>
                <a:gd name="T6" fmla="*/ 0 w 28"/>
                <a:gd name="T7" fmla="*/ 5 h 18"/>
                <a:gd name="T8" fmla="*/ 1 w 28"/>
                <a:gd name="T9" fmla="*/ 2 h 18"/>
                <a:gd name="T10" fmla="*/ 5 w 28"/>
                <a:gd name="T11" fmla="*/ 0 h 18"/>
                <a:gd name="T12" fmla="*/ 7 w 28"/>
                <a:gd name="T13" fmla="*/ 2 h 18"/>
                <a:gd name="T14" fmla="*/ 7 w 28"/>
                <a:gd name="T15" fmla="*/ 3 h 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8"/>
                <a:gd name="T25" fmla="*/ 0 h 18"/>
                <a:gd name="T26" fmla="*/ 28 w 28"/>
                <a:gd name="T27" fmla="*/ 18 h 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8" h="18">
                  <a:moveTo>
                    <a:pt x="28" y="15"/>
                  </a:moveTo>
                  <a:lnTo>
                    <a:pt x="28" y="16"/>
                  </a:lnTo>
                  <a:lnTo>
                    <a:pt x="28" y="17"/>
                  </a:lnTo>
                  <a:lnTo>
                    <a:pt x="0" y="18"/>
                  </a:lnTo>
                  <a:lnTo>
                    <a:pt x="2" y="10"/>
                  </a:lnTo>
                  <a:lnTo>
                    <a:pt x="18" y="0"/>
                  </a:lnTo>
                  <a:lnTo>
                    <a:pt x="25" y="8"/>
                  </a:lnTo>
                  <a:lnTo>
                    <a:pt x="2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8" name="Freeform 41"/>
            <p:cNvSpPr>
              <a:spLocks/>
            </p:cNvSpPr>
            <p:nvPr/>
          </p:nvSpPr>
          <p:spPr bwMode="auto">
            <a:xfrm>
              <a:off x="1207" y="1283"/>
              <a:ext cx="184" cy="123"/>
            </a:xfrm>
            <a:custGeom>
              <a:avLst/>
              <a:gdLst>
                <a:gd name="T0" fmla="*/ 88 w 367"/>
                <a:gd name="T1" fmla="*/ 16 h 244"/>
                <a:gd name="T2" fmla="*/ 91 w 367"/>
                <a:gd name="T3" fmla="*/ 23 h 244"/>
                <a:gd name="T4" fmla="*/ 92 w 367"/>
                <a:gd name="T5" fmla="*/ 24 h 244"/>
                <a:gd name="T6" fmla="*/ 90 w 367"/>
                <a:gd name="T7" fmla="*/ 27 h 244"/>
                <a:gd name="T8" fmla="*/ 86 w 367"/>
                <a:gd name="T9" fmla="*/ 25 h 244"/>
                <a:gd name="T10" fmla="*/ 78 w 367"/>
                <a:gd name="T11" fmla="*/ 25 h 244"/>
                <a:gd name="T12" fmla="*/ 71 w 367"/>
                <a:gd name="T13" fmla="*/ 31 h 244"/>
                <a:gd name="T14" fmla="*/ 62 w 367"/>
                <a:gd name="T15" fmla="*/ 34 h 244"/>
                <a:gd name="T16" fmla="*/ 61 w 367"/>
                <a:gd name="T17" fmla="*/ 36 h 244"/>
                <a:gd name="T18" fmla="*/ 60 w 367"/>
                <a:gd name="T19" fmla="*/ 38 h 244"/>
                <a:gd name="T20" fmla="*/ 55 w 367"/>
                <a:gd name="T21" fmla="*/ 48 h 244"/>
                <a:gd name="T22" fmla="*/ 52 w 367"/>
                <a:gd name="T23" fmla="*/ 55 h 244"/>
                <a:gd name="T24" fmla="*/ 54 w 367"/>
                <a:gd name="T25" fmla="*/ 57 h 244"/>
                <a:gd name="T26" fmla="*/ 55 w 367"/>
                <a:gd name="T27" fmla="*/ 60 h 244"/>
                <a:gd name="T28" fmla="*/ 54 w 367"/>
                <a:gd name="T29" fmla="*/ 62 h 244"/>
                <a:gd name="T30" fmla="*/ 30 w 367"/>
                <a:gd name="T31" fmla="*/ 60 h 244"/>
                <a:gd name="T32" fmla="*/ 4 w 367"/>
                <a:gd name="T33" fmla="*/ 58 h 244"/>
                <a:gd name="T34" fmla="*/ 4 w 367"/>
                <a:gd name="T35" fmla="*/ 48 h 244"/>
                <a:gd name="T36" fmla="*/ 2 w 367"/>
                <a:gd name="T37" fmla="*/ 37 h 244"/>
                <a:gd name="T38" fmla="*/ 0 w 367"/>
                <a:gd name="T39" fmla="*/ 26 h 244"/>
                <a:gd name="T40" fmla="*/ 1 w 367"/>
                <a:gd name="T41" fmla="*/ 25 h 244"/>
                <a:gd name="T42" fmla="*/ 38 w 367"/>
                <a:gd name="T43" fmla="*/ 27 h 244"/>
                <a:gd name="T44" fmla="*/ 40 w 367"/>
                <a:gd name="T45" fmla="*/ 27 h 244"/>
                <a:gd name="T46" fmla="*/ 42 w 367"/>
                <a:gd name="T47" fmla="*/ 25 h 244"/>
                <a:gd name="T48" fmla="*/ 43 w 367"/>
                <a:gd name="T49" fmla="*/ 25 h 244"/>
                <a:gd name="T50" fmla="*/ 59 w 367"/>
                <a:gd name="T51" fmla="*/ 15 h 244"/>
                <a:gd name="T52" fmla="*/ 65 w 367"/>
                <a:gd name="T53" fmla="*/ 12 h 244"/>
                <a:gd name="T54" fmla="*/ 75 w 367"/>
                <a:gd name="T55" fmla="*/ 5 h 244"/>
                <a:gd name="T56" fmla="*/ 81 w 367"/>
                <a:gd name="T57" fmla="*/ 2 h 244"/>
                <a:gd name="T58" fmla="*/ 82 w 367"/>
                <a:gd name="T59" fmla="*/ 0 h 244"/>
                <a:gd name="T60" fmla="*/ 83 w 367"/>
                <a:gd name="T61" fmla="*/ 2 h 244"/>
                <a:gd name="T62" fmla="*/ 88 w 367"/>
                <a:gd name="T63" fmla="*/ 16 h 24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7"/>
                <a:gd name="T97" fmla="*/ 0 h 244"/>
                <a:gd name="T98" fmla="*/ 367 w 367"/>
                <a:gd name="T99" fmla="*/ 244 h 24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7" h="244">
                  <a:moveTo>
                    <a:pt x="352" y="62"/>
                  </a:moveTo>
                  <a:lnTo>
                    <a:pt x="364" y="89"/>
                  </a:lnTo>
                  <a:lnTo>
                    <a:pt x="367" y="96"/>
                  </a:lnTo>
                  <a:lnTo>
                    <a:pt x="359" y="105"/>
                  </a:lnTo>
                  <a:lnTo>
                    <a:pt x="344" y="100"/>
                  </a:lnTo>
                  <a:lnTo>
                    <a:pt x="312" y="98"/>
                  </a:lnTo>
                  <a:lnTo>
                    <a:pt x="281" y="121"/>
                  </a:lnTo>
                  <a:lnTo>
                    <a:pt x="247" y="133"/>
                  </a:lnTo>
                  <a:lnTo>
                    <a:pt x="243" y="140"/>
                  </a:lnTo>
                  <a:lnTo>
                    <a:pt x="240" y="150"/>
                  </a:lnTo>
                  <a:lnTo>
                    <a:pt x="219" y="190"/>
                  </a:lnTo>
                  <a:lnTo>
                    <a:pt x="207" y="217"/>
                  </a:lnTo>
                  <a:lnTo>
                    <a:pt x="213" y="224"/>
                  </a:lnTo>
                  <a:lnTo>
                    <a:pt x="220" y="239"/>
                  </a:lnTo>
                  <a:lnTo>
                    <a:pt x="216" y="244"/>
                  </a:lnTo>
                  <a:lnTo>
                    <a:pt x="120" y="237"/>
                  </a:lnTo>
                  <a:lnTo>
                    <a:pt x="15" y="228"/>
                  </a:lnTo>
                  <a:lnTo>
                    <a:pt x="14" y="190"/>
                  </a:lnTo>
                  <a:lnTo>
                    <a:pt x="6" y="146"/>
                  </a:lnTo>
                  <a:lnTo>
                    <a:pt x="0" y="102"/>
                  </a:lnTo>
                  <a:lnTo>
                    <a:pt x="1" y="98"/>
                  </a:lnTo>
                  <a:lnTo>
                    <a:pt x="150" y="107"/>
                  </a:lnTo>
                  <a:lnTo>
                    <a:pt x="159" y="105"/>
                  </a:lnTo>
                  <a:lnTo>
                    <a:pt x="166" y="99"/>
                  </a:lnTo>
                  <a:lnTo>
                    <a:pt x="170" y="97"/>
                  </a:lnTo>
                  <a:lnTo>
                    <a:pt x="233" y="58"/>
                  </a:lnTo>
                  <a:lnTo>
                    <a:pt x="257" y="45"/>
                  </a:lnTo>
                  <a:lnTo>
                    <a:pt x="300" y="20"/>
                  </a:lnTo>
                  <a:lnTo>
                    <a:pt x="323" y="5"/>
                  </a:lnTo>
                  <a:lnTo>
                    <a:pt x="327" y="0"/>
                  </a:lnTo>
                  <a:lnTo>
                    <a:pt x="331" y="5"/>
                  </a:lnTo>
                  <a:lnTo>
                    <a:pt x="352" y="6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9" name="Freeform 42"/>
            <p:cNvSpPr>
              <a:spLocks/>
            </p:cNvSpPr>
            <p:nvPr/>
          </p:nvSpPr>
          <p:spPr bwMode="auto">
            <a:xfrm>
              <a:off x="951" y="1285"/>
              <a:ext cx="88" cy="60"/>
            </a:xfrm>
            <a:custGeom>
              <a:avLst/>
              <a:gdLst>
                <a:gd name="T0" fmla="*/ 44 w 175"/>
                <a:gd name="T1" fmla="*/ 19 h 121"/>
                <a:gd name="T2" fmla="*/ 41 w 175"/>
                <a:gd name="T3" fmla="*/ 16 h 121"/>
                <a:gd name="T4" fmla="*/ 40 w 175"/>
                <a:gd name="T5" fmla="*/ 15 h 121"/>
                <a:gd name="T6" fmla="*/ 27 w 175"/>
                <a:gd name="T7" fmla="*/ 15 h 121"/>
                <a:gd name="T8" fmla="*/ 23 w 175"/>
                <a:gd name="T9" fmla="*/ 15 h 121"/>
                <a:gd name="T10" fmla="*/ 15 w 175"/>
                <a:gd name="T11" fmla="*/ 15 h 121"/>
                <a:gd name="T12" fmla="*/ 9 w 175"/>
                <a:gd name="T13" fmla="*/ 20 h 121"/>
                <a:gd name="T14" fmla="*/ 4 w 175"/>
                <a:gd name="T15" fmla="*/ 26 h 121"/>
                <a:gd name="T16" fmla="*/ 3 w 175"/>
                <a:gd name="T17" fmla="*/ 27 h 121"/>
                <a:gd name="T18" fmla="*/ 1 w 175"/>
                <a:gd name="T19" fmla="*/ 29 h 121"/>
                <a:gd name="T20" fmla="*/ 1 w 175"/>
                <a:gd name="T21" fmla="*/ 29 h 121"/>
                <a:gd name="T22" fmla="*/ 1 w 175"/>
                <a:gd name="T23" fmla="*/ 30 h 121"/>
                <a:gd name="T24" fmla="*/ 1 w 175"/>
                <a:gd name="T25" fmla="*/ 30 h 121"/>
                <a:gd name="T26" fmla="*/ 0 w 175"/>
                <a:gd name="T27" fmla="*/ 23 h 121"/>
                <a:gd name="T28" fmla="*/ 1 w 175"/>
                <a:gd name="T29" fmla="*/ 19 h 121"/>
                <a:gd name="T30" fmla="*/ 1 w 175"/>
                <a:gd name="T31" fmla="*/ 15 h 121"/>
                <a:gd name="T32" fmla="*/ 0 w 175"/>
                <a:gd name="T33" fmla="*/ 14 h 121"/>
                <a:gd name="T34" fmla="*/ 1 w 175"/>
                <a:gd name="T35" fmla="*/ 14 h 121"/>
                <a:gd name="T36" fmla="*/ 1 w 175"/>
                <a:gd name="T37" fmla="*/ 2 h 121"/>
                <a:gd name="T38" fmla="*/ 1 w 175"/>
                <a:gd name="T39" fmla="*/ 1 h 121"/>
                <a:gd name="T40" fmla="*/ 7 w 175"/>
                <a:gd name="T41" fmla="*/ 0 h 121"/>
                <a:gd name="T42" fmla="*/ 43 w 175"/>
                <a:gd name="T43" fmla="*/ 11 h 121"/>
                <a:gd name="T44" fmla="*/ 44 w 175"/>
                <a:gd name="T45" fmla="*/ 19 h 12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5"/>
                <a:gd name="T70" fmla="*/ 0 h 121"/>
                <a:gd name="T71" fmla="*/ 175 w 175"/>
                <a:gd name="T72" fmla="*/ 121 h 12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5" h="121">
                  <a:moveTo>
                    <a:pt x="175" y="77"/>
                  </a:moveTo>
                  <a:lnTo>
                    <a:pt x="164" y="64"/>
                  </a:lnTo>
                  <a:lnTo>
                    <a:pt x="160" y="62"/>
                  </a:lnTo>
                  <a:lnTo>
                    <a:pt x="106" y="61"/>
                  </a:lnTo>
                  <a:lnTo>
                    <a:pt x="89" y="61"/>
                  </a:lnTo>
                  <a:lnTo>
                    <a:pt x="58" y="60"/>
                  </a:lnTo>
                  <a:lnTo>
                    <a:pt x="36" y="83"/>
                  </a:lnTo>
                  <a:lnTo>
                    <a:pt x="15" y="104"/>
                  </a:lnTo>
                  <a:lnTo>
                    <a:pt x="10" y="109"/>
                  </a:lnTo>
                  <a:lnTo>
                    <a:pt x="3" y="118"/>
                  </a:lnTo>
                  <a:lnTo>
                    <a:pt x="3" y="119"/>
                  </a:lnTo>
                  <a:lnTo>
                    <a:pt x="3" y="121"/>
                  </a:lnTo>
                  <a:lnTo>
                    <a:pt x="1" y="121"/>
                  </a:lnTo>
                  <a:lnTo>
                    <a:pt x="0" y="92"/>
                  </a:lnTo>
                  <a:lnTo>
                    <a:pt x="1" y="76"/>
                  </a:lnTo>
                  <a:lnTo>
                    <a:pt x="1" y="60"/>
                  </a:lnTo>
                  <a:lnTo>
                    <a:pt x="0" y="59"/>
                  </a:lnTo>
                  <a:lnTo>
                    <a:pt x="2" y="56"/>
                  </a:lnTo>
                  <a:lnTo>
                    <a:pt x="3" y="11"/>
                  </a:lnTo>
                  <a:lnTo>
                    <a:pt x="3" y="5"/>
                  </a:lnTo>
                  <a:lnTo>
                    <a:pt x="25" y="0"/>
                  </a:lnTo>
                  <a:lnTo>
                    <a:pt x="169" y="46"/>
                  </a:lnTo>
                  <a:lnTo>
                    <a:pt x="175" y="7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0" name="Freeform 43"/>
            <p:cNvSpPr>
              <a:spLocks/>
            </p:cNvSpPr>
            <p:nvPr/>
          </p:nvSpPr>
          <p:spPr bwMode="auto">
            <a:xfrm>
              <a:off x="1123" y="1288"/>
              <a:ext cx="73" cy="102"/>
            </a:xfrm>
            <a:custGeom>
              <a:avLst/>
              <a:gdLst>
                <a:gd name="T0" fmla="*/ 34 w 148"/>
                <a:gd name="T1" fmla="*/ 24 h 204"/>
                <a:gd name="T2" fmla="*/ 36 w 148"/>
                <a:gd name="T3" fmla="*/ 33 h 204"/>
                <a:gd name="T4" fmla="*/ 36 w 148"/>
                <a:gd name="T5" fmla="*/ 51 h 204"/>
                <a:gd name="T6" fmla="*/ 36 w 148"/>
                <a:gd name="T7" fmla="*/ 51 h 204"/>
                <a:gd name="T8" fmla="*/ 36 w 148"/>
                <a:gd name="T9" fmla="*/ 51 h 204"/>
                <a:gd name="T10" fmla="*/ 21 w 148"/>
                <a:gd name="T11" fmla="*/ 42 h 204"/>
                <a:gd name="T12" fmla="*/ 6 w 148"/>
                <a:gd name="T13" fmla="*/ 30 h 204"/>
                <a:gd name="T14" fmla="*/ 1 w 148"/>
                <a:gd name="T15" fmla="*/ 26 h 204"/>
                <a:gd name="T16" fmla="*/ 0 w 148"/>
                <a:gd name="T17" fmla="*/ 25 h 204"/>
                <a:gd name="T18" fmla="*/ 0 w 148"/>
                <a:gd name="T19" fmla="*/ 20 h 204"/>
                <a:gd name="T20" fmla="*/ 0 w 148"/>
                <a:gd name="T21" fmla="*/ 13 h 204"/>
                <a:gd name="T22" fmla="*/ 0 w 148"/>
                <a:gd name="T23" fmla="*/ 13 h 204"/>
                <a:gd name="T24" fmla="*/ 1 w 148"/>
                <a:gd name="T25" fmla="*/ 2 h 204"/>
                <a:gd name="T26" fmla="*/ 1 w 148"/>
                <a:gd name="T27" fmla="*/ 0 h 204"/>
                <a:gd name="T28" fmla="*/ 34 w 148"/>
                <a:gd name="T29" fmla="*/ 20 h 204"/>
                <a:gd name="T30" fmla="*/ 34 w 148"/>
                <a:gd name="T31" fmla="*/ 24 h 20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48"/>
                <a:gd name="T49" fmla="*/ 0 h 204"/>
                <a:gd name="T50" fmla="*/ 148 w 148"/>
                <a:gd name="T51" fmla="*/ 204 h 20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48" h="204">
                  <a:moveTo>
                    <a:pt x="140" y="93"/>
                  </a:moveTo>
                  <a:lnTo>
                    <a:pt x="148" y="130"/>
                  </a:lnTo>
                  <a:lnTo>
                    <a:pt x="147" y="202"/>
                  </a:lnTo>
                  <a:lnTo>
                    <a:pt x="147" y="203"/>
                  </a:lnTo>
                  <a:lnTo>
                    <a:pt x="147" y="204"/>
                  </a:lnTo>
                  <a:lnTo>
                    <a:pt x="88" y="165"/>
                  </a:lnTo>
                  <a:lnTo>
                    <a:pt x="27" y="122"/>
                  </a:lnTo>
                  <a:lnTo>
                    <a:pt x="6" y="106"/>
                  </a:lnTo>
                  <a:lnTo>
                    <a:pt x="0" y="99"/>
                  </a:lnTo>
                  <a:lnTo>
                    <a:pt x="1" y="78"/>
                  </a:lnTo>
                  <a:lnTo>
                    <a:pt x="1" y="52"/>
                  </a:lnTo>
                  <a:lnTo>
                    <a:pt x="2" y="49"/>
                  </a:lnTo>
                  <a:lnTo>
                    <a:pt x="4" y="7"/>
                  </a:lnTo>
                  <a:lnTo>
                    <a:pt x="5" y="0"/>
                  </a:lnTo>
                  <a:lnTo>
                    <a:pt x="139" y="79"/>
                  </a:lnTo>
                  <a:lnTo>
                    <a:pt x="140" y="93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1" name="Freeform 44"/>
            <p:cNvSpPr>
              <a:spLocks/>
            </p:cNvSpPr>
            <p:nvPr/>
          </p:nvSpPr>
          <p:spPr bwMode="auto">
            <a:xfrm>
              <a:off x="918" y="1293"/>
              <a:ext cx="13" cy="56"/>
            </a:xfrm>
            <a:custGeom>
              <a:avLst/>
              <a:gdLst>
                <a:gd name="T0" fmla="*/ 6 w 27"/>
                <a:gd name="T1" fmla="*/ 28 h 111"/>
                <a:gd name="T2" fmla="*/ 2 w 27"/>
                <a:gd name="T3" fmla="*/ 28 h 111"/>
                <a:gd name="T4" fmla="*/ 2 w 27"/>
                <a:gd name="T5" fmla="*/ 28 h 111"/>
                <a:gd name="T6" fmla="*/ 2 w 27"/>
                <a:gd name="T7" fmla="*/ 27 h 111"/>
                <a:gd name="T8" fmla="*/ 1 w 27"/>
                <a:gd name="T9" fmla="*/ 23 h 111"/>
                <a:gd name="T10" fmla="*/ 0 w 27"/>
                <a:gd name="T11" fmla="*/ 22 h 111"/>
                <a:gd name="T12" fmla="*/ 0 w 27"/>
                <a:gd name="T13" fmla="*/ 12 h 111"/>
                <a:gd name="T14" fmla="*/ 0 w 27"/>
                <a:gd name="T15" fmla="*/ 5 h 111"/>
                <a:gd name="T16" fmla="*/ 0 w 27"/>
                <a:gd name="T17" fmla="*/ 5 h 111"/>
                <a:gd name="T18" fmla="*/ 0 w 27"/>
                <a:gd name="T19" fmla="*/ 2 h 111"/>
                <a:gd name="T20" fmla="*/ 1 w 27"/>
                <a:gd name="T21" fmla="*/ 1 h 111"/>
                <a:gd name="T22" fmla="*/ 5 w 27"/>
                <a:gd name="T23" fmla="*/ 0 h 111"/>
                <a:gd name="T24" fmla="*/ 6 w 27"/>
                <a:gd name="T25" fmla="*/ 0 h 111"/>
                <a:gd name="T26" fmla="*/ 6 w 27"/>
                <a:gd name="T27" fmla="*/ 28 h 11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"/>
                <a:gd name="T43" fmla="*/ 0 h 111"/>
                <a:gd name="T44" fmla="*/ 27 w 27"/>
                <a:gd name="T45" fmla="*/ 111 h 11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" h="111">
                  <a:moveTo>
                    <a:pt x="27" y="109"/>
                  </a:moveTo>
                  <a:lnTo>
                    <a:pt x="9" y="111"/>
                  </a:lnTo>
                  <a:lnTo>
                    <a:pt x="10" y="110"/>
                  </a:lnTo>
                  <a:lnTo>
                    <a:pt x="8" y="108"/>
                  </a:lnTo>
                  <a:lnTo>
                    <a:pt x="5" y="90"/>
                  </a:lnTo>
                  <a:lnTo>
                    <a:pt x="3" y="86"/>
                  </a:lnTo>
                  <a:lnTo>
                    <a:pt x="1" y="48"/>
                  </a:lnTo>
                  <a:lnTo>
                    <a:pt x="0" y="20"/>
                  </a:lnTo>
                  <a:lnTo>
                    <a:pt x="1" y="19"/>
                  </a:lnTo>
                  <a:lnTo>
                    <a:pt x="1" y="7"/>
                  </a:lnTo>
                  <a:lnTo>
                    <a:pt x="7" y="3"/>
                  </a:lnTo>
                  <a:lnTo>
                    <a:pt x="22" y="0"/>
                  </a:lnTo>
                  <a:lnTo>
                    <a:pt x="24" y="0"/>
                  </a:lnTo>
                  <a:lnTo>
                    <a:pt x="27" y="10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2" name="Freeform 45"/>
            <p:cNvSpPr>
              <a:spLocks/>
            </p:cNvSpPr>
            <p:nvPr/>
          </p:nvSpPr>
          <p:spPr bwMode="auto">
            <a:xfrm>
              <a:off x="846" y="1298"/>
              <a:ext cx="56" cy="88"/>
            </a:xfrm>
            <a:custGeom>
              <a:avLst/>
              <a:gdLst>
                <a:gd name="T0" fmla="*/ 27 w 113"/>
                <a:gd name="T1" fmla="*/ 28 h 177"/>
                <a:gd name="T2" fmla="*/ 25 w 113"/>
                <a:gd name="T3" fmla="*/ 33 h 177"/>
                <a:gd name="T4" fmla="*/ 22 w 113"/>
                <a:gd name="T5" fmla="*/ 39 h 177"/>
                <a:gd name="T6" fmla="*/ 20 w 113"/>
                <a:gd name="T7" fmla="*/ 44 h 177"/>
                <a:gd name="T8" fmla="*/ 19 w 113"/>
                <a:gd name="T9" fmla="*/ 44 h 177"/>
                <a:gd name="T10" fmla="*/ 13 w 113"/>
                <a:gd name="T11" fmla="*/ 32 h 177"/>
                <a:gd name="T12" fmla="*/ 11 w 113"/>
                <a:gd name="T13" fmla="*/ 29 h 177"/>
                <a:gd name="T14" fmla="*/ 4 w 113"/>
                <a:gd name="T15" fmla="*/ 15 h 177"/>
                <a:gd name="T16" fmla="*/ 2 w 113"/>
                <a:gd name="T17" fmla="*/ 10 h 177"/>
                <a:gd name="T18" fmla="*/ 1 w 113"/>
                <a:gd name="T19" fmla="*/ 8 h 177"/>
                <a:gd name="T20" fmla="*/ 0 w 113"/>
                <a:gd name="T21" fmla="*/ 7 h 177"/>
                <a:gd name="T22" fmla="*/ 0 w 113"/>
                <a:gd name="T23" fmla="*/ 6 h 177"/>
                <a:gd name="T24" fmla="*/ 13 w 113"/>
                <a:gd name="T25" fmla="*/ 3 h 177"/>
                <a:gd name="T26" fmla="*/ 22 w 113"/>
                <a:gd name="T27" fmla="*/ 1 h 177"/>
                <a:gd name="T28" fmla="*/ 28 w 113"/>
                <a:gd name="T29" fmla="*/ 0 h 177"/>
                <a:gd name="T30" fmla="*/ 28 w 113"/>
                <a:gd name="T31" fmla="*/ 21 h 177"/>
                <a:gd name="T32" fmla="*/ 27 w 113"/>
                <a:gd name="T33" fmla="*/ 28 h 17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3"/>
                <a:gd name="T52" fmla="*/ 0 h 177"/>
                <a:gd name="T53" fmla="*/ 113 w 113"/>
                <a:gd name="T54" fmla="*/ 177 h 17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3" h="177">
                  <a:moveTo>
                    <a:pt x="110" y="114"/>
                  </a:moveTo>
                  <a:lnTo>
                    <a:pt x="100" y="134"/>
                  </a:lnTo>
                  <a:lnTo>
                    <a:pt x="91" y="156"/>
                  </a:lnTo>
                  <a:lnTo>
                    <a:pt x="81" y="177"/>
                  </a:lnTo>
                  <a:lnTo>
                    <a:pt x="78" y="176"/>
                  </a:lnTo>
                  <a:lnTo>
                    <a:pt x="54" y="131"/>
                  </a:lnTo>
                  <a:lnTo>
                    <a:pt x="46" y="118"/>
                  </a:lnTo>
                  <a:lnTo>
                    <a:pt x="17" y="60"/>
                  </a:lnTo>
                  <a:lnTo>
                    <a:pt x="8" y="41"/>
                  </a:lnTo>
                  <a:lnTo>
                    <a:pt x="6" y="35"/>
                  </a:lnTo>
                  <a:lnTo>
                    <a:pt x="1" y="30"/>
                  </a:lnTo>
                  <a:lnTo>
                    <a:pt x="0" y="26"/>
                  </a:lnTo>
                  <a:lnTo>
                    <a:pt x="55" y="14"/>
                  </a:lnTo>
                  <a:lnTo>
                    <a:pt x="88" y="6"/>
                  </a:lnTo>
                  <a:lnTo>
                    <a:pt x="112" y="0"/>
                  </a:lnTo>
                  <a:lnTo>
                    <a:pt x="113" y="85"/>
                  </a:lnTo>
                  <a:lnTo>
                    <a:pt x="110" y="1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3" name="Freeform 46"/>
            <p:cNvSpPr>
              <a:spLocks/>
            </p:cNvSpPr>
            <p:nvPr/>
          </p:nvSpPr>
          <p:spPr bwMode="auto">
            <a:xfrm>
              <a:off x="1059" y="1317"/>
              <a:ext cx="47" cy="60"/>
            </a:xfrm>
            <a:custGeom>
              <a:avLst/>
              <a:gdLst>
                <a:gd name="T0" fmla="*/ 23 w 95"/>
                <a:gd name="T1" fmla="*/ 15 h 120"/>
                <a:gd name="T2" fmla="*/ 23 w 95"/>
                <a:gd name="T3" fmla="*/ 26 h 120"/>
                <a:gd name="T4" fmla="*/ 23 w 95"/>
                <a:gd name="T5" fmla="*/ 30 h 120"/>
                <a:gd name="T6" fmla="*/ 1 w 95"/>
                <a:gd name="T7" fmla="*/ 18 h 120"/>
                <a:gd name="T8" fmla="*/ 0 w 95"/>
                <a:gd name="T9" fmla="*/ 15 h 120"/>
                <a:gd name="T10" fmla="*/ 0 w 95"/>
                <a:gd name="T11" fmla="*/ 15 h 120"/>
                <a:gd name="T12" fmla="*/ 0 w 95"/>
                <a:gd name="T13" fmla="*/ 9 h 120"/>
                <a:gd name="T14" fmla="*/ 0 w 95"/>
                <a:gd name="T15" fmla="*/ 8 h 120"/>
                <a:gd name="T16" fmla="*/ 0 w 95"/>
                <a:gd name="T17" fmla="*/ 7 h 120"/>
                <a:gd name="T18" fmla="*/ 0 w 95"/>
                <a:gd name="T19" fmla="*/ 0 h 120"/>
                <a:gd name="T20" fmla="*/ 7 w 95"/>
                <a:gd name="T21" fmla="*/ 5 h 120"/>
                <a:gd name="T22" fmla="*/ 23 w 95"/>
                <a:gd name="T23" fmla="*/ 15 h 1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5"/>
                <a:gd name="T37" fmla="*/ 0 h 120"/>
                <a:gd name="T38" fmla="*/ 95 w 95"/>
                <a:gd name="T39" fmla="*/ 120 h 1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5" h="120">
                  <a:moveTo>
                    <a:pt x="95" y="63"/>
                  </a:moveTo>
                  <a:lnTo>
                    <a:pt x="95" y="101"/>
                  </a:lnTo>
                  <a:lnTo>
                    <a:pt x="92" y="120"/>
                  </a:lnTo>
                  <a:lnTo>
                    <a:pt x="4" y="70"/>
                  </a:lnTo>
                  <a:lnTo>
                    <a:pt x="3" y="60"/>
                  </a:lnTo>
                  <a:lnTo>
                    <a:pt x="2" y="59"/>
                  </a:lnTo>
                  <a:lnTo>
                    <a:pt x="1" y="33"/>
                  </a:lnTo>
                  <a:lnTo>
                    <a:pt x="0" y="32"/>
                  </a:lnTo>
                  <a:lnTo>
                    <a:pt x="1" y="27"/>
                  </a:lnTo>
                  <a:lnTo>
                    <a:pt x="2" y="0"/>
                  </a:lnTo>
                  <a:lnTo>
                    <a:pt x="31" y="19"/>
                  </a:lnTo>
                  <a:lnTo>
                    <a:pt x="95" y="6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4" name="Freeform 47"/>
            <p:cNvSpPr>
              <a:spLocks/>
            </p:cNvSpPr>
            <p:nvPr/>
          </p:nvSpPr>
          <p:spPr bwMode="auto">
            <a:xfrm>
              <a:off x="762" y="1338"/>
              <a:ext cx="101" cy="72"/>
            </a:xfrm>
            <a:custGeom>
              <a:avLst/>
              <a:gdLst>
                <a:gd name="T0" fmla="*/ 45 w 202"/>
                <a:gd name="T1" fmla="*/ 20 h 143"/>
                <a:gd name="T2" fmla="*/ 50 w 202"/>
                <a:gd name="T3" fmla="*/ 29 h 143"/>
                <a:gd name="T4" fmla="*/ 51 w 202"/>
                <a:gd name="T5" fmla="*/ 31 h 143"/>
                <a:gd name="T6" fmla="*/ 51 w 202"/>
                <a:gd name="T7" fmla="*/ 31 h 143"/>
                <a:gd name="T8" fmla="*/ 46 w 202"/>
                <a:gd name="T9" fmla="*/ 34 h 143"/>
                <a:gd name="T10" fmla="*/ 39 w 202"/>
                <a:gd name="T11" fmla="*/ 35 h 143"/>
                <a:gd name="T12" fmla="*/ 36 w 202"/>
                <a:gd name="T13" fmla="*/ 35 h 143"/>
                <a:gd name="T14" fmla="*/ 29 w 202"/>
                <a:gd name="T15" fmla="*/ 36 h 143"/>
                <a:gd name="T16" fmla="*/ 29 w 202"/>
                <a:gd name="T17" fmla="*/ 36 h 143"/>
                <a:gd name="T18" fmla="*/ 28 w 202"/>
                <a:gd name="T19" fmla="*/ 36 h 143"/>
                <a:gd name="T20" fmla="*/ 27 w 202"/>
                <a:gd name="T21" fmla="*/ 35 h 143"/>
                <a:gd name="T22" fmla="*/ 26 w 202"/>
                <a:gd name="T23" fmla="*/ 35 h 143"/>
                <a:gd name="T24" fmla="*/ 12 w 202"/>
                <a:gd name="T25" fmla="*/ 28 h 143"/>
                <a:gd name="T26" fmla="*/ 7 w 202"/>
                <a:gd name="T27" fmla="*/ 26 h 143"/>
                <a:gd name="T28" fmla="*/ 6 w 202"/>
                <a:gd name="T29" fmla="*/ 24 h 143"/>
                <a:gd name="T30" fmla="*/ 0 w 202"/>
                <a:gd name="T31" fmla="*/ 22 h 143"/>
                <a:gd name="T32" fmla="*/ 14 w 202"/>
                <a:gd name="T33" fmla="*/ 9 h 143"/>
                <a:gd name="T34" fmla="*/ 18 w 202"/>
                <a:gd name="T35" fmla="*/ 8 h 143"/>
                <a:gd name="T36" fmla="*/ 25 w 202"/>
                <a:gd name="T37" fmla="*/ 8 h 143"/>
                <a:gd name="T38" fmla="*/ 29 w 202"/>
                <a:gd name="T39" fmla="*/ 9 h 143"/>
                <a:gd name="T40" fmla="*/ 29 w 202"/>
                <a:gd name="T41" fmla="*/ 8 h 143"/>
                <a:gd name="T42" fmla="*/ 30 w 202"/>
                <a:gd name="T43" fmla="*/ 8 h 143"/>
                <a:gd name="T44" fmla="*/ 31 w 202"/>
                <a:gd name="T45" fmla="*/ 8 h 143"/>
                <a:gd name="T46" fmla="*/ 31 w 202"/>
                <a:gd name="T47" fmla="*/ 8 h 143"/>
                <a:gd name="T48" fmla="*/ 32 w 202"/>
                <a:gd name="T49" fmla="*/ 7 h 143"/>
                <a:gd name="T50" fmla="*/ 34 w 202"/>
                <a:gd name="T51" fmla="*/ 3 h 143"/>
                <a:gd name="T52" fmla="*/ 35 w 202"/>
                <a:gd name="T53" fmla="*/ 0 h 143"/>
                <a:gd name="T54" fmla="*/ 43 w 202"/>
                <a:gd name="T55" fmla="*/ 16 h 143"/>
                <a:gd name="T56" fmla="*/ 45 w 202"/>
                <a:gd name="T57" fmla="*/ 20 h 14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02"/>
                <a:gd name="T88" fmla="*/ 0 h 143"/>
                <a:gd name="T89" fmla="*/ 202 w 202"/>
                <a:gd name="T90" fmla="*/ 143 h 14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02" h="143">
                  <a:moveTo>
                    <a:pt x="178" y="77"/>
                  </a:moveTo>
                  <a:lnTo>
                    <a:pt x="199" y="114"/>
                  </a:lnTo>
                  <a:lnTo>
                    <a:pt x="202" y="123"/>
                  </a:lnTo>
                  <a:lnTo>
                    <a:pt x="202" y="124"/>
                  </a:lnTo>
                  <a:lnTo>
                    <a:pt x="184" y="134"/>
                  </a:lnTo>
                  <a:lnTo>
                    <a:pt x="156" y="140"/>
                  </a:lnTo>
                  <a:lnTo>
                    <a:pt x="141" y="140"/>
                  </a:lnTo>
                  <a:lnTo>
                    <a:pt x="119" y="143"/>
                  </a:lnTo>
                  <a:lnTo>
                    <a:pt x="117" y="141"/>
                  </a:lnTo>
                  <a:lnTo>
                    <a:pt x="114" y="142"/>
                  </a:lnTo>
                  <a:lnTo>
                    <a:pt x="109" y="137"/>
                  </a:lnTo>
                  <a:lnTo>
                    <a:pt x="105" y="137"/>
                  </a:lnTo>
                  <a:lnTo>
                    <a:pt x="48" y="111"/>
                  </a:lnTo>
                  <a:lnTo>
                    <a:pt x="31" y="102"/>
                  </a:lnTo>
                  <a:lnTo>
                    <a:pt x="21" y="96"/>
                  </a:lnTo>
                  <a:lnTo>
                    <a:pt x="0" y="87"/>
                  </a:lnTo>
                  <a:lnTo>
                    <a:pt x="59" y="33"/>
                  </a:lnTo>
                  <a:lnTo>
                    <a:pt x="72" y="32"/>
                  </a:lnTo>
                  <a:lnTo>
                    <a:pt x="98" y="30"/>
                  </a:lnTo>
                  <a:lnTo>
                    <a:pt x="117" y="33"/>
                  </a:lnTo>
                  <a:lnTo>
                    <a:pt x="119" y="31"/>
                  </a:lnTo>
                  <a:lnTo>
                    <a:pt x="121" y="31"/>
                  </a:lnTo>
                  <a:lnTo>
                    <a:pt x="124" y="31"/>
                  </a:lnTo>
                  <a:lnTo>
                    <a:pt x="126" y="30"/>
                  </a:lnTo>
                  <a:lnTo>
                    <a:pt x="128" y="27"/>
                  </a:lnTo>
                  <a:lnTo>
                    <a:pt x="133" y="10"/>
                  </a:lnTo>
                  <a:lnTo>
                    <a:pt x="137" y="0"/>
                  </a:lnTo>
                  <a:lnTo>
                    <a:pt x="169" y="61"/>
                  </a:lnTo>
                  <a:lnTo>
                    <a:pt x="178" y="7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5" name="Freeform 48"/>
            <p:cNvSpPr>
              <a:spLocks/>
            </p:cNvSpPr>
            <p:nvPr/>
          </p:nvSpPr>
          <p:spPr bwMode="auto">
            <a:xfrm>
              <a:off x="1125" y="1361"/>
              <a:ext cx="71" cy="78"/>
            </a:xfrm>
            <a:custGeom>
              <a:avLst/>
              <a:gdLst>
                <a:gd name="T0" fmla="*/ 28 w 142"/>
                <a:gd name="T1" fmla="*/ 20 h 155"/>
                <a:gd name="T2" fmla="*/ 36 w 142"/>
                <a:gd name="T3" fmla="*/ 25 h 155"/>
                <a:gd name="T4" fmla="*/ 36 w 142"/>
                <a:gd name="T5" fmla="*/ 39 h 155"/>
                <a:gd name="T6" fmla="*/ 33 w 142"/>
                <a:gd name="T7" fmla="*/ 38 h 155"/>
                <a:gd name="T8" fmla="*/ 28 w 142"/>
                <a:gd name="T9" fmla="*/ 34 h 155"/>
                <a:gd name="T10" fmla="*/ 25 w 142"/>
                <a:gd name="T11" fmla="*/ 31 h 155"/>
                <a:gd name="T12" fmla="*/ 23 w 142"/>
                <a:gd name="T13" fmla="*/ 30 h 155"/>
                <a:gd name="T14" fmla="*/ 22 w 142"/>
                <a:gd name="T15" fmla="*/ 29 h 155"/>
                <a:gd name="T16" fmla="*/ 20 w 142"/>
                <a:gd name="T17" fmla="*/ 29 h 155"/>
                <a:gd name="T18" fmla="*/ 14 w 142"/>
                <a:gd name="T19" fmla="*/ 26 h 155"/>
                <a:gd name="T20" fmla="*/ 9 w 142"/>
                <a:gd name="T21" fmla="*/ 24 h 155"/>
                <a:gd name="T22" fmla="*/ 7 w 142"/>
                <a:gd name="T23" fmla="*/ 23 h 155"/>
                <a:gd name="T24" fmla="*/ 4 w 142"/>
                <a:gd name="T25" fmla="*/ 21 h 155"/>
                <a:gd name="T26" fmla="*/ 3 w 142"/>
                <a:gd name="T27" fmla="*/ 20 h 155"/>
                <a:gd name="T28" fmla="*/ 2 w 142"/>
                <a:gd name="T29" fmla="*/ 16 h 155"/>
                <a:gd name="T30" fmla="*/ 1 w 142"/>
                <a:gd name="T31" fmla="*/ 10 h 155"/>
                <a:gd name="T32" fmla="*/ 1 w 142"/>
                <a:gd name="T33" fmla="*/ 6 h 155"/>
                <a:gd name="T34" fmla="*/ 1 w 142"/>
                <a:gd name="T35" fmla="*/ 4 h 155"/>
                <a:gd name="T36" fmla="*/ 1 w 142"/>
                <a:gd name="T37" fmla="*/ 2 h 155"/>
                <a:gd name="T38" fmla="*/ 0 w 142"/>
                <a:gd name="T39" fmla="*/ 0 h 155"/>
                <a:gd name="T40" fmla="*/ 10 w 142"/>
                <a:gd name="T41" fmla="*/ 8 h 155"/>
                <a:gd name="T42" fmla="*/ 28 w 142"/>
                <a:gd name="T43" fmla="*/ 20 h 15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42"/>
                <a:gd name="T67" fmla="*/ 0 h 155"/>
                <a:gd name="T68" fmla="*/ 142 w 142"/>
                <a:gd name="T69" fmla="*/ 155 h 15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42" h="155">
                  <a:moveTo>
                    <a:pt x="112" y="78"/>
                  </a:moveTo>
                  <a:lnTo>
                    <a:pt x="142" y="97"/>
                  </a:lnTo>
                  <a:lnTo>
                    <a:pt x="141" y="155"/>
                  </a:lnTo>
                  <a:lnTo>
                    <a:pt x="130" y="149"/>
                  </a:lnTo>
                  <a:lnTo>
                    <a:pt x="114" y="133"/>
                  </a:lnTo>
                  <a:lnTo>
                    <a:pt x="103" y="123"/>
                  </a:lnTo>
                  <a:lnTo>
                    <a:pt x="95" y="118"/>
                  </a:lnTo>
                  <a:lnTo>
                    <a:pt x="90" y="115"/>
                  </a:lnTo>
                  <a:lnTo>
                    <a:pt x="80" y="113"/>
                  </a:lnTo>
                  <a:lnTo>
                    <a:pt x="57" y="102"/>
                  </a:lnTo>
                  <a:lnTo>
                    <a:pt x="37" y="93"/>
                  </a:lnTo>
                  <a:lnTo>
                    <a:pt x="31" y="89"/>
                  </a:lnTo>
                  <a:lnTo>
                    <a:pt x="18" y="83"/>
                  </a:lnTo>
                  <a:lnTo>
                    <a:pt x="12" y="79"/>
                  </a:lnTo>
                  <a:lnTo>
                    <a:pt x="8" y="62"/>
                  </a:lnTo>
                  <a:lnTo>
                    <a:pt x="4" y="39"/>
                  </a:lnTo>
                  <a:lnTo>
                    <a:pt x="2" y="21"/>
                  </a:lnTo>
                  <a:lnTo>
                    <a:pt x="1" y="16"/>
                  </a:lnTo>
                  <a:lnTo>
                    <a:pt x="1" y="6"/>
                  </a:lnTo>
                  <a:lnTo>
                    <a:pt x="0" y="0"/>
                  </a:lnTo>
                  <a:lnTo>
                    <a:pt x="40" y="29"/>
                  </a:lnTo>
                  <a:lnTo>
                    <a:pt x="112" y="7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6" name="Freeform 49"/>
            <p:cNvSpPr>
              <a:spLocks/>
            </p:cNvSpPr>
            <p:nvPr/>
          </p:nvSpPr>
          <p:spPr bwMode="auto">
            <a:xfrm>
              <a:off x="918" y="1370"/>
              <a:ext cx="43" cy="28"/>
            </a:xfrm>
            <a:custGeom>
              <a:avLst/>
              <a:gdLst>
                <a:gd name="T0" fmla="*/ 16 w 87"/>
                <a:gd name="T1" fmla="*/ 3 h 54"/>
                <a:gd name="T2" fmla="*/ 18 w 87"/>
                <a:gd name="T3" fmla="*/ 8 h 54"/>
                <a:gd name="T4" fmla="*/ 21 w 87"/>
                <a:gd name="T5" fmla="*/ 14 h 54"/>
                <a:gd name="T6" fmla="*/ 21 w 87"/>
                <a:gd name="T7" fmla="*/ 15 h 54"/>
                <a:gd name="T8" fmla="*/ 11 w 87"/>
                <a:gd name="T9" fmla="*/ 5 h 54"/>
                <a:gd name="T10" fmla="*/ 0 w 87"/>
                <a:gd name="T11" fmla="*/ 5 h 54"/>
                <a:gd name="T12" fmla="*/ 0 w 87"/>
                <a:gd name="T13" fmla="*/ 5 h 54"/>
                <a:gd name="T14" fmla="*/ 15 w 87"/>
                <a:gd name="T15" fmla="*/ 0 h 54"/>
                <a:gd name="T16" fmla="*/ 16 w 87"/>
                <a:gd name="T17" fmla="*/ 1 h 54"/>
                <a:gd name="T18" fmla="*/ 16 w 87"/>
                <a:gd name="T19" fmla="*/ 3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"/>
                <a:gd name="T31" fmla="*/ 0 h 54"/>
                <a:gd name="T32" fmla="*/ 87 w 87"/>
                <a:gd name="T33" fmla="*/ 54 h 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" h="54">
                  <a:moveTo>
                    <a:pt x="66" y="11"/>
                  </a:moveTo>
                  <a:lnTo>
                    <a:pt x="72" y="28"/>
                  </a:lnTo>
                  <a:lnTo>
                    <a:pt x="86" y="53"/>
                  </a:lnTo>
                  <a:lnTo>
                    <a:pt x="87" y="54"/>
                  </a:lnTo>
                  <a:lnTo>
                    <a:pt x="45" y="20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63" y="0"/>
                  </a:lnTo>
                  <a:lnTo>
                    <a:pt x="66" y="3"/>
                  </a:lnTo>
                  <a:lnTo>
                    <a:pt x="66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7" name="Freeform 50"/>
            <p:cNvSpPr>
              <a:spLocks/>
            </p:cNvSpPr>
            <p:nvPr/>
          </p:nvSpPr>
          <p:spPr bwMode="auto">
            <a:xfrm>
              <a:off x="1058" y="1402"/>
              <a:ext cx="62" cy="91"/>
            </a:xfrm>
            <a:custGeom>
              <a:avLst/>
              <a:gdLst>
                <a:gd name="T0" fmla="*/ 17 w 125"/>
                <a:gd name="T1" fmla="*/ 1 h 182"/>
                <a:gd name="T2" fmla="*/ 10 w 125"/>
                <a:gd name="T3" fmla="*/ 37 h 182"/>
                <a:gd name="T4" fmla="*/ 10 w 125"/>
                <a:gd name="T5" fmla="*/ 37 h 182"/>
                <a:gd name="T6" fmla="*/ 31 w 125"/>
                <a:gd name="T7" fmla="*/ 45 h 182"/>
                <a:gd name="T8" fmla="*/ 31 w 125"/>
                <a:gd name="T9" fmla="*/ 46 h 182"/>
                <a:gd name="T10" fmla="*/ 0 w 125"/>
                <a:gd name="T11" fmla="*/ 45 h 182"/>
                <a:gd name="T12" fmla="*/ 16 w 125"/>
                <a:gd name="T13" fmla="*/ 0 h 182"/>
                <a:gd name="T14" fmla="*/ 16 w 125"/>
                <a:gd name="T15" fmla="*/ 1 h 182"/>
                <a:gd name="T16" fmla="*/ 17 w 125"/>
                <a:gd name="T17" fmla="*/ 1 h 1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5"/>
                <a:gd name="T28" fmla="*/ 0 h 182"/>
                <a:gd name="T29" fmla="*/ 125 w 125"/>
                <a:gd name="T30" fmla="*/ 182 h 1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5" h="182">
                  <a:moveTo>
                    <a:pt x="69" y="1"/>
                  </a:moveTo>
                  <a:lnTo>
                    <a:pt x="41" y="145"/>
                  </a:lnTo>
                  <a:lnTo>
                    <a:pt x="42" y="148"/>
                  </a:lnTo>
                  <a:lnTo>
                    <a:pt x="125" y="180"/>
                  </a:lnTo>
                  <a:lnTo>
                    <a:pt x="125" y="182"/>
                  </a:lnTo>
                  <a:lnTo>
                    <a:pt x="0" y="177"/>
                  </a:lnTo>
                  <a:lnTo>
                    <a:pt x="64" y="0"/>
                  </a:lnTo>
                  <a:lnTo>
                    <a:pt x="67" y="1"/>
                  </a:lnTo>
                  <a:lnTo>
                    <a:pt x="69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8" name="Freeform 51"/>
            <p:cNvSpPr>
              <a:spLocks/>
            </p:cNvSpPr>
            <p:nvPr/>
          </p:nvSpPr>
          <p:spPr bwMode="auto">
            <a:xfrm>
              <a:off x="756" y="1409"/>
              <a:ext cx="47" cy="47"/>
            </a:xfrm>
            <a:custGeom>
              <a:avLst/>
              <a:gdLst>
                <a:gd name="T0" fmla="*/ 18 w 95"/>
                <a:gd name="T1" fmla="*/ 6 h 94"/>
                <a:gd name="T2" fmla="*/ 23 w 95"/>
                <a:gd name="T3" fmla="*/ 7 h 94"/>
                <a:gd name="T4" fmla="*/ 7 w 95"/>
                <a:gd name="T5" fmla="*/ 23 h 94"/>
                <a:gd name="T6" fmla="*/ 6 w 95"/>
                <a:gd name="T7" fmla="*/ 24 h 94"/>
                <a:gd name="T8" fmla="*/ 0 w 95"/>
                <a:gd name="T9" fmla="*/ 0 h 94"/>
                <a:gd name="T10" fmla="*/ 9 w 95"/>
                <a:gd name="T11" fmla="*/ 3 h 94"/>
                <a:gd name="T12" fmla="*/ 18 w 95"/>
                <a:gd name="T13" fmla="*/ 6 h 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5"/>
                <a:gd name="T22" fmla="*/ 0 h 94"/>
                <a:gd name="T23" fmla="*/ 95 w 95"/>
                <a:gd name="T24" fmla="*/ 94 h 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5" h="94">
                  <a:moveTo>
                    <a:pt x="73" y="21"/>
                  </a:moveTo>
                  <a:lnTo>
                    <a:pt x="95" y="28"/>
                  </a:lnTo>
                  <a:lnTo>
                    <a:pt x="28" y="92"/>
                  </a:lnTo>
                  <a:lnTo>
                    <a:pt x="27" y="94"/>
                  </a:lnTo>
                  <a:lnTo>
                    <a:pt x="0" y="0"/>
                  </a:lnTo>
                  <a:lnTo>
                    <a:pt x="37" y="9"/>
                  </a:lnTo>
                  <a:lnTo>
                    <a:pt x="73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9" name="Freeform 52"/>
            <p:cNvSpPr>
              <a:spLocks/>
            </p:cNvSpPr>
            <p:nvPr/>
          </p:nvSpPr>
          <p:spPr bwMode="auto">
            <a:xfrm>
              <a:off x="727" y="1415"/>
              <a:ext cx="68" cy="118"/>
            </a:xfrm>
            <a:custGeom>
              <a:avLst/>
              <a:gdLst>
                <a:gd name="T0" fmla="*/ 15 w 138"/>
                <a:gd name="T1" fmla="*/ 43 h 236"/>
                <a:gd name="T2" fmla="*/ 33 w 138"/>
                <a:gd name="T3" fmla="*/ 26 h 236"/>
                <a:gd name="T4" fmla="*/ 34 w 138"/>
                <a:gd name="T5" fmla="*/ 26 h 236"/>
                <a:gd name="T6" fmla="*/ 11 w 138"/>
                <a:gd name="T7" fmla="*/ 59 h 236"/>
                <a:gd name="T8" fmla="*/ 6 w 138"/>
                <a:gd name="T9" fmla="*/ 35 h 236"/>
                <a:gd name="T10" fmla="*/ 0 w 138"/>
                <a:gd name="T11" fmla="*/ 1 h 236"/>
                <a:gd name="T12" fmla="*/ 0 w 138"/>
                <a:gd name="T13" fmla="*/ 0 h 236"/>
                <a:gd name="T14" fmla="*/ 14 w 138"/>
                <a:gd name="T15" fmla="*/ 43 h 236"/>
                <a:gd name="T16" fmla="*/ 15 w 138"/>
                <a:gd name="T17" fmla="*/ 43 h 2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8"/>
                <a:gd name="T28" fmla="*/ 0 h 236"/>
                <a:gd name="T29" fmla="*/ 138 w 138"/>
                <a:gd name="T30" fmla="*/ 236 h 2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8" h="236">
                  <a:moveTo>
                    <a:pt x="62" y="170"/>
                  </a:moveTo>
                  <a:lnTo>
                    <a:pt x="136" y="101"/>
                  </a:lnTo>
                  <a:lnTo>
                    <a:pt x="138" y="101"/>
                  </a:lnTo>
                  <a:lnTo>
                    <a:pt x="44" y="236"/>
                  </a:lnTo>
                  <a:lnTo>
                    <a:pt x="26" y="139"/>
                  </a:lnTo>
                  <a:lnTo>
                    <a:pt x="0" y="1"/>
                  </a:lnTo>
                  <a:lnTo>
                    <a:pt x="2" y="0"/>
                  </a:lnTo>
                  <a:lnTo>
                    <a:pt x="59" y="172"/>
                  </a:lnTo>
                  <a:lnTo>
                    <a:pt x="62" y="1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0" name="Freeform 53"/>
            <p:cNvSpPr>
              <a:spLocks/>
            </p:cNvSpPr>
            <p:nvPr/>
          </p:nvSpPr>
          <p:spPr bwMode="auto">
            <a:xfrm>
              <a:off x="905" y="1416"/>
              <a:ext cx="44" cy="102"/>
            </a:xfrm>
            <a:custGeom>
              <a:avLst/>
              <a:gdLst>
                <a:gd name="T0" fmla="*/ 19 w 88"/>
                <a:gd name="T1" fmla="*/ 15 h 203"/>
                <a:gd name="T2" fmla="*/ 19 w 88"/>
                <a:gd name="T3" fmla="*/ 23 h 203"/>
                <a:gd name="T4" fmla="*/ 20 w 88"/>
                <a:gd name="T5" fmla="*/ 28 h 203"/>
                <a:gd name="T6" fmla="*/ 20 w 88"/>
                <a:gd name="T7" fmla="*/ 31 h 203"/>
                <a:gd name="T8" fmla="*/ 22 w 88"/>
                <a:gd name="T9" fmla="*/ 45 h 203"/>
                <a:gd name="T10" fmla="*/ 22 w 88"/>
                <a:gd name="T11" fmla="*/ 51 h 203"/>
                <a:gd name="T12" fmla="*/ 22 w 88"/>
                <a:gd name="T13" fmla="*/ 51 h 203"/>
                <a:gd name="T14" fmla="*/ 13 w 88"/>
                <a:gd name="T15" fmla="*/ 21 h 203"/>
                <a:gd name="T16" fmla="*/ 0 w 88"/>
                <a:gd name="T17" fmla="*/ 1 h 203"/>
                <a:gd name="T18" fmla="*/ 1 w 88"/>
                <a:gd name="T19" fmla="*/ 0 h 203"/>
                <a:gd name="T20" fmla="*/ 18 w 88"/>
                <a:gd name="T21" fmla="*/ 14 h 203"/>
                <a:gd name="T22" fmla="*/ 19 w 88"/>
                <a:gd name="T23" fmla="*/ 15 h 20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8"/>
                <a:gd name="T37" fmla="*/ 0 h 203"/>
                <a:gd name="T38" fmla="*/ 88 w 88"/>
                <a:gd name="T39" fmla="*/ 203 h 20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8" h="203">
                  <a:moveTo>
                    <a:pt x="73" y="57"/>
                  </a:moveTo>
                  <a:lnTo>
                    <a:pt x="76" y="91"/>
                  </a:lnTo>
                  <a:lnTo>
                    <a:pt x="78" y="109"/>
                  </a:lnTo>
                  <a:lnTo>
                    <a:pt x="79" y="121"/>
                  </a:lnTo>
                  <a:lnTo>
                    <a:pt x="86" y="177"/>
                  </a:lnTo>
                  <a:lnTo>
                    <a:pt x="88" y="203"/>
                  </a:lnTo>
                  <a:lnTo>
                    <a:pt x="86" y="203"/>
                  </a:lnTo>
                  <a:lnTo>
                    <a:pt x="53" y="82"/>
                  </a:lnTo>
                  <a:lnTo>
                    <a:pt x="0" y="3"/>
                  </a:lnTo>
                  <a:lnTo>
                    <a:pt x="1" y="0"/>
                  </a:lnTo>
                  <a:lnTo>
                    <a:pt x="72" y="56"/>
                  </a:lnTo>
                  <a:lnTo>
                    <a:pt x="73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1" name="Freeform 54"/>
            <p:cNvSpPr>
              <a:spLocks/>
            </p:cNvSpPr>
            <p:nvPr/>
          </p:nvSpPr>
          <p:spPr bwMode="auto">
            <a:xfrm>
              <a:off x="1321" y="1421"/>
              <a:ext cx="98" cy="72"/>
            </a:xfrm>
            <a:custGeom>
              <a:avLst/>
              <a:gdLst>
                <a:gd name="T0" fmla="*/ 49 w 197"/>
                <a:gd name="T1" fmla="*/ 2 h 143"/>
                <a:gd name="T2" fmla="*/ 45 w 197"/>
                <a:gd name="T3" fmla="*/ 9 h 143"/>
                <a:gd name="T4" fmla="*/ 38 w 197"/>
                <a:gd name="T5" fmla="*/ 24 h 143"/>
                <a:gd name="T6" fmla="*/ 36 w 197"/>
                <a:gd name="T7" fmla="*/ 35 h 143"/>
                <a:gd name="T8" fmla="*/ 14 w 197"/>
                <a:gd name="T9" fmla="*/ 35 h 143"/>
                <a:gd name="T10" fmla="*/ 2 w 197"/>
                <a:gd name="T11" fmla="*/ 36 h 143"/>
                <a:gd name="T12" fmla="*/ 0 w 197"/>
                <a:gd name="T13" fmla="*/ 36 h 143"/>
                <a:gd name="T14" fmla="*/ 0 w 197"/>
                <a:gd name="T15" fmla="*/ 36 h 143"/>
                <a:gd name="T16" fmla="*/ 0 w 197"/>
                <a:gd name="T17" fmla="*/ 35 h 143"/>
                <a:gd name="T18" fmla="*/ 29 w 197"/>
                <a:gd name="T19" fmla="*/ 27 h 143"/>
                <a:gd name="T20" fmla="*/ 49 w 197"/>
                <a:gd name="T21" fmla="*/ 0 h 143"/>
                <a:gd name="T22" fmla="*/ 49 w 197"/>
                <a:gd name="T23" fmla="*/ 0 h 143"/>
                <a:gd name="T24" fmla="*/ 49 w 197"/>
                <a:gd name="T25" fmla="*/ 2 h 1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7"/>
                <a:gd name="T40" fmla="*/ 0 h 143"/>
                <a:gd name="T41" fmla="*/ 197 w 197"/>
                <a:gd name="T42" fmla="*/ 143 h 1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7" h="143">
                  <a:moveTo>
                    <a:pt x="196" y="7"/>
                  </a:moveTo>
                  <a:lnTo>
                    <a:pt x="183" y="33"/>
                  </a:lnTo>
                  <a:lnTo>
                    <a:pt x="155" y="94"/>
                  </a:lnTo>
                  <a:lnTo>
                    <a:pt x="147" y="137"/>
                  </a:lnTo>
                  <a:lnTo>
                    <a:pt x="59" y="137"/>
                  </a:lnTo>
                  <a:lnTo>
                    <a:pt x="10" y="142"/>
                  </a:lnTo>
                  <a:lnTo>
                    <a:pt x="3" y="143"/>
                  </a:lnTo>
                  <a:lnTo>
                    <a:pt x="0" y="143"/>
                  </a:lnTo>
                  <a:lnTo>
                    <a:pt x="1" y="139"/>
                  </a:lnTo>
                  <a:lnTo>
                    <a:pt x="119" y="107"/>
                  </a:lnTo>
                  <a:lnTo>
                    <a:pt x="196" y="0"/>
                  </a:lnTo>
                  <a:lnTo>
                    <a:pt x="197" y="0"/>
                  </a:lnTo>
                  <a:lnTo>
                    <a:pt x="19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2" name="Freeform 55"/>
            <p:cNvSpPr>
              <a:spLocks/>
            </p:cNvSpPr>
            <p:nvPr/>
          </p:nvSpPr>
          <p:spPr bwMode="auto">
            <a:xfrm>
              <a:off x="1226" y="1477"/>
              <a:ext cx="38" cy="56"/>
            </a:xfrm>
            <a:custGeom>
              <a:avLst/>
              <a:gdLst>
                <a:gd name="T0" fmla="*/ 19 w 76"/>
                <a:gd name="T1" fmla="*/ 9 h 114"/>
                <a:gd name="T2" fmla="*/ 19 w 76"/>
                <a:gd name="T3" fmla="*/ 10 h 114"/>
                <a:gd name="T4" fmla="*/ 8 w 76"/>
                <a:gd name="T5" fmla="*/ 11 h 114"/>
                <a:gd name="T6" fmla="*/ 7 w 76"/>
                <a:gd name="T7" fmla="*/ 12 h 114"/>
                <a:gd name="T8" fmla="*/ 7 w 76"/>
                <a:gd name="T9" fmla="*/ 27 h 114"/>
                <a:gd name="T10" fmla="*/ 7 w 76"/>
                <a:gd name="T11" fmla="*/ 28 h 114"/>
                <a:gd name="T12" fmla="*/ 6 w 76"/>
                <a:gd name="T13" fmla="*/ 27 h 114"/>
                <a:gd name="T14" fmla="*/ 6 w 76"/>
                <a:gd name="T15" fmla="*/ 27 h 114"/>
                <a:gd name="T16" fmla="*/ 3 w 76"/>
                <a:gd name="T17" fmla="*/ 10 h 114"/>
                <a:gd name="T18" fmla="*/ 0 w 76"/>
                <a:gd name="T19" fmla="*/ 0 h 114"/>
                <a:gd name="T20" fmla="*/ 1 w 76"/>
                <a:gd name="T21" fmla="*/ 0 h 114"/>
                <a:gd name="T22" fmla="*/ 9 w 76"/>
                <a:gd name="T23" fmla="*/ 4 h 114"/>
                <a:gd name="T24" fmla="*/ 19 w 76"/>
                <a:gd name="T25" fmla="*/ 9 h 1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"/>
                <a:gd name="T40" fmla="*/ 0 h 114"/>
                <a:gd name="T41" fmla="*/ 76 w 76"/>
                <a:gd name="T42" fmla="*/ 114 h 11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" h="114">
                  <a:moveTo>
                    <a:pt x="76" y="39"/>
                  </a:moveTo>
                  <a:lnTo>
                    <a:pt x="76" y="40"/>
                  </a:lnTo>
                  <a:lnTo>
                    <a:pt x="32" y="46"/>
                  </a:lnTo>
                  <a:lnTo>
                    <a:pt x="30" y="51"/>
                  </a:lnTo>
                  <a:lnTo>
                    <a:pt x="31" y="111"/>
                  </a:lnTo>
                  <a:lnTo>
                    <a:pt x="31" y="114"/>
                  </a:lnTo>
                  <a:lnTo>
                    <a:pt x="27" y="111"/>
                  </a:lnTo>
                  <a:lnTo>
                    <a:pt x="26" y="111"/>
                  </a:lnTo>
                  <a:lnTo>
                    <a:pt x="13" y="41"/>
                  </a:lnTo>
                  <a:lnTo>
                    <a:pt x="0" y="1"/>
                  </a:lnTo>
                  <a:lnTo>
                    <a:pt x="1" y="0"/>
                  </a:lnTo>
                  <a:lnTo>
                    <a:pt x="36" y="17"/>
                  </a:lnTo>
                  <a:lnTo>
                    <a:pt x="76" y="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3" name="Freeform 56"/>
            <p:cNvSpPr>
              <a:spLocks/>
            </p:cNvSpPr>
            <p:nvPr/>
          </p:nvSpPr>
          <p:spPr bwMode="auto">
            <a:xfrm>
              <a:off x="816" y="1493"/>
              <a:ext cx="26" cy="73"/>
            </a:xfrm>
            <a:custGeom>
              <a:avLst/>
              <a:gdLst>
                <a:gd name="T0" fmla="*/ 13 w 54"/>
                <a:gd name="T1" fmla="*/ 0 h 148"/>
                <a:gd name="T2" fmla="*/ 13 w 54"/>
                <a:gd name="T3" fmla="*/ 1 h 148"/>
                <a:gd name="T4" fmla="*/ 11 w 54"/>
                <a:gd name="T5" fmla="*/ 5 h 148"/>
                <a:gd name="T6" fmla="*/ 6 w 54"/>
                <a:gd name="T7" fmla="*/ 18 h 148"/>
                <a:gd name="T8" fmla="*/ 10 w 54"/>
                <a:gd name="T9" fmla="*/ 36 h 148"/>
                <a:gd name="T10" fmla="*/ 9 w 54"/>
                <a:gd name="T11" fmla="*/ 36 h 148"/>
                <a:gd name="T12" fmla="*/ 6 w 54"/>
                <a:gd name="T13" fmla="*/ 30 h 148"/>
                <a:gd name="T14" fmla="*/ 5 w 54"/>
                <a:gd name="T15" fmla="*/ 25 h 148"/>
                <a:gd name="T16" fmla="*/ 0 w 54"/>
                <a:gd name="T17" fmla="*/ 15 h 148"/>
                <a:gd name="T18" fmla="*/ 12 w 54"/>
                <a:gd name="T19" fmla="*/ 0 h 148"/>
                <a:gd name="T20" fmla="*/ 13 w 54"/>
                <a:gd name="T21" fmla="*/ 0 h 148"/>
                <a:gd name="T22" fmla="*/ 13 w 54"/>
                <a:gd name="T23" fmla="*/ 0 h 1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"/>
                <a:gd name="T37" fmla="*/ 0 h 148"/>
                <a:gd name="T38" fmla="*/ 54 w 54"/>
                <a:gd name="T39" fmla="*/ 148 h 1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" h="148">
                  <a:moveTo>
                    <a:pt x="54" y="1"/>
                  </a:moveTo>
                  <a:lnTo>
                    <a:pt x="54" y="5"/>
                  </a:lnTo>
                  <a:lnTo>
                    <a:pt x="46" y="22"/>
                  </a:lnTo>
                  <a:lnTo>
                    <a:pt x="25" y="73"/>
                  </a:lnTo>
                  <a:lnTo>
                    <a:pt x="41" y="148"/>
                  </a:lnTo>
                  <a:lnTo>
                    <a:pt x="37" y="148"/>
                  </a:lnTo>
                  <a:lnTo>
                    <a:pt x="28" y="123"/>
                  </a:lnTo>
                  <a:lnTo>
                    <a:pt x="22" y="101"/>
                  </a:lnTo>
                  <a:lnTo>
                    <a:pt x="0" y="62"/>
                  </a:lnTo>
                  <a:lnTo>
                    <a:pt x="49" y="0"/>
                  </a:lnTo>
                  <a:lnTo>
                    <a:pt x="53" y="1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61" name="Рисунок 60" descr="0736SY.WMF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9900">
                <a:tint val="45000"/>
                <a:satMod val="400000"/>
              </a:srgbClr>
            </a:duotone>
            <a:lum bright="40000"/>
          </a:blip>
          <a:stretch>
            <a:fillRect/>
          </a:stretch>
        </p:blipFill>
        <p:spPr>
          <a:xfrm>
            <a:off x="6811318" y="0"/>
            <a:ext cx="2332682" cy="2318103"/>
          </a:xfrm>
          <a:prstGeom prst="rect">
            <a:avLst/>
          </a:prstGeom>
        </p:spPr>
      </p:pic>
      <p:pic>
        <p:nvPicPr>
          <p:cNvPr id="65" name="Рисунок 64" descr="3144SY.WMF"/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133715">
            <a:off x="2453932" y="-202967"/>
            <a:ext cx="1182370" cy="1717675"/>
          </a:xfrm>
          <a:prstGeom prst="rect">
            <a:avLst/>
          </a:prstGeom>
        </p:spPr>
      </p:pic>
      <p:pic>
        <p:nvPicPr>
          <p:cNvPr id="66" name="Рисунок 65" descr="3144SY.WMF"/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133715">
            <a:off x="310825" y="154199"/>
            <a:ext cx="1182370" cy="1717675"/>
          </a:xfrm>
          <a:prstGeom prst="rect">
            <a:avLst/>
          </a:prstGeom>
        </p:spPr>
      </p:pic>
      <p:pic>
        <p:nvPicPr>
          <p:cNvPr id="67" name="Рисунок 66" descr="3144SY.WMF"/>
          <p:cNvPicPr>
            <a:picLocks noChangeAspect="1"/>
          </p:cNvPicPr>
          <p:nvPr/>
        </p:nvPicPr>
        <p:blipFill>
          <a:blip r:embed="rId5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 rot="5133715">
            <a:off x="4954261" y="82761"/>
            <a:ext cx="1182370" cy="1717675"/>
          </a:xfrm>
          <a:prstGeom prst="rect">
            <a:avLst/>
          </a:prstGeom>
        </p:spPr>
      </p:pic>
      <p:pic>
        <p:nvPicPr>
          <p:cNvPr id="7177" name="Рисунок 71" descr="g0407712.WM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80138" y="2500313"/>
            <a:ext cx="2963862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Рисунок 72" descr="g0407722.WM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0" y="1928813"/>
            <a:ext cx="2216150" cy="454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Рисунок 73" descr="g0600389.WM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72000" y="4643438"/>
            <a:ext cx="1325563" cy="163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4" descr="g0600875.WMF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29313" y="4214813"/>
            <a:ext cx="136366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Рисунок 75" descr="g0601370.WMF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357313" y="4286250"/>
            <a:ext cx="11811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2" name="Прямоугольник 79"/>
          <p:cNvSpPr>
            <a:spLocks noChangeArrowheads="1"/>
          </p:cNvSpPr>
          <p:nvPr/>
        </p:nvSpPr>
        <p:spPr bwMode="auto">
          <a:xfrm>
            <a:off x="2786063" y="1643063"/>
            <a:ext cx="3473450" cy="523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mic Sans MS" pitchFamily="66" charset="0"/>
              </a:rPr>
              <a:t>Оранжевые мамы</a:t>
            </a:r>
            <a:r>
              <a:rPr lang="ru-RU" b="1" i="1">
                <a:latin typeface="Comic Sans MS" pitchFamily="66" charset="0"/>
              </a:rPr>
              <a:t>,</a:t>
            </a:r>
          </a:p>
        </p:txBody>
      </p:sp>
      <p:sp>
        <p:nvSpPr>
          <p:cNvPr id="7183" name="Прямоугольник 80"/>
          <p:cNvSpPr>
            <a:spLocks noChangeArrowheads="1"/>
          </p:cNvSpPr>
          <p:nvPr/>
        </p:nvSpPr>
        <p:spPr bwMode="auto">
          <a:xfrm>
            <a:off x="2714625" y="2928938"/>
            <a:ext cx="3532188" cy="523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mic Sans MS" pitchFamily="66" charset="0"/>
              </a:rPr>
              <a:t>Оранжевые песни,</a:t>
            </a:r>
          </a:p>
        </p:txBody>
      </p:sp>
      <p:sp>
        <p:nvSpPr>
          <p:cNvPr id="7184" name="Прямоугольник 81"/>
          <p:cNvSpPr>
            <a:spLocks noChangeArrowheads="1"/>
          </p:cNvSpPr>
          <p:nvPr/>
        </p:nvSpPr>
        <p:spPr bwMode="auto">
          <a:xfrm>
            <a:off x="2500313" y="2286000"/>
            <a:ext cx="3944937" cy="523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mic Sans MS" pitchFamily="66" charset="0"/>
              </a:rPr>
              <a:t>Оранжевым ребятам,</a:t>
            </a:r>
          </a:p>
        </p:txBody>
      </p:sp>
      <p:sp>
        <p:nvSpPr>
          <p:cNvPr id="7185" name="Прямоугольник 82"/>
          <p:cNvSpPr>
            <a:spLocks noChangeArrowheads="1"/>
          </p:cNvSpPr>
          <p:nvPr/>
        </p:nvSpPr>
        <p:spPr bwMode="auto">
          <a:xfrm>
            <a:off x="2928938" y="3571875"/>
            <a:ext cx="3079750" cy="523875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latin typeface="Comic Sans MS" pitchFamily="66" charset="0"/>
              </a:rPr>
              <a:t>Оранжево поют!</a:t>
            </a:r>
            <a:endParaRPr lang="ru-RU" b="1" i="1">
              <a:latin typeface="Comic Sans MS" pitchFamily="66" charset="0"/>
            </a:endParaRPr>
          </a:p>
        </p:txBody>
      </p:sp>
      <p:pic>
        <p:nvPicPr>
          <p:cNvPr id="84" name="Рисунок 83" descr="g0156556.WMF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1785919" y="6038734"/>
            <a:ext cx="2357454" cy="819266"/>
          </a:xfrm>
          <a:prstGeom prst="rect">
            <a:avLst/>
          </a:prstGeom>
        </p:spPr>
      </p:pic>
      <p:pic>
        <p:nvPicPr>
          <p:cNvPr id="85" name="Рисунок 84" descr="g0156556.WMF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429388" y="6038734"/>
            <a:ext cx="2357454" cy="819266"/>
          </a:xfrm>
          <a:prstGeom prst="rect">
            <a:avLst/>
          </a:prstGeom>
        </p:spPr>
      </p:pic>
      <p:pic>
        <p:nvPicPr>
          <p:cNvPr id="86" name="Рисунок 85" descr="g0156556.WMF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0" y="6038734"/>
            <a:ext cx="2357454" cy="819266"/>
          </a:xfrm>
          <a:prstGeom prst="rect">
            <a:avLst/>
          </a:prstGeom>
        </p:spPr>
      </p:pic>
      <p:pic>
        <p:nvPicPr>
          <p:cNvPr id="87" name="Рисунок 86" descr="g0156556.WMF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99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071934" y="6038734"/>
            <a:ext cx="2357454" cy="819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542925" y="714375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Золотое кольцо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571500" y="1571625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Золотое солнце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500063" y="2214563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504D"/>
                </a:solidFill>
                <a:latin typeface="Comic Sans MS"/>
              </a:rPr>
              <a:t>Золотые волосы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>
            <a:off x="500063" y="3143250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Золотая бабушка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>
            <a:off x="428625" y="4000500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497A"/>
                </a:solidFill>
                <a:latin typeface="Comic Sans MS"/>
              </a:rPr>
              <a:t>Золотые руки</a:t>
            </a:r>
          </a:p>
        </p:txBody>
      </p:sp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>
            <a:off x="4786313" y="3500438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Яркое и сияющее</a:t>
            </a:r>
          </a:p>
        </p:txBody>
      </p:sp>
      <p:sp>
        <p:nvSpPr>
          <p:cNvPr id="8200" name="WordArt 8"/>
          <p:cNvSpPr>
            <a:spLocks noChangeArrowheads="1" noChangeShapeType="1" noTextEdit="1"/>
          </p:cNvSpPr>
          <p:nvPr/>
        </p:nvSpPr>
        <p:spPr bwMode="auto">
          <a:xfrm>
            <a:off x="5143500" y="428625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Умелые и работящие</a:t>
            </a:r>
          </a:p>
        </p:txBody>
      </p:sp>
      <p:sp>
        <p:nvSpPr>
          <p:cNvPr id="8201" name="WordArt 9"/>
          <p:cNvSpPr>
            <a:spLocks noChangeArrowheads="1" noChangeShapeType="1" noTextEdit="1"/>
          </p:cNvSpPr>
          <p:nvPr/>
        </p:nvSpPr>
        <p:spPr bwMode="auto">
          <a:xfrm>
            <a:off x="4857750" y="1928813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Сделанное из золота</a:t>
            </a:r>
          </a:p>
        </p:txBody>
      </p:sp>
      <p:sp>
        <p:nvSpPr>
          <p:cNvPr id="8202" name="WordArt 10"/>
          <p:cNvSpPr>
            <a:spLocks noChangeArrowheads="1" noChangeShapeType="1" noTextEdit="1"/>
          </p:cNvSpPr>
          <p:nvPr/>
        </p:nvSpPr>
        <p:spPr bwMode="auto">
          <a:xfrm>
            <a:off x="5000625" y="1214438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Светлые и блестящие</a:t>
            </a:r>
          </a:p>
        </p:txBody>
      </p:sp>
      <p:sp>
        <p:nvSpPr>
          <p:cNvPr id="8203" name="WordArt 11"/>
          <p:cNvSpPr>
            <a:spLocks noChangeArrowheads="1" noChangeShapeType="1" noTextEdit="1"/>
          </p:cNvSpPr>
          <p:nvPr/>
        </p:nvSpPr>
        <p:spPr bwMode="auto">
          <a:xfrm>
            <a:off x="4929188" y="2643188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Дорогая и любимая</a:t>
            </a:r>
          </a:p>
        </p:txBody>
      </p:sp>
      <p:pic>
        <p:nvPicPr>
          <p:cNvPr id="8204" name="Рисунок 11" descr="g0707815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87850"/>
            <a:ext cx="1857375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Рисунок 14" descr="g0141270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013575" y="4071938"/>
            <a:ext cx="2130425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0736SY.WMF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9900">
                <a:tint val="45000"/>
                <a:satMod val="400000"/>
              </a:srgbClr>
            </a:duotone>
            <a:lum bright="40000"/>
          </a:blip>
          <a:stretch>
            <a:fillRect/>
          </a:stretch>
        </p:blipFill>
        <p:spPr>
          <a:xfrm>
            <a:off x="3500430" y="0"/>
            <a:ext cx="2045157" cy="2032375"/>
          </a:xfrm>
          <a:prstGeom prst="rect">
            <a:avLst/>
          </a:prstGeom>
        </p:spPr>
      </p:pic>
      <p:pic>
        <p:nvPicPr>
          <p:cNvPr id="8207" name="Рисунок 16" descr="HH01630_.WM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4688" y="4214813"/>
            <a:ext cx="3101975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542925" y="714375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Золотое кольцо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571500" y="1571625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FF33"/>
                </a:solidFill>
                <a:latin typeface="Comic Sans MS"/>
              </a:rPr>
              <a:t>Золотое солнце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500063" y="2214563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504D"/>
                </a:solidFill>
                <a:latin typeface="Comic Sans MS"/>
              </a:rPr>
              <a:t>Золотые волосы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500063" y="3143250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Золотая бабушка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428625" y="4000500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5F497A"/>
                </a:solidFill>
                <a:latin typeface="Comic Sans MS"/>
              </a:rPr>
              <a:t>Золотые руки</a:t>
            </a:r>
          </a:p>
        </p:txBody>
      </p:sp>
      <p:sp>
        <p:nvSpPr>
          <p:cNvPr id="25607" name="WordArt 7"/>
          <p:cNvSpPr>
            <a:spLocks noChangeArrowheads="1" noChangeShapeType="1" noTextEdit="1"/>
          </p:cNvSpPr>
          <p:nvPr/>
        </p:nvSpPr>
        <p:spPr bwMode="auto">
          <a:xfrm>
            <a:off x="5143500" y="1643063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Comic Sans MS"/>
              </a:rPr>
              <a:t>Яркое и сияющее</a:t>
            </a:r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4572000" y="3929063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E36C0A"/>
                </a:solidFill>
                <a:latin typeface="Comic Sans MS"/>
              </a:rPr>
              <a:t>Умелые и работящие</a:t>
            </a:r>
          </a:p>
        </p:txBody>
      </p:sp>
      <p:sp>
        <p:nvSpPr>
          <p:cNvPr id="25609" name="WordArt 9"/>
          <p:cNvSpPr>
            <a:spLocks noChangeArrowheads="1" noChangeShapeType="1" noTextEdit="1"/>
          </p:cNvSpPr>
          <p:nvPr/>
        </p:nvSpPr>
        <p:spPr bwMode="auto">
          <a:xfrm>
            <a:off x="5214938" y="714375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Сделанное из золота</a:t>
            </a:r>
          </a:p>
        </p:txBody>
      </p:sp>
      <p:sp>
        <p:nvSpPr>
          <p:cNvPr id="25610" name="WordArt 10"/>
          <p:cNvSpPr>
            <a:spLocks noChangeArrowheads="1" noChangeShapeType="1" noTextEdit="1"/>
          </p:cNvSpPr>
          <p:nvPr/>
        </p:nvSpPr>
        <p:spPr bwMode="auto">
          <a:xfrm>
            <a:off x="4929188" y="2286000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Светлые и блестящие</a:t>
            </a:r>
          </a:p>
        </p:txBody>
      </p:sp>
      <p:sp>
        <p:nvSpPr>
          <p:cNvPr id="25611" name="WordArt 11"/>
          <p:cNvSpPr>
            <a:spLocks noChangeArrowheads="1" noChangeShapeType="1" noTextEdit="1"/>
          </p:cNvSpPr>
          <p:nvPr/>
        </p:nvSpPr>
        <p:spPr bwMode="auto">
          <a:xfrm>
            <a:off x="4786313" y="3143250"/>
            <a:ext cx="3619500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Дорогая и любимая</a:t>
            </a:r>
          </a:p>
        </p:txBody>
      </p:sp>
      <p:pic>
        <p:nvPicPr>
          <p:cNvPr id="9228" name="Рисунок 11" descr="g0707815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87850"/>
            <a:ext cx="1857375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Рисунок 14" descr="g0141270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77088" y="4286250"/>
            <a:ext cx="1966912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0736SY.WMF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9900">
                <a:tint val="45000"/>
                <a:satMod val="400000"/>
              </a:srgbClr>
            </a:duotone>
            <a:lum bright="40000"/>
          </a:blip>
          <a:stretch>
            <a:fillRect/>
          </a:stretch>
        </p:blipFill>
        <p:spPr>
          <a:xfrm>
            <a:off x="3500430" y="0"/>
            <a:ext cx="2045157" cy="2032375"/>
          </a:xfrm>
          <a:prstGeom prst="rect">
            <a:avLst/>
          </a:prstGeom>
        </p:spPr>
      </p:pic>
      <p:pic>
        <p:nvPicPr>
          <p:cNvPr id="9231" name="Рисунок 16" descr="HH01630_.WM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88" y="4483100"/>
            <a:ext cx="3101975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25608" grpId="0" animBg="1"/>
      <p:bldP spid="25609" grpId="0" animBg="1"/>
      <p:bldP spid="25610" grpId="0" animBg="1"/>
      <p:bldP spid="256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2" descr="g0123962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5" y="214313"/>
            <a:ext cx="1411288" cy="334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Рисунок 3" descr="g0134735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6205538"/>
            <a:ext cx="993775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Рисунок 5" descr="g0112679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5325" y="3357563"/>
            <a:ext cx="2098675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Рисунок 7" descr="g0150334.WM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75" y="5072063"/>
            <a:ext cx="2043113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Рисунок 8" descr="g0100406.WM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2035180">
            <a:off x="3390900" y="2735263"/>
            <a:ext cx="1460500" cy="286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Рисунок 10" descr="g0112660.WM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500688"/>
            <a:ext cx="1287463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Рисунок 19" descr="g0101263.WM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00500" y="3357563"/>
            <a:ext cx="3608388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19"/>
          <p:cNvGrpSpPr>
            <a:grpSpLocks/>
          </p:cNvGrpSpPr>
          <p:nvPr/>
        </p:nvGrpSpPr>
        <p:grpSpPr bwMode="auto">
          <a:xfrm>
            <a:off x="0" y="357188"/>
            <a:ext cx="4402138" cy="4799012"/>
            <a:chOff x="0" y="357166"/>
            <a:chExt cx="4402167" cy="4799617"/>
          </a:xfrm>
        </p:grpSpPr>
        <p:sp>
          <p:nvSpPr>
            <p:cNvPr id="2" name="TextBox 1"/>
            <p:cNvSpPr txBox="1"/>
            <p:nvPr/>
          </p:nvSpPr>
          <p:spPr>
            <a:xfrm>
              <a:off x="0" y="357166"/>
              <a:ext cx="4402167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>
                    <a:solidFill>
                      <a:schemeClr val="tx1"/>
                    </a:solidFill>
                  </a:ln>
                  <a:solidFill>
                    <a:srgbClr val="C00000"/>
                  </a:solidFill>
                  <a:latin typeface="Comic Sans MS" pitchFamily="66" charset="0"/>
                </a:rPr>
                <a:t>Благородный как ...</a:t>
              </a:r>
              <a:endParaRPr lang="ru-RU" sz="3200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0" y="1643050"/>
              <a:ext cx="3114955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FFFF00"/>
                  </a:solidFill>
                  <a:latin typeface="Comic Sans MS" pitchFamily="66" charset="0"/>
                </a:rPr>
                <a:t>Упрямый как…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0" y="2857496"/>
              <a:ext cx="2677336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19050">
                    <a:solidFill>
                      <a:schemeClr val="tx1"/>
                    </a:solidFill>
                  </a:ln>
                  <a:solidFill>
                    <a:srgbClr val="009900"/>
                  </a:solidFill>
                  <a:latin typeface="Comic Sans MS" pitchFamily="66" charset="0"/>
                </a:rPr>
                <a:t>Хитрая как…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0" y="1000108"/>
              <a:ext cx="3685624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0066FF"/>
                  </a:solidFill>
                  <a:latin typeface="Comic Sans MS" pitchFamily="66" charset="0"/>
                </a:rPr>
                <a:t>Неуклюжий как…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0" y="3429000"/>
              <a:ext cx="3068661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chemeClr val="accent1">
                      <a:lumMod val="60000"/>
                      <a:lumOff val="40000"/>
                    </a:schemeClr>
                  </a:solidFill>
                  <a:latin typeface="Comic Sans MS" pitchFamily="66" charset="0"/>
                </a:rPr>
                <a:t>Надутый как…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0" y="2285992"/>
              <a:ext cx="4182555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FF0000"/>
                  </a:solidFill>
                  <a:latin typeface="Comic Sans MS" pitchFamily="66" charset="0"/>
                </a:rPr>
                <a:t>Изворотливый как…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0" y="4572008"/>
              <a:ext cx="3151825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FF9900"/>
                  </a:solidFill>
                  <a:latin typeface="Comic Sans MS" pitchFamily="66" charset="0"/>
                </a:rPr>
                <a:t>Колючий как…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0" y="4071942"/>
              <a:ext cx="3257623" cy="584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 i="1" dirty="0">
                  <a:ln w="28575">
                    <a:solidFill>
                      <a:schemeClr val="tx1"/>
                    </a:solidFill>
                  </a:ln>
                  <a:solidFill>
                    <a:srgbClr val="00B050"/>
                  </a:solidFill>
                  <a:latin typeface="Comic Sans MS" pitchFamily="66" charset="0"/>
                </a:rPr>
                <a:t>Здоровый как…</a:t>
              </a:r>
            </a:p>
          </p:txBody>
        </p:sp>
      </p:grpSp>
      <p:pic>
        <p:nvPicPr>
          <p:cNvPr id="10250" name="Рисунок 17" descr="g0108522.WMF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29313" y="0"/>
            <a:ext cx="3214687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</TotalTime>
  <Words>499</Words>
  <Application>Microsoft PowerPoint</Application>
  <PresentationFormat>Экран (4:3)</PresentationFormat>
  <Paragraphs>163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Calibri</vt:lpstr>
      <vt:lpstr>Comic Sans MS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1</cp:lastModifiedBy>
  <cp:revision>52</cp:revision>
  <dcterms:created xsi:type="dcterms:W3CDTF">1601-01-01T00:00:00Z</dcterms:created>
  <dcterms:modified xsi:type="dcterms:W3CDTF">2010-04-14T15:13:54Z</dcterms:modified>
</cp:coreProperties>
</file>