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32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6" r:id="rId29"/>
    <p:sldId id="284" r:id="rId30"/>
    <p:sldId id="285" r:id="rId31"/>
    <p:sldId id="301" r:id="rId32"/>
    <p:sldId id="302" r:id="rId33"/>
    <p:sldId id="303" r:id="rId34"/>
    <p:sldId id="304" r:id="rId35"/>
    <p:sldId id="305" r:id="rId36"/>
    <p:sldId id="324" r:id="rId37"/>
    <p:sldId id="307" r:id="rId38"/>
    <p:sldId id="325" r:id="rId39"/>
    <p:sldId id="309" r:id="rId40"/>
    <p:sldId id="310" r:id="rId41"/>
    <p:sldId id="321" r:id="rId42"/>
    <p:sldId id="311" r:id="rId43"/>
    <p:sldId id="326" r:id="rId44"/>
    <p:sldId id="313" r:id="rId45"/>
    <p:sldId id="314" r:id="rId46"/>
    <p:sldId id="315" r:id="rId47"/>
    <p:sldId id="316" r:id="rId48"/>
    <p:sldId id="317" r:id="rId49"/>
    <p:sldId id="322" r:id="rId50"/>
    <p:sldId id="319" r:id="rId51"/>
    <p:sldId id="320" r:id="rId52"/>
    <p:sldId id="327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E72"/>
    <a:srgbClr val="F9B0B1"/>
    <a:srgbClr val="FF0000"/>
    <a:srgbClr val="658D7E"/>
    <a:srgbClr val="A46061"/>
    <a:srgbClr val="2DB782"/>
    <a:srgbClr val="B6BA16"/>
    <a:srgbClr val="3C7B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21" autoAdjust="0"/>
  </p:normalViewPr>
  <p:slideViewPr>
    <p:cSldViewPr>
      <p:cViewPr>
        <p:scale>
          <a:sx n="50" d="100"/>
          <a:sy n="50" d="100"/>
        </p:scale>
        <p:origin x="-1740" y="-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E21FA-EF1E-44BF-A6A2-D8B1192E1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03A1C-6F58-4DE9-9CBA-A1B301325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BA5AE-0F36-40B3-90A9-7633FEE4A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EA64B-FBBC-4725-A3F2-42F33F861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FD2A2-E54C-4E13-BDD5-0DEC7354B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59022-1783-4696-94A9-E80A9F69F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9B170-145F-4D9F-B47C-C3DCAAF64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9A81B-4B04-41AA-860F-27E14DAD9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6B7A-BAF8-4597-936A-5216B3DFE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98B92-3C2E-49E1-A8D4-039155525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403AB-BF85-46AB-9536-7C06FB3B8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A161-10ED-4879-B39D-9F6153A8A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422F-03C9-429C-8D84-9ADE0CFC1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7ABECC-12A2-4E2B-8EF6-6F9F4BFB5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//images.yandex.ru/search?p=1&amp;text=%D1%84%D0%BB%D0%B0%D0%B3%20%D1%88%D0%B2%D0%B5%D0%B9%D1%86%D0%B0%D1%80%D0%B8%D0%B8&amp;spsite=fake-029-3561426.ru&amp;img_url=www.yuga.ru/media/flag_switzerland.jpg&amp;rpt=simage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2;&#1083;&#1072;&#1076;&#1077;&#1083;&#1077;&#1094;\&#1056;&#1072;&#1073;&#1086;&#1095;&#1080;&#1081;%20&#1089;&#1090;&#1086;&#1083;\&#1057;&#1074;&#1086;&#1103;%20&#1080;&#1075;&#1088;&#1072;%20&#1057;&#1090;&#1088;&#1072;&#1085;&#1086;&#1074;&#1077;&#1076;&#1077;&#1085;&#1080;&#1077;\Svoya_igra%20-%20Opening.mp3" TargetMode="External"/><Relationship Id="rId6" Type="http://schemas.openxmlformats.org/officeDocument/2006/relationships/image" Target="../media/image4.jpeg"/><Relationship Id="rId5" Type="http://schemas.openxmlformats.org/officeDocument/2006/relationships/hyperlink" Target="//images.yandex.ru/search?p=2&amp;text=%D1%84%D0%BB%D0%B0%D0%B3%20%D0%B0%D0%B2%D1%81%D1%82%D1%80%D0%B8%D0%B8&amp;spsite=fake-015-1163987.ru&amp;img_url=ofb.ucoz.ru/gerb.png&amp;rpt=simage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slide" Target="slide51.xml"/><Relationship Id="rId21" Type="http://schemas.openxmlformats.org/officeDocument/2006/relationships/image" Target="../media/image16.png"/><Relationship Id="rId34" Type="http://schemas.openxmlformats.org/officeDocument/2006/relationships/slide" Target="slide14.xml"/><Relationship Id="rId42" Type="http://schemas.openxmlformats.org/officeDocument/2006/relationships/slide" Target="slide19.xml"/><Relationship Id="rId47" Type="http://schemas.openxmlformats.org/officeDocument/2006/relationships/image" Target="../media/image29.png"/><Relationship Id="rId50" Type="http://schemas.openxmlformats.org/officeDocument/2006/relationships/slide" Target="slide23.xml"/><Relationship Id="rId55" Type="http://schemas.openxmlformats.org/officeDocument/2006/relationships/image" Target="../media/image33.png"/><Relationship Id="rId63" Type="http://schemas.openxmlformats.org/officeDocument/2006/relationships/image" Target="../media/image37.png"/><Relationship Id="rId68" Type="http://schemas.openxmlformats.org/officeDocument/2006/relationships/slide" Target="slide41.xml"/><Relationship Id="rId76" Type="http://schemas.openxmlformats.org/officeDocument/2006/relationships/slide" Target="slide32.xml"/><Relationship Id="rId84" Type="http://schemas.openxmlformats.org/officeDocument/2006/relationships/slide" Target="slide36.xml"/><Relationship Id="rId89" Type="http://schemas.openxmlformats.org/officeDocument/2006/relationships/image" Target="../media/image50.png"/><Relationship Id="rId97" Type="http://schemas.openxmlformats.org/officeDocument/2006/relationships/image" Target="../media/image54.png"/><Relationship Id="rId7" Type="http://schemas.openxmlformats.org/officeDocument/2006/relationships/image" Target="../media/image9.png"/><Relationship Id="rId71" Type="http://schemas.openxmlformats.org/officeDocument/2006/relationships/image" Target="../media/image41.png"/><Relationship Id="rId92" Type="http://schemas.openxmlformats.org/officeDocument/2006/relationships/slide" Target="slide29.xml"/><Relationship Id="rId2" Type="http://schemas.openxmlformats.org/officeDocument/2006/relationships/slide" Target="slide46.xml"/><Relationship Id="rId16" Type="http://schemas.openxmlformats.org/officeDocument/2006/relationships/slide" Target="slide24.xml"/><Relationship Id="rId29" Type="http://schemas.openxmlformats.org/officeDocument/2006/relationships/image" Target="../media/image20.png"/><Relationship Id="rId11" Type="http://schemas.openxmlformats.org/officeDocument/2006/relationships/image" Target="../media/image11.png"/><Relationship Id="rId24" Type="http://schemas.openxmlformats.org/officeDocument/2006/relationships/slide" Target="slide50.xml"/><Relationship Id="rId32" Type="http://schemas.openxmlformats.org/officeDocument/2006/relationships/slide" Target="slide13.xml"/><Relationship Id="rId37" Type="http://schemas.openxmlformats.org/officeDocument/2006/relationships/image" Target="../media/image24.png"/><Relationship Id="rId40" Type="http://schemas.openxmlformats.org/officeDocument/2006/relationships/slide" Target="slide18.xm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8" Type="http://schemas.openxmlformats.org/officeDocument/2006/relationships/slide" Target="slide7.xml"/><Relationship Id="rId66" Type="http://schemas.openxmlformats.org/officeDocument/2006/relationships/slide" Target="slide40.xml"/><Relationship Id="rId74" Type="http://schemas.openxmlformats.org/officeDocument/2006/relationships/slide" Target="slide44.xml"/><Relationship Id="rId79" Type="http://schemas.openxmlformats.org/officeDocument/2006/relationships/image" Target="../media/image45.png"/><Relationship Id="rId87" Type="http://schemas.openxmlformats.org/officeDocument/2006/relationships/image" Target="../media/image49.png"/><Relationship Id="rId5" Type="http://schemas.openxmlformats.org/officeDocument/2006/relationships/image" Target="../media/image8.png"/><Relationship Id="rId61" Type="http://schemas.openxmlformats.org/officeDocument/2006/relationships/image" Target="../media/image36.png"/><Relationship Id="rId82" Type="http://schemas.openxmlformats.org/officeDocument/2006/relationships/slide" Target="slide35.xml"/><Relationship Id="rId90" Type="http://schemas.openxmlformats.org/officeDocument/2006/relationships/slide" Target="slide28.xml"/><Relationship Id="rId95" Type="http://schemas.openxmlformats.org/officeDocument/2006/relationships/image" Target="../media/image53.png"/><Relationship Id="rId19" Type="http://schemas.openxmlformats.org/officeDocument/2006/relationships/image" Target="../media/image15.png"/><Relationship Id="rId14" Type="http://schemas.openxmlformats.org/officeDocument/2006/relationships/slide" Target="slide31.xml"/><Relationship Id="rId22" Type="http://schemas.openxmlformats.org/officeDocument/2006/relationships/slide" Target="slide49.xml"/><Relationship Id="rId27" Type="http://schemas.openxmlformats.org/officeDocument/2006/relationships/image" Target="../media/image19.png"/><Relationship Id="rId30" Type="http://schemas.openxmlformats.org/officeDocument/2006/relationships/slide" Target="slide12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slide" Target="slide22.xml"/><Relationship Id="rId56" Type="http://schemas.openxmlformats.org/officeDocument/2006/relationships/slide" Target="slide6.xml"/><Relationship Id="rId64" Type="http://schemas.openxmlformats.org/officeDocument/2006/relationships/slide" Target="slide39.xml"/><Relationship Id="rId69" Type="http://schemas.openxmlformats.org/officeDocument/2006/relationships/image" Target="../media/image40.png"/><Relationship Id="rId77" Type="http://schemas.openxmlformats.org/officeDocument/2006/relationships/image" Target="../media/image44.png"/><Relationship Id="rId8" Type="http://schemas.openxmlformats.org/officeDocument/2006/relationships/slide" Target="slide17.xml"/><Relationship Id="rId51" Type="http://schemas.openxmlformats.org/officeDocument/2006/relationships/image" Target="../media/image31.png"/><Relationship Id="rId72" Type="http://schemas.openxmlformats.org/officeDocument/2006/relationships/slide" Target="slide43.xml"/><Relationship Id="rId80" Type="http://schemas.openxmlformats.org/officeDocument/2006/relationships/slide" Target="slide34.xml"/><Relationship Id="rId85" Type="http://schemas.openxmlformats.org/officeDocument/2006/relationships/image" Target="../media/image48.png"/><Relationship Id="rId93" Type="http://schemas.openxmlformats.org/officeDocument/2006/relationships/image" Target="../media/image52.png"/><Relationship Id="rId98" Type="http://schemas.openxmlformats.org/officeDocument/2006/relationships/slide" Target="slide30.xml"/><Relationship Id="rId3" Type="http://schemas.openxmlformats.org/officeDocument/2006/relationships/image" Target="../media/image7.png"/><Relationship Id="rId12" Type="http://schemas.openxmlformats.org/officeDocument/2006/relationships/slide" Target="slide38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slide" Target="slide16.xml"/><Relationship Id="rId46" Type="http://schemas.openxmlformats.org/officeDocument/2006/relationships/slide" Target="slide21.xml"/><Relationship Id="rId59" Type="http://schemas.openxmlformats.org/officeDocument/2006/relationships/image" Target="../media/image35.png"/><Relationship Id="rId67" Type="http://schemas.openxmlformats.org/officeDocument/2006/relationships/image" Target="../media/image39.png"/><Relationship Id="rId20" Type="http://schemas.openxmlformats.org/officeDocument/2006/relationships/slide" Target="slide48.xml"/><Relationship Id="rId41" Type="http://schemas.openxmlformats.org/officeDocument/2006/relationships/image" Target="../media/image26.png"/><Relationship Id="rId54" Type="http://schemas.openxmlformats.org/officeDocument/2006/relationships/slide" Target="slide5.xml"/><Relationship Id="rId62" Type="http://schemas.openxmlformats.org/officeDocument/2006/relationships/slide" Target="slide9.xml"/><Relationship Id="rId70" Type="http://schemas.openxmlformats.org/officeDocument/2006/relationships/slide" Target="slide42.xml"/><Relationship Id="rId75" Type="http://schemas.openxmlformats.org/officeDocument/2006/relationships/image" Target="../media/image43.png"/><Relationship Id="rId83" Type="http://schemas.openxmlformats.org/officeDocument/2006/relationships/image" Target="../media/image47.png"/><Relationship Id="rId88" Type="http://schemas.openxmlformats.org/officeDocument/2006/relationships/slide" Target="slide27.xml"/><Relationship Id="rId91" Type="http://schemas.openxmlformats.org/officeDocument/2006/relationships/image" Target="../media/image51.png"/><Relationship Id="rId96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slide" Target="slide11.xml"/><Relationship Id="rId36" Type="http://schemas.openxmlformats.org/officeDocument/2006/relationships/slide" Target="slide15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slide" Target="slide3.xml"/><Relationship Id="rId31" Type="http://schemas.openxmlformats.org/officeDocument/2006/relationships/image" Target="../media/image21.png"/><Relationship Id="rId44" Type="http://schemas.openxmlformats.org/officeDocument/2006/relationships/slide" Target="slide20.xml"/><Relationship Id="rId52" Type="http://schemas.openxmlformats.org/officeDocument/2006/relationships/slide" Target="slide4.xml"/><Relationship Id="rId60" Type="http://schemas.openxmlformats.org/officeDocument/2006/relationships/slide" Target="slide8.xml"/><Relationship Id="rId65" Type="http://schemas.openxmlformats.org/officeDocument/2006/relationships/image" Target="../media/image38.png"/><Relationship Id="rId73" Type="http://schemas.openxmlformats.org/officeDocument/2006/relationships/image" Target="../media/image42.png"/><Relationship Id="rId78" Type="http://schemas.openxmlformats.org/officeDocument/2006/relationships/slide" Target="slide33.xml"/><Relationship Id="rId81" Type="http://schemas.openxmlformats.org/officeDocument/2006/relationships/image" Target="../media/image46.png"/><Relationship Id="rId86" Type="http://schemas.openxmlformats.org/officeDocument/2006/relationships/slide" Target="slide37.xml"/><Relationship Id="rId94" Type="http://schemas.openxmlformats.org/officeDocument/2006/relationships/slide" Target="slide25.xml"/><Relationship Id="rId99" Type="http://schemas.openxmlformats.org/officeDocument/2006/relationships/image" Target="../media/image55.png"/><Relationship Id="rId4" Type="http://schemas.openxmlformats.org/officeDocument/2006/relationships/slide" Target="slide45.xml"/><Relationship Id="rId9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slide" Target="slide47.xml"/><Relationship Id="rId39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hyperlink" Target="http://img0.liveinternet.ru/images/attach/c/0/47/108/47108753_1249379358_Beethoven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7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57.radikal.ru/i156/0911/45/d71f64478241.jpg" TargetMode="External"/><Relationship Id="rId5" Type="http://schemas.openxmlformats.org/officeDocument/2006/relationships/image" Target="../media/image117.jpeg"/><Relationship Id="rId4" Type="http://schemas.openxmlformats.org/officeDocument/2006/relationships/hyperlink" Target="http://www.bgshop.ru/Controls/image.axd?id=9330166&amp;type=big&amp;goods=Book&amp;theme=standart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travellinggregory.files.wordpress.com/2008/03/800px-sachertorte_dsc03027.jpg" TargetMode="Externa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7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840537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176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Forte"/>
              </a:rPr>
              <a:t>LANDESKUNDE</a:t>
            </a:r>
            <a:endParaRPr lang="ru-RU" sz="3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612313" y="2506663"/>
            <a:ext cx="5113337" cy="922337"/>
            <a:chOff x="5919" y="2568"/>
            <a:chExt cx="3221" cy="581"/>
          </a:xfrm>
        </p:grpSpPr>
        <p:pic>
          <p:nvPicPr>
            <p:cNvPr id="4107" name="Picture 8" descr="m_27e20ca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19" y="2568"/>
              <a:ext cx="862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8" name="Rectangle 9"/>
            <p:cNvSpPr>
              <a:spLocks noChangeArrowheads="1"/>
            </p:cNvSpPr>
            <p:nvPr/>
          </p:nvSpPr>
          <p:spPr bwMode="auto">
            <a:xfrm>
              <a:off x="6781" y="2704"/>
              <a:ext cx="235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800">
                  <a:latin typeface="Arial Black" pitchFamily="34" charset="0"/>
                </a:rPr>
                <a:t>Deutschland</a:t>
              </a:r>
              <a:endParaRPr lang="ru-RU" sz="2800">
                <a:latin typeface="Arial Black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9756775" y="3522663"/>
            <a:ext cx="3751263" cy="914400"/>
            <a:chOff x="5826" y="1661"/>
            <a:chExt cx="2363" cy="576"/>
          </a:xfrm>
        </p:grpSpPr>
        <p:pic>
          <p:nvPicPr>
            <p:cNvPr id="4105" name="Picture 13" descr="i?id=5858592&amp;tov=2&amp;n=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826" y="1661"/>
              <a:ext cx="86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Rectangle 14"/>
            <p:cNvSpPr>
              <a:spLocks noChangeArrowheads="1"/>
            </p:cNvSpPr>
            <p:nvPr/>
          </p:nvSpPr>
          <p:spPr bwMode="auto">
            <a:xfrm>
              <a:off x="6781" y="1797"/>
              <a:ext cx="1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/>
              <a:r>
                <a:rPr lang="ru-RU" sz="2800">
                  <a:latin typeface="Arial Black" pitchFamily="34" charset="0"/>
                </a:rPr>
                <a:t>Ö</a:t>
              </a:r>
              <a:r>
                <a:rPr lang="en-US" sz="2800">
                  <a:latin typeface="Arial Black" pitchFamily="34" charset="0"/>
                </a:rPr>
                <a:t>sterreich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9540875" y="1484313"/>
            <a:ext cx="3960813" cy="846137"/>
            <a:chOff x="5828" y="935"/>
            <a:chExt cx="2495" cy="533"/>
          </a:xfrm>
        </p:grpSpPr>
        <p:pic>
          <p:nvPicPr>
            <p:cNvPr id="4103" name="Picture 11" descr="i?id=18707069&amp;tov=0&amp;n=2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28" y="935"/>
              <a:ext cx="817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Rectangle 15"/>
            <p:cNvSpPr>
              <a:spLocks noChangeArrowheads="1"/>
            </p:cNvSpPr>
            <p:nvPr/>
          </p:nvSpPr>
          <p:spPr bwMode="auto">
            <a:xfrm>
              <a:off x="6714" y="1071"/>
              <a:ext cx="160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/>
              <a:r>
                <a:rPr lang="en-US" sz="2800">
                  <a:latin typeface="Arial Black" pitchFamily="34" charset="0"/>
                </a:rPr>
                <a:t>Die Schweiz</a:t>
              </a:r>
            </a:p>
          </p:txBody>
        </p:sp>
      </p:grpSp>
      <p:pic>
        <p:nvPicPr>
          <p:cNvPr id="4109" name="Svoya_igra - Openi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6042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00625 L -1.01979 0.004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38889E-6 -4.07407E-6 L -0.61458 -0.0067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-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0.03542 0.01204 L -0.79931 0.0224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863600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An welchem Flu</a:t>
            </a:r>
            <a:r>
              <a:rPr lang="en-US" sz="4000" b="1" i="1" smtClean="0">
                <a:latin typeface="Forte" pitchFamily="66" charset="0"/>
              </a:rPr>
              <a:t>β</a:t>
            </a:r>
            <a:r>
              <a:rPr lang="en-US" sz="3800" b="1" i="1" smtClean="0">
                <a:latin typeface="Forte" pitchFamily="66" charset="0"/>
              </a:rPr>
              <a:t> </a:t>
            </a:r>
            <a:r>
              <a:rPr lang="en-US" sz="4000" smtClean="0">
                <a:latin typeface="Forte" pitchFamily="66" charset="0"/>
              </a:rPr>
              <a:t>liegt Berlin?</a:t>
            </a:r>
            <a:endParaRPr lang="ru-RU" sz="4000" smtClean="0">
              <a:latin typeface="Forte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63" y="6000750"/>
            <a:ext cx="5829300" cy="8572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smtClean="0">
                <a:solidFill>
                  <a:schemeClr val="tx2"/>
                </a:solidFill>
                <a:latin typeface="Forte" pitchFamily="66" charset="0"/>
              </a:rPr>
              <a:t>an der Spree</a:t>
            </a:r>
            <a:endParaRPr lang="ru-RU" sz="4000" smtClean="0">
              <a:solidFill>
                <a:schemeClr val="tx2"/>
              </a:solidFill>
              <a:latin typeface="Forte" pitchFamily="66" charset="0"/>
            </a:endParaRPr>
          </a:p>
        </p:txBody>
      </p:sp>
      <p:pic>
        <p:nvPicPr>
          <p:cNvPr id="12292" name="Рисунок 4" descr="25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071678"/>
            <a:ext cx="5461016" cy="385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720725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Wie hei</a:t>
            </a:r>
            <a:r>
              <a:rPr lang="en-US" sz="3800" b="1" i="1" smtClean="0">
                <a:latin typeface="Forte" pitchFamily="66" charset="0"/>
              </a:rPr>
              <a:t>β</a:t>
            </a:r>
            <a:r>
              <a:rPr lang="en-US" sz="4000" smtClean="0">
                <a:latin typeface="Forte" pitchFamily="66" charset="0"/>
              </a:rPr>
              <a:t>t die Hauptstadt der Schweiz?</a:t>
            </a:r>
            <a:r>
              <a:rPr lang="en-US" sz="4000" smtClean="0"/>
              <a:t> </a:t>
            </a:r>
            <a:endParaRPr lang="ru-RU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2825"/>
            <a:ext cx="8229600" cy="7651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smtClean="0">
                <a:solidFill>
                  <a:schemeClr val="tx2"/>
                </a:solidFill>
                <a:latin typeface="Forte" pitchFamily="66" charset="0"/>
              </a:rPr>
              <a:t>Bern</a:t>
            </a:r>
            <a:endParaRPr lang="ru-RU" sz="4000" smtClean="0">
              <a:solidFill>
                <a:schemeClr val="tx2"/>
              </a:solidFill>
              <a:latin typeface="Forte" pitchFamily="66" charset="0"/>
            </a:endParaRPr>
          </a:p>
        </p:txBody>
      </p:sp>
      <p:pic>
        <p:nvPicPr>
          <p:cNvPr id="13317" name="Рисунок 4" descr="210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000240"/>
            <a:ext cx="5389578" cy="385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647700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An welchem Flu</a:t>
            </a:r>
            <a:r>
              <a:rPr lang="en-US" sz="3800" b="1" i="1" smtClean="0">
                <a:latin typeface="Forte" pitchFamily="66" charset="0"/>
              </a:rPr>
              <a:t>β</a:t>
            </a:r>
            <a:r>
              <a:rPr lang="en-US" sz="4000" smtClean="0">
                <a:latin typeface="Forte" pitchFamily="66" charset="0"/>
              </a:rPr>
              <a:t> liegt Wien?</a:t>
            </a:r>
            <a:r>
              <a:rPr lang="en-US" sz="4000" smtClean="0"/>
              <a:t> </a:t>
            </a:r>
            <a:endParaRPr lang="ru-RU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165850"/>
            <a:ext cx="8229600" cy="6921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smtClean="0">
                <a:solidFill>
                  <a:schemeClr val="tx2"/>
                </a:solidFill>
                <a:latin typeface="Forte" pitchFamily="66" charset="0"/>
              </a:rPr>
              <a:t>an der Donau</a:t>
            </a:r>
            <a:endParaRPr lang="ru-RU" sz="4000" smtClean="0">
              <a:solidFill>
                <a:schemeClr val="tx2"/>
              </a:solidFill>
              <a:latin typeface="Forte" pitchFamily="66" charset="0"/>
            </a:endParaRPr>
          </a:p>
        </p:txBody>
      </p:sp>
      <p:pic>
        <p:nvPicPr>
          <p:cNvPr id="14341" name="Рисунок 4" descr="215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714488"/>
            <a:ext cx="5643602" cy="422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863600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Was f</a:t>
            </a:r>
            <a:r>
              <a:rPr lang="ru-RU" sz="4000" smtClean="0">
                <a:latin typeface="Forte" pitchFamily="66" charset="0"/>
              </a:rPr>
              <a:t>ü</a:t>
            </a:r>
            <a:r>
              <a:rPr lang="en-US" sz="4000" smtClean="0">
                <a:latin typeface="Forte" pitchFamily="66" charset="0"/>
              </a:rPr>
              <a:t>r ein Tier kann man im Wappen der Stadt Bern finden?</a:t>
            </a:r>
            <a:r>
              <a:rPr lang="ru-RU" sz="400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6092825"/>
            <a:ext cx="6829425" cy="7651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4000" smtClean="0">
                <a:solidFill>
                  <a:schemeClr val="tx2"/>
                </a:solidFill>
                <a:latin typeface="Forte" pitchFamily="66" charset="0"/>
              </a:rPr>
              <a:t>der B</a:t>
            </a:r>
            <a:r>
              <a:rPr lang="ru-RU" sz="4000" smtClean="0">
                <a:solidFill>
                  <a:schemeClr val="tx2"/>
                </a:solidFill>
                <a:latin typeface="Forte" pitchFamily="66" charset="0"/>
              </a:rPr>
              <a:t>ä</a:t>
            </a:r>
            <a:r>
              <a:rPr lang="en-US" sz="4000" smtClean="0">
                <a:solidFill>
                  <a:schemeClr val="tx2"/>
                </a:solidFill>
                <a:latin typeface="Forte" pitchFamily="66" charset="0"/>
              </a:rPr>
              <a:t>r</a:t>
            </a:r>
            <a:endParaRPr lang="ru-RU" sz="4000" smtClean="0">
              <a:solidFill>
                <a:schemeClr val="tx2"/>
              </a:solidFill>
              <a:latin typeface="Forte" pitchFamily="66" charset="0"/>
            </a:endParaRPr>
          </a:p>
        </p:txBody>
      </p:sp>
      <p:pic>
        <p:nvPicPr>
          <p:cNvPr id="15364" name="Рисунок 4" descr="220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74px-Berne-coat_of_arm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2357430"/>
            <a:ext cx="3000396" cy="3722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25538"/>
            <a:ext cx="8351838" cy="935037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Das Wahrzeichen dieser Stadt ist die Frauenkirche. </a:t>
            </a:r>
            <a:endParaRPr lang="ru-RU" sz="4000" smtClean="0">
              <a:latin typeface="Forte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3" y="6165850"/>
            <a:ext cx="6757987" cy="6921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sz="4000" dirty="0" smtClean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M</a:t>
            </a:r>
            <a:r>
              <a:rPr lang="ru-RU" sz="4000" dirty="0" err="1" smtClean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ü</a:t>
            </a:r>
            <a:r>
              <a:rPr lang="en-US" sz="4000" dirty="0" err="1" smtClean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nchen</a:t>
            </a:r>
            <a:endParaRPr lang="ru-RU" sz="4000" dirty="0" smtClean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16389" name="Рисунок 5" descr="225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357430"/>
            <a:ext cx="4746635" cy="371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229600" cy="1785937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In dieser </a:t>
            </a:r>
            <a:r>
              <a:rPr lang="ru-RU" sz="4000" smtClean="0">
                <a:latin typeface="Forte" pitchFamily="66" charset="0"/>
              </a:rPr>
              <a:t>ö</a:t>
            </a:r>
            <a:r>
              <a:rPr lang="en-US" sz="4000" smtClean="0">
                <a:latin typeface="Forte" pitchFamily="66" charset="0"/>
              </a:rPr>
              <a:t>sterreichischen Stadt finden die ber</a:t>
            </a:r>
            <a:r>
              <a:rPr lang="ru-RU" sz="4000" smtClean="0">
                <a:latin typeface="Forte" pitchFamily="66" charset="0"/>
              </a:rPr>
              <a:t>ü</a:t>
            </a:r>
            <a:r>
              <a:rPr lang="en-US" sz="4000" smtClean="0">
                <a:latin typeface="Forte" pitchFamily="66" charset="0"/>
              </a:rPr>
              <a:t>hmtesten B</a:t>
            </a:r>
            <a:r>
              <a:rPr lang="ru-RU" sz="4000" smtClean="0">
                <a:latin typeface="Forte" pitchFamily="66" charset="0"/>
              </a:rPr>
              <a:t>ä</a:t>
            </a:r>
            <a:r>
              <a:rPr lang="en-US" sz="4000" smtClean="0">
                <a:latin typeface="Forte" pitchFamily="66" charset="0"/>
              </a:rPr>
              <a:t>lle statt.</a:t>
            </a:r>
            <a:endParaRPr lang="ru-RU" sz="4000" smtClean="0">
              <a:latin typeface="Forte" pitchFamily="66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5" y="5929313"/>
            <a:ext cx="6543675" cy="50006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000" dirty="0" smtClean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Wien</a:t>
            </a:r>
            <a:endParaRPr lang="ru-RU" sz="4000" dirty="0" smtClean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17412" name="Рисунок 3" descr="230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Картинка 6 из 218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2857500"/>
            <a:ext cx="3976687" cy="2984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4" name="Picture 7" descr="Картинка 159 из 16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5" y="2357438"/>
            <a:ext cx="4071938" cy="2786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i-main-pic" descr="Картинка 144 из 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357438"/>
            <a:ext cx="35004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57200" y="1125538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Forte" pitchFamily="66" charset="0"/>
              </a:rPr>
              <a:t>Wie sp</a:t>
            </a:r>
            <a:r>
              <a:rPr lang="ru-RU" sz="3600">
                <a:solidFill>
                  <a:schemeClr val="tx2"/>
                </a:solidFill>
                <a:latin typeface="Forte" pitchFamily="66" charset="0"/>
              </a:rPr>
              <a:t>ä</a:t>
            </a:r>
            <a:r>
              <a:rPr lang="en-US" sz="4000">
                <a:solidFill>
                  <a:schemeClr val="tx2"/>
                </a:solidFill>
                <a:latin typeface="Forte" pitchFamily="66" charset="0"/>
              </a:rPr>
              <a:t>t ist es in Berlin, wenn es in Moskau der Mittag (12. 00) ist?</a:t>
            </a:r>
            <a:r>
              <a:rPr lang="en-US" sz="4000">
                <a:solidFill>
                  <a:schemeClr val="tx2"/>
                </a:solidFill>
              </a:rPr>
              <a:t> </a:t>
            </a:r>
            <a:endParaRPr lang="ru-RU" sz="4000">
              <a:solidFill>
                <a:schemeClr val="tx2"/>
              </a:solidFill>
            </a:endParaRPr>
          </a:p>
        </p:txBody>
      </p:sp>
      <p:pic>
        <p:nvPicPr>
          <p:cNvPr id="18438" name="Picture 7" descr="Картинка 23 из 2715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3857625"/>
            <a:ext cx="2786063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7" name="Picture 5" descr="Картинка 36 из 33262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2357438"/>
            <a:ext cx="2792413" cy="2095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85938" y="6000750"/>
            <a:ext cx="60150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000" kern="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10 </a:t>
            </a:r>
            <a:r>
              <a:rPr lang="en-US" sz="4000" kern="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Uhr</a:t>
            </a:r>
            <a:endParaRPr lang="ru-RU" sz="4000" kern="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18439" name="Рисунок 6" descr="250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642937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Wessen Namen tr</a:t>
            </a:r>
            <a:r>
              <a:rPr lang="ru-RU" sz="4000" smtClean="0">
                <a:latin typeface="Forte" pitchFamily="66" charset="0"/>
              </a:rPr>
              <a:t>ä</a:t>
            </a:r>
            <a:r>
              <a:rPr lang="en-US" sz="4000" smtClean="0">
                <a:latin typeface="Forte" pitchFamily="66" charset="0"/>
              </a:rPr>
              <a:t>gt die </a:t>
            </a:r>
            <a:r>
              <a:rPr lang="ru-RU" sz="4000" smtClean="0">
                <a:latin typeface="Forte" pitchFamily="66" charset="0"/>
              </a:rPr>
              <a:t>ä</a:t>
            </a:r>
            <a:r>
              <a:rPr lang="en-US" sz="4000" smtClean="0">
                <a:latin typeface="Forte" pitchFamily="66" charset="0"/>
              </a:rPr>
              <a:t>lteste Universit</a:t>
            </a:r>
            <a:r>
              <a:rPr lang="ru-RU" sz="4000" smtClean="0">
                <a:latin typeface="Forte" pitchFamily="66" charset="0"/>
              </a:rPr>
              <a:t>ä</a:t>
            </a:r>
            <a:r>
              <a:rPr lang="en-US" sz="4000" smtClean="0">
                <a:latin typeface="Forte" pitchFamily="66" charset="0"/>
              </a:rPr>
              <a:t>t in Berlin?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19459" name="Содержимое 3" descr="35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6072188"/>
            <a:ext cx="571500" cy="5715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35375" y="5876925"/>
            <a:ext cx="2573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Forte" pitchFamily="66" charset="0"/>
              </a:rPr>
              <a:t> Humboldt</a:t>
            </a:r>
            <a:endParaRPr lang="ru-RU" sz="4000">
              <a:solidFill>
                <a:schemeClr val="tx2"/>
              </a:solidFill>
              <a:latin typeface="Forte" pitchFamily="66" charset="0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000240"/>
            <a:ext cx="6072230" cy="39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928688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Was f</a:t>
            </a:r>
            <a:r>
              <a:rPr lang="ru-RU" sz="4000" smtClean="0">
                <a:latin typeface="Forte" pitchFamily="66" charset="0"/>
              </a:rPr>
              <a:t>ü</a:t>
            </a:r>
            <a:r>
              <a:rPr lang="en-US" sz="4000" smtClean="0">
                <a:latin typeface="Forte" pitchFamily="66" charset="0"/>
              </a:rPr>
              <a:t>r eine Kathedrale ist Wiens Symbol?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20483" name="Содержимое 3" descr="310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6072188"/>
            <a:ext cx="642938" cy="642937"/>
          </a:xfrm>
        </p:spPr>
      </p:pic>
      <p:pic>
        <p:nvPicPr>
          <p:cNvPr id="20484" name="Picture 2" descr="Картинка 4 из 3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63" y="2286000"/>
            <a:ext cx="3078162" cy="421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143500" y="5786438"/>
            <a:ext cx="31226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Stephansdom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714375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Wer gab dem Alexanderplatz seinen Namen?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21507" name="Содержимое 3" descr="315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pic>
        <p:nvPicPr>
          <p:cNvPr id="21508" name="Picture 4" descr="Картинка 208 из 3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75" y="2143125"/>
            <a:ext cx="3375025" cy="45005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9188" y="5286375"/>
            <a:ext cx="3852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Forte" pitchFamily="66" charset="0"/>
              </a:rPr>
              <a:t>der russische Zar </a:t>
            </a:r>
          </a:p>
          <a:p>
            <a:r>
              <a:rPr lang="en-US" sz="3200">
                <a:solidFill>
                  <a:schemeClr val="tx2"/>
                </a:solidFill>
                <a:latin typeface="Forte" pitchFamily="66" charset="0"/>
              </a:rPr>
              <a:t>Alexander der Ersten</a:t>
            </a:r>
            <a:endParaRPr lang="ru-RU" sz="3200">
              <a:solidFill>
                <a:schemeClr val="tx2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85" name="Group 365"/>
          <p:cNvGraphicFramePr>
            <a:graphicFrameLocks noGrp="1"/>
          </p:cNvGraphicFramePr>
          <p:nvPr>
            <p:ph idx="1"/>
          </p:nvPr>
        </p:nvGraphicFramePr>
        <p:xfrm>
          <a:off x="0" y="981075"/>
          <a:ext cx="9132888" cy="5688016"/>
        </p:xfrm>
        <a:graphic>
          <a:graphicData uri="http://schemas.openxmlformats.org/drawingml/2006/table">
            <a:tbl>
              <a:tblPr/>
              <a:tblGrid>
                <a:gridCol w="3132138"/>
                <a:gridCol w="857250"/>
                <a:gridCol w="798512"/>
                <a:gridCol w="915988"/>
                <a:gridCol w="884237"/>
                <a:gridCol w="830263"/>
                <a:gridCol w="857250"/>
                <a:gridCol w="857250"/>
              </a:tblGrid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7B9B"/>
                          </a:solidFill>
                          <a:effectLst/>
                          <a:latin typeface="Forte" pitchFamily="66" charset="0"/>
                        </a:rPr>
                        <a:t>Geographische Lage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C7B9B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8D7E"/>
                          </a:solidFill>
                          <a:effectLst/>
                          <a:latin typeface="Forte" pitchFamily="66" charset="0"/>
                        </a:rPr>
                        <a:t>Städte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58D7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6BA16"/>
                          </a:solidFill>
                          <a:effectLst/>
                          <a:latin typeface="Forte" pitchFamily="66" charset="0"/>
                        </a:rPr>
                        <a:t>Sehensw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6BA16"/>
                          </a:solidFill>
                          <a:effectLst/>
                          <a:latin typeface="Forte" pitchFamily="66" charset="0"/>
                        </a:rPr>
                        <a:t>ü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6BA16"/>
                          </a:solidFill>
                          <a:effectLst/>
                          <a:latin typeface="Forte" pitchFamily="66" charset="0"/>
                        </a:rPr>
                        <a:t>rdigkeiten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B6BA1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9B0B1"/>
                          </a:solidFill>
                          <a:effectLst/>
                          <a:latin typeface="Forte" pitchFamily="66" charset="0"/>
                        </a:rPr>
                        <a:t>Gro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9B0B1"/>
                          </a:solidFill>
                          <a:effectLst/>
                          <a:latin typeface="Forte" pitchFamily="66" charset="0"/>
                        </a:rPr>
                        <a:t>β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9B0B1"/>
                          </a:solidFill>
                          <a:effectLst/>
                          <a:latin typeface="Forte" pitchFamily="66" charset="0"/>
                        </a:rPr>
                        <a:t>e Menschen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9B0B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B782"/>
                          </a:solidFill>
                          <a:effectLst/>
                          <a:latin typeface="Forte" pitchFamily="66" charset="0"/>
                        </a:rPr>
                        <a:t>Kultur und Traditionen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DB78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rte" pitchFamily="66" charset="0"/>
                        </a:rPr>
                        <a:t>Sport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46061"/>
                          </a:solidFill>
                          <a:effectLst/>
                          <a:latin typeface="Forte" pitchFamily="66" charset="0"/>
                        </a:rPr>
                        <a:t>Allgemeine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46061"/>
                        </a:solidFill>
                        <a:effectLst/>
                        <a:latin typeface="Forte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87" name="Picture 435" descr="1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59499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8" name="Picture 436" descr="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59499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9" name="Picture 437" descr="2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2313" y="18446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0" name="Picture 438" descr="3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25" y="26177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2" name="Picture 441" descr="5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62313" y="9810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3" name="Picture 443" descr="6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62313" y="51577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4" name="Picture 444" descr="7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03575" y="42926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5" name="Picture 446" descr="8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03575" y="34290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6" name="Рисунок 94" descr="115.gif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29188" y="59499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7" name="Рисунок 95" descr="120.gif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86438" y="59499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8" name="Рисунок 96" descr="125.gif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715125" y="59499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9" name="Рисунок 97" descr="130.gif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500938" y="59499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0" name="Рисунок 98" descr="150.gif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358188" y="59499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1" name="Рисунок 99" descr="210.gif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071938" y="1825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2" name="Рисунок 100" descr="215.gif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929188" y="1825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3" name="Рисунок 101" descr="220.gif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786438" y="1825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4" name="Рисунок 102" descr="225.gif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6715125" y="1825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5" name="Рисунок 103" descr="230.gif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7500938" y="1825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6" name="Рисунок 104" descr="250.gif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8358188" y="1825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7" name="Рисунок 105" descr="310.gif">
            <a:hlinkClick r:id="rId40" action="ppaction://hlinksldjump"/>
          </p:cNvPr>
          <p:cNvPicPr>
            <a:picLocks noChangeAspect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4071938" y="263683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8" name="Рисунок 106" descr="315.gif">
            <a:hlinkClick r:id="rId42" action="ppaction://hlinksldjump"/>
          </p:cNvPr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4929188" y="263683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9" name="Рисунок 107" descr="320.gif">
            <a:hlinkClick r:id="rId44" action="ppaction://hlinksldjump"/>
          </p:cNvPr>
          <p:cNvPicPr>
            <a:picLocks noChangeAspect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5786438" y="263683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0" name="Рисунок 108" descr="325.gif">
            <a:hlinkClick r:id="rId46" action="ppaction://hlinksldjump"/>
          </p:cNvPr>
          <p:cNvPicPr>
            <a:picLocks noChangeAspect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6715125" y="263683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1" name="Рисунок 109" descr="330.gif">
            <a:hlinkClick r:id="rId48" action="ppaction://hlinksldjump"/>
          </p:cNvPr>
          <p:cNvPicPr>
            <a:picLocks noChangeAspect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7500938" y="26177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2" name="Рисунок 110" descr="350.gif">
            <a:hlinkClick r:id="rId50" action="ppaction://hlinksldjump"/>
          </p:cNvPr>
          <p:cNvPicPr>
            <a:picLocks noChangeAspect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8358188" y="26177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9" name="Рисунок 117" descr="510.gif">
            <a:hlinkClick r:id="rId52" action="ppaction://hlinksldjump"/>
          </p:cNvPr>
          <p:cNvPicPr>
            <a:picLocks noChangeAspect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4071938" y="10001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0" name="Рисунок 118" descr="515.gif">
            <a:hlinkClick r:id="rId54" action="ppaction://hlinksldjump"/>
          </p:cNvPr>
          <p:cNvPicPr>
            <a:picLocks noChangeAspect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4857750" y="10001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1" name="Рисунок 119" descr="520.gif">
            <a:hlinkClick r:id="rId56" action="ppaction://hlinksldjump"/>
          </p:cNvPr>
          <p:cNvPicPr>
            <a:picLocks noChangeAspect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5786438" y="10001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" name="Рисунок 120" descr="525.gif">
            <a:hlinkClick r:id="rId58" action="ppaction://hlinksldjump"/>
          </p:cNvPr>
          <p:cNvPicPr>
            <a:picLocks noChangeAspect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6643688" y="10001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" name="Рисунок 121" descr="530.gif">
            <a:hlinkClick r:id="rId60" action="ppaction://hlinksldjump"/>
          </p:cNvPr>
          <p:cNvPicPr>
            <a:picLocks noChangeAspect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7500938" y="10001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" name="Рисунок 122" descr="550.gif">
            <a:hlinkClick r:id="rId62" action="ppaction://hlinksldjump"/>
          </p:cNvPr>
          <p:cNvPicPr>
            <a:picLocks noChangeAspect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8358188" y="10001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" name="Рисунок 123" descr="610.gif">
            <a:hlinkClick r:id="rId64" action="ppaction://hlinksldjump"/>
          </p:cNvPr>
          <p:cNvPicPr>
            <a:picLocks noChangeAspect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4071938" y="51577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" name="Рисунок 124" descr="615.gif">
            <a:hlinkClick r:id="rId66" action="ppaction://hlinksldjump"/>
          </p:cNvPr>
          <p:cNvPicPr>
            <a:picLocks noChangeAspect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4905375" y="51577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" name="Рисунок 125" descr="620.gif">
            <a:hlinkClick r:id="rId68" action="ppaction://hlinksldjump"/>
          </p:cNvPr>
          <p:cNvPicPr>
            <a:picLocks noChangeAspect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5786438" y="51577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" name="Рисунок 126" descr="625.gif">
            <a:hlinkClick r:id="rId70" action="ppaction://hlinksldjump"/>
          </p:cNvPr>
          <p:cNvPicPr>
            <a:picLocks noChangeAspect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6643688" y="51577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9" name="Рисунок 127" descr="630.gif">
            <a:hlinkClick r:id="rId72" action="ppaction://hlinksldjump"/>
          </p:cNvPr>
          <p:cNvPicPr>
            <a:picLocks noChangeAspect="1"/>
          </p:cNvPicPr>
          <p:nvPr/>
        </p:nvPicPr>
        <p:blipFill>
          <a:blip r:embed="rId73"/>
          <a:srcRect/>
          <a:stretch>
            <a:fillRect/>
          </a:stretch>
        </p:blipFill>
        <p:spPr bwMode="auto">
          <a:xfrm>
            <a:off x="7500938" y="51577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0" name="Рисунок 128" descr="650.gif">
            <a:hlinkClick r:id="rId74" action="ppaction://hlinksldjump"/>
          </p:cNvPr>
          <p:cNvPicPr>
            <a:picLocks noChangeAspect="1"/>
          </p:cNvPicPr>
          <p:nvPr/>
        </p:nvPicPr>
        <p:blipFill>
          <a:blip r:embed="rId75"/>
          <a:srcRect/>
          <a:stretch>
            <a:fillRect/>
          </a:stretch>
        </p:blipFill>
        <p:spPr bwMode="auto">
          <a:xfrm>
            <a:off x="8334375" y="51577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1" name="Рисунок 129" descr="710.gif">
            <a:hlinkClick r:id="rId76" action="ppaction://hlinksldjump"/>
          </p:cNvPr>
          <p:cNvPicPr>
            <a:picLocks noChangeAspect="1"/>
          </p:cNvPicPr>
          <p:nvPr/>
        </p:nvPicPr>
        <p:blipFill>
          <a:blip r:embed="rId77"/>
          <a:srcRect/>
          <a:stretch>
            <a:fillRect/>
          </a:stretch>
        </p:blipFill>
        <p:spPr bwMode="auto">
          <a:xfrm>
            <a:off x="4067175" y="42926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2" name="Рисунок 130" descr="715.gif">
            <a:hlinkClick r:id="rId78" action="ppaction://hlinksldjump"/>
          </p:cNvPr>
          <p:cNvPicPr>
            <a:picLocks noChangeAspect="1"/>
          </p:cNvPicPr>
          <p:nvPr/>
        </p:nvPicPr>
        <p:blipFill>
          <a:blip r:embed="rId79"/>
          <a:srcRect/>
          <a:stretch>
            <a:fillRect/>
          </a:stretch>
        </p:blipFill>
        <p:spPr bwMode="auto">
          <a:xfrm>
            <a:off x="4859338" y="42926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3" name="Рисунок 131" descr="720.gif">
            <a:hlinkClick r:id="rId80" action="ppaction://hlinksldjump"/>
          </p:cNvPr>
          <p:cNvPicPr>
            <a:picLocks noChangeAspect="1"/>
          </p:cNvPicPr>
          <p:nvPr/>
        </p:nvPicPr>
        <p:blipFill>
          <a:blip r:embed="rId81"/>
          <a:srcRect/>
          <a:stretch>
            <a:fillRect/>
          </a:stretch>
        </p:blipFill>
        <p:spPr bwMode="auto">
          <a:xfrm>
            <a:off x="5795963" y="42926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4" name="Рисунок 132" descr="725.gif">
            <a:hlinkClick r:id="rId82" action="ppaction://hlinksldjump"/>
          </p:cNvPr>
          <p:cNvPicPr>
            <a:picLocks noChangeAspect="1"/>
          </p:cNvPicPr>
          <p:nvPr/>
        </p:nvPicPr>
        <p:blipFill>
          <a:blip r:embed="rId83"/>
          <a:srcRect/>
          <a:stretch>
            <a:fillRect/>
          </a:stretch>
        </p:blipFill>
        <p:spPr bwMode="auto">
          <a:xfrm>
            <a:off x="6643688" y="42926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5" name="Рисунок 133" descr="730.gif">
            <a:hlinkClick r:id="rId84" action="ppaction://hlinksldjump"/>
          </p:cNvPr>
          <p:cNvPicPr>
            <a:picLocks noChangeAspect="1"/>
          </p:cNvPicPr>
          <p:nvPr/>
        </p:nvPicPr>
        <p:blipFill>
          <a:blip r:embed="rId85"/>
          <a:srcRect/>
          <a:stretch>
            <a:fillRect/>
          </a:stretch>
        </p:blipFill>
        <p:spPr bwMode="auto">
          <a:xfrm>
            <a:off x="7500938" y="42926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6" name="Рисунок 134" descr="750.gif">
            <a:hlinkClick r:id="rId86" action="ppaction://hlinksldjump"/>
          </p:cNvPr>
          <p:cNvPicPr>
            <a:picLocks noChangeAspect="1"/>
          </p:cNvPicPr>
          <p:nvPr/>
        </p:nvPicPr>
        <p:blipFill>
          <a:blip r:embed="rId87"/>
          <a:srcRect/>
          <a:stretch>
            <a:fillRect/>
          </a:stretch>
        </p:blipFill>
        <p:spPr bwMode="auto">
          <a:xfrm>
            <a:off x="8358188" y="42926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7" name="Picture 140" descr="820">
            <a:hlinkClick r:id="rId88" action="ppaction://hlinksldjump"/>
          </p:cNvPr>
          <p:cNvPicPr>
            <a:picLocks noChangeAspect="1" noChangeArrowheads="1"/>
          </p:cNvPicPr>
          <p:nvPr/>
        </p:nvPicPr>
        <p:blipFill>
          <a:blip r:embed="rId89">
            <a:lum bright="6000"/>
          </a:blip>
          <a:srcRect/>
          <a:stretch>
            <a:fillRect/>
          </a:stretch>
        </p:blipFill>
        <p:spPr bwMode="auto">
          <a:xfrm>
            <a:off x="5795963" y="34829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8" name="Picture 141" descr="825">
            <a:hlinkClick r:id="rId90" action="ppaction://hlinksldjump"/>
          </p:cNvPr>
          <p:cNvPicPr>
            <a:picLocks noChangeAspect="1" noChangeArrowheads="1"/>
          </p:cNvPicPr>
          <p:nvPr/>
        </p:nvPicPr>
        <p:blipFill>
          <a:blip r:embed="rId91">
            <a:lum bright="6000"/>
          </a:blip>
          <a:srcRect/>
          <a:stretch>
            <a:fillRect/>
          </a:stretch>
        </p:blipFill>
        <p:spPr bwMode="auto">
          <a:xfrm>
            <a:off x="6659563" y="34829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9" name="Picture 142" descr="830">
            <a:hlinkClick r:id="rId92" action="ppaction://hlinksldjump"/>
          </p:cNvPr>
          <p:cNvPicPr>
            <a:picLocks noChangeAspect="1" noChangeArrowheads="1"/>
          </p:cNvPicPr>
          <p:nvPr/>
        </p:nvPicPr>
        <p:blipFill>
          <a:blip r:embed="rId93">
            <a:lum bright="6000"/>
          </a:blip>
          <a:srcRect/>
          <a:stretch>
            <a:fillRect/>
          </a:stretch>
        </p:blipFill>
        <p:spPr bwMode="auto">
          <a:xfrm>
            <a:off x="7505700" y="34099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0" name="Picture 143" descr="810">
            <a:hlinkClick r:id="rId94" action="ppaction://hlinksldjump"/>
          </p:cNvPr>
          <p:cNvPicPr>
            <a:picLocks noChangeAspect="1" noChangeArrowheads="1"/>
          </p:cNvPicPr>
          <p:nvPr/>
        </p:nvPicPr>
        <p:blipFill>
          <a:blip r:embed="rId95">
            <a:lum bright="6000"/>
          </a:blip>
          <a:srcRect/>
          <a:stretch>
            <a:fillRect/>
          </a:stretch>
        </p:blipFill>
        <p:spPr bwMode="auto">
          <a:xfrm>
            <a:off x="4067175" y="34290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1" name="Picture 144" descr="815">
            <a:hlinkClick r:id="rId96" action="ppaction://hlinksldjump"/>
          </p:cNvPr>
          <p:cNvPicPr>
            <a:picLocks noChangeAspect="1" noChangeArrowheads="1"/>
          </p:cNvPicPr>
          <p:nvPr/>
        </p:nvPicPr>
        <p:blipFill>
          <a:blip r:embed="rId97">
            <a:lum bright="6000"/>
          </a:blip>
          <a:srcRect/>
          <a:stretch>
            <a:fillRect/>
          </a:stretch>
        </p:blipFill>
        <p:spPr bwMode="auto">
          <a:xfrm>
            <a:off x="4859338" y="34829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2" name="Picture 145" descr="850">
            <a:hlinkClick r:id="rId98" action="ppaction://hlinksldjump"/>
          </p:cNvPr>
          <p:cNvPicPr>
            <a:picLocks noChangeAspect="1" noChangeArrowheads="1"/>
          </p:cNvPicPr>
          <p:nvPr/>
        </p:nvPicPr>
        <p:blipFill>
          <a:blip r:embed="rId99">
            <a:lum bright="6000"/>
          </a:blip>
          <a:srcRect/>
          <a:stretch>
            <a:fillRect/>
          </a:stretch>
        </p:blipFill>
        <p:spPr bwMode="auto">
          <a:xfrm>
            <a:off x="8316913" y="34099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9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5" dur="20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1" dur="20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7" dur="20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3" dur="20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9" dur="20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5" dur="2000"/>
                                        <p:tgtEl>
                                          <p:spTgt spid="5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1" dur="20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7" dur="2000"/>
                                        <p:tgtEl>
                                          <p:spTgt spid="5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5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3" dur="20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9" dur="20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3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5" dur="2000"/>
                                        <p:tgtEl>
                                          <p:spTgt spid="5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1" dur="20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5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7" dur="20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3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5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0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/>
                                        <p:tgtEl>
                                          <p:spTgt spid="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0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6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5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20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2000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7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2000"/>
                                        <p:tgtEl>
                                          <p:spTgt spid="5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000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/>
                                        <p:tgtEl>
                                          <p:spTgt spid="5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8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5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2000"/>
                                        <p:tgtEl>
                                          <p:spTgt spid="5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9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5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2000"/>
                                        <p:tgtEl>
                                          <p:spTgt spid="5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/>
                                        <p:tgtEl>
                                          <p:spTgt spid="5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0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8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5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6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5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7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5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8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5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9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1000125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Die Stra</a:t>
            </a:r>
            <a:r>
              <a:rPr lang="ru-RU" sz="3800" b="1" i="1" smtClean="0">
                <a:latin typeface="Forte" pitchFamily="66" charset="0"/>
              </a:rPr>
              <a:t>β</a:t>
            </a:r>
            <a:r>
              <a:rPr lang="en-US" sz="4000" smtClean="0">
                <a:latin typeface="Forte" pitchFamily="66" charset="0"/>
              </a:rPr>
              <a:t>e </a:t>
            </a:r>
            <a:r>
              <a:rPr lang="ru-RU" sz="4000" smtClean="0">
                <a:latin typeface="Forte" pitchFamily="66" charset="0"/>
              </a:rPr>
              <a:t>«</a:t>
            </a:r>
            <a:r>
              <a:rPr lang="en-US" sz="4000" smtClean="0">
                <a:latin typeface="Forte" pitchFamily="66" charset="0"/>
              </a:rPr>
              <a:t>Gr</a:t>
            </a:r>
            <a:r>
              <a:rPr lang="ru-RU" sz="4000" smtClean="0">
                <a:latin typeface="Forte" pitchFamily="66" charset="0"/>
              </a:rPr>
              <a:t>ü</a:t>
            </a:r>
            <a:r>
              <a:rPr lang="en-US" sz="4000" smtClean="0">
                <a:latin typeface="Forte" pitchFamily="66" charset="0"/>
              </a:rPr>
              <a:t>ng</a:t>
            </a:r>
            <a:r>
              <a:rPr lang="ru-RU" sz="4000" smtClean="0">
                <a:latin typeface="Forte" pitchFamily="66" charset="0"/>
              </a:rPr>
              <a:t>ü</a:t>
            </a:r>
            <a:r>
              <a:rPr lang="en-US" sz="4000" smtClean="0">
                <a:latin typeface="Forte" pitchFamily="66" charset="0"/>
              </a:rPr>
              <a:t>rtel</a:t>
            </a:r>
            <a:r>
              <a:rPr lang="ru-RU" sz="4000" smtClean="0">
                <a:latin typeface="Forte" pitchFamily="66" charset="0"/>
              </a:rPr>
              <a:t>»</a:t>
            </a:r>
            <a:r>
              <a:rPr lang="en-US" sz="4000" smtClean="0">
                <a:latin typeface="Forte" pitchFamily="66" charset="0"/>
              </a:rPr>
              <a:t> ist die Sehensw</a:t>
            </a:r>
            <a:r>
              <a:rPr lang="ru-RU" sz="4000" smtClean="0">
                <a:latin typeface="Forte" pitchFamily="66" charset="0"/>
              </a:rPr>
              <a:t>ü</a:t>
            </a:r>
            <a:r>
              <a:rPr lang="en-US" sz="4000" smtClean="0">
                <a:latin typeface="Forte" pitchFamily="66" charset="0"/>
              </a:rPr>
              <a:t>rdigkeit dieser Stadt.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22531" name="Содержимое 5" descr="320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338" y="6143625"/>
            <a:ext cx="554037" cy="554038"/>
          </a:xfrm>
        </p:spPr>
      </p:pic>
      <p:sp>
        <p:nvSpPr>
          <p:cNvPr id="8" name="TextBox 7"/>
          <p:cNvSpPr txBox="1"/>
          <p:nvPr/>
        </p:nvSpPr>
        <p:spPr>
          <a:xfrm>
            <a:off x="3929063" y="5929313"/>
            <a:ext cx="13112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K</a:t>
            </a:r>
            <a:r>
              <a:rPr lang="ru-RU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ö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ln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071678"/>
            <a:ext cx="5103826" cy="399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1000125"/>
            <a:ext cx="8229600" cy="928688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In dieser Stadt kann man besonders oft Mozarts Musik h</a:t>
            </a:r>
            <a:r>
              <a:rPr lang="ru-RU" sz="4000" smtClean="0">
                <a:latin typeface="Forte" pitchFamily="66" charset="0"/>
              </a:rPr>
              <a:t>ö</a:t>
            </a:r>
            <a:r>
              <a:rPr lang="en-US" sz="4000" smtClean="0">
                <a:latin typeface="Forte" pitchFamily="66" charset="0"/>
              </a:rPr>
              <a:t>ren.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23555" name="Содержимое 3" descr="325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sp>
        <p:nvSpPr>
          <p:cNvPr id="6" name="TextBox 5"/>
          <p:cNvSpPr txBox="1"/>
          <p:nvPr/>
        </p:nvSpPr>
        <p:spPr>
          <a:xfrm>
            <a:off x="3643313" y="5929313"/>
            <a:ext cx="21463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Salzburg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071678"/>
            <a:ext cx="6348413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928687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In dieser Stadt befindet sich das schweizerische Sch</a:t>
            </a:r>
            <a:r>
              <a:rPr lang="ru-RU" sz="4000" smtClean="0">
                <a:latin typeface="Forte" pitchFamily="66" charset="0"/>
              </a:rPr>
              <a:t>ü</a:t>
            </a:r>
            <a:r>
              <a:rPr lang="en-US" sz="4000" smtClean="0">
                <a:latin typeface="Forte" pitchFamily="66" charset="0"/>
              </a:rPr>
              <a:t>tzenmuseum.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24579" name="Содержимое 3" descr="330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6072188"/>
            <a:ext cx="642938" cy="642937"/>
          </a:xfrm>
        </p:spPr>
      </p:pic>
      <p:sp>
        <p:nvSpPr>
          <p:cNvPr id="6" name="TextBox 5"/>
          <p:cNvSpPr txBox="1"/>
          <p:nvPr/>
        </p:nvSpPr>
        <p:spPr>
          <a:xfrm>
            <a:off x="4000500" y="5929313"/>
            <a:ext cx="11684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Bern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071678"/>
            <a:ext cx="5318140" cy="389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928687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Was bedeutet die Abk</a:t>
            </a:r>
            <a:r>
              <a:rPr lang="ru-RU" sz="4000" smtClean="0">
                <a:latin typeface="Forte" pitchFamily="66" charset="0"/>
              </a:rPr>
              <a:t>ü</a:t>
            </a:r>
            <a:r>
              <a:rPr lang="en-US" sz="4000" smtClean="0">
                <a:latin typeface="Forte" pitchFamily="66" charset="0"/>
              </a:rPr>
              <a:t>rzung </a:t>
            </a:r>
            <a:r>
              <a:rPr lang="ru-RU" sz="4000" smtClean="0">
                <a:latin typeface="Forte" pitchFamily="66" charset="0"/>
              </a:rPr>
              <a:t>«</a:t>
            </a:r>
            <a:r>
              <a:rPr lang="en-US" sz="4000" smtClean="0">
                <a:latin typeface="Forte" pitchFamily="66" charset="0"/>
              </a:rPr>
              <a:t>iga</a:t>
            </a:r>
            <a:r>
              <a:rPr lang="ru-RU" sz="4000" smtClean="0">
                <a:latin typeface="Forte" pitchFamily="66" charset="0"/>
              </a:rPr>
              <a:t>»</a:t>
            </a:r>
            <a:r>
              <a:rPr lang="en-US" sz="4000" smtClean="0">
                <a:latin typeface="Forte" pitchFamily="66" charset="0"/>
              </a:rPr>
              <a:t>?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25603" name="Содержимое 3" descr="350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6072188"/>
            <a:ext cx="642938" cy="642937"/>
          </a:xfrm>
        </p:spPr>
      </p:pic>
      <p:pic>
        <p:nvPicPr>
          <p:cNvPr id="25604" name="Picture 2" descr="Картинка 1 из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000250"/>
            <a:ext cx="2533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4438" y="5786438"/>
            <a:ext cx="8643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Internationale</a:t>
            </a:r>
            <a:r>
              <a:rPr lang="en-US" sz="36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Gartenbauausstellung</a:t>
            </a:r>
            <a:endParaRPr lang="ru-RU" sz="36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857364"/>
            <a:ext cx="5554878" cy="36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857250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Sie schreiben</a:t>
            </a:r>
            <a:r>
              <a:rPr lang="ru-RU" sz="4000" smtClean="0">
                <a:latin typeface="Forte" pitchFamily="66" charset="0"/>
              </a:rPr>
              <a:t> </a:t>
            </a:r>
            <a:r>
              <a:rPr lang="en-US" sz="4000" smtClean="0">
                <a:latin typeface="Forte" pitchFamily="66" charset="0"/>
              </a:rPr>
              <a:t>Kinder – und Hausm</a:t>
            </a:r>
            <a:r>
              <a:rPr lang="ru-RU" sz="4000" smtClean="0">
                <a:latin typeface="Forte" pitchFamily="66" charset="0"/>
              </a:rPr>
              <a:t>ä</a:t>
            </a:r>
            <a:r>
              <a:rPr lang="en-US" sz="4000" smtClean="0">
                <a:latin typeface="Forte" pitchFamily="66" charset="0"/>
              </a:rPr>
              <a:t>rchen.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26627" name="Содержимое 3" descr="85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pic>
        <p:nvPicPr>
          <p:cNvPr id="26628" name="Picture 2" descr="Картинка 17 из 72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071688"/>
            <a:ext cx="3571875" cy="431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357313" y="5643563"/>
            <a:ext cx="31845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Br</a:t>
            </a:r>
            <a:r>
              <a:rPr lang="ru-RU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ü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der</a:t>
            </a: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Grimm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928688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Die letzten 15 Jahren war dieser Komponist taub.</a:t>
            </a:r>
            <a:endParaRPr lang="ru-RU" sz="4000" smtClean="0">
              <a:latin typeface="Forte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75" y="5643563"/>
            <a:ext cx="50577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Ludwig van Beethoven 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27652" name="Рисунок 5" descr="810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Картинка 20 из 2869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2357430"/>
            <a:ext cx="2762248" cy="3452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642937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Er hat </a:t>
            </a:r>
            <a:r>
              <a:rPr lang="ru-RU" sz="4000" smtClean="0">
                <a:latin typeface="Forte" pitchFamily="66" charset="0"/>
              </a:rPr>
              <a:t>«</a:t>
            </a:r>
            <a:r>
              <a:rPr lang="en-US" sz="4000" smtClean="0">
                <a:latin typeface="Forte" pitchFamily="66" charset="0"/>
              </a:rPr>
              <a:t>Kabale und Liebe</a:t>
            </a:r>
            <a:r>
              <a:rPr lang="ru-RU" sz="4000" smtClean="0">
                <a:latin typeface="Forte" pitchFamily="66" charset="0"/>
              </a:rPr>
              <a:t>»</a:t>
            </a:r>
            <a:r>
              <a:rPr lang="en-US" sz="4000" smtClean="0">
                <a:latin typeface="Forte" pitchFamily="66" charset="0"/>
              </a:rPr>
              <a:t> und</a:t>
            </a:r>
            <a:r>
              <a:rPr lang="ru-RU" sz="4000" smtClean="0">
                <a:latin typeface="Forte" pitchFamily="66" charset="0"/>
              </a:rPr>
              <a:t> «</a:t>
            </a:r>
            <a:r>
              <a:rPr lang="en-US" sz="4000" smtClean="0">
                <a:latin typeface="Forte" pitchFamily="66" charset="0"/>
              </a:rPr>
              <a:t>Wilhelm Tell</a:t>
            </a:r>
            <a:r>
              <a:rPr lang="ru-RU" sz="4000" smtClean="0">
                <a:latin typeface="Forte" pitchFamily="66" charset="0"/>
              </a:rPr>
              <a:t>» </a:t>
            </a:r>
            <a:r>
              <a:rPr lang="en-US" sz="4000" smtClean="0">
                <a:latin typeface="Forte" pitchFamily="66" charset="0"/>
              </a:rPr>
              <a:t>geschrieben.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28675" name="Picture 2" descr="Картинка 36 из 174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285992"/>
            <a:ext cx="3054349" cy="3571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500563" y="5286375"/>
            <a:ext cx="3836987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Johann Friedrich </a:t>
            </a:r>
          </a:p>
          <a:p>
            <a:pPr>
              <a:defRPr/>
            </a:pPr>
            <a:r>
              <a:rPr lang="de-DE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von Schiller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28677" name="Рисунок 4" descr="815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571500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Wer ist Angela Merkel?</a:t>
            </a:r>
            <a:endParaRPr lang="ru-RU" sz="4000" smtClean="0">
              <a:latin typeface="Fort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5786438"/>
            <a:ext cx="8229600" cy="78581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000" dirty="0" smtClean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deutsche </a:t>
            </a:r>
            <a:r>
              <a:rPr lang="en-US" sz="4000" dirty="0" err="1" smtClean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Bundeskanzlerin</a:t>
            </a:r>
            <a:endParaRPr lang="ru-RU" sz="4000" dirty="0" smtClean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29700" name="Picture 2" descr="Картинка 2 из 108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63" y="1785938"/>
            <a:ext cx="3379787" cy="4000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701" name="Рисунок 4" descr="820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714375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Wer hat den ersten Motor erfunden?</a:t>
            </a:r>
            <a:endParaRPr lang="ru-RU" sz="4000" smtClean="0">
              <a:latin typeface="Forte" pitchFamily="66" charset="0"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357688" y="5357813"/>
            <a:ext cx="4429125" cy="642937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000" dirty="0" smtClean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Rudolf </a:t>
            </a:r>
            <a:r>
              <a:rPr lang="en-US" sz="4000" dirty="0" err="1" smtClean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Disel</a:t>
            </a:r>
            <a:endParaRPr lang="ru-RU" sz="4000" dirty="0" smtClean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30724" name="Picture 5" descr="Картинка 14 из 4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3D7"/>
              </a:clrFrom>
              <a:clrTo>
                <a:srgbClr val="FAF3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844675"/>
            <a:ext cx="2952750" cy="2592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25" name="Picture 7" descr="Картинка 21 из 4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14500"/>
            <a:ext cx="2928938" cy="4252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26" name="Рисунок 5" descr="82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Wer war der bedeutendste Regisseur des </a:t>
            </a:r>
            <a:r>
              <a:rPr lang="ru-RU" sz="4000" smtClean="0">
                <a:latin typeface="Forte" pitchFamily="66" charset="0"/>
              </a:rPr>
              <a:t>«</a:t>
            </a:r>
            <a:r>
              <a:rPr lang="en-US" sz="4000" smtClean="0">
                <a:latin typeface="Forte" pitchFamily="66" charset="0"/>
              </a:rPr>
              <a:t>Neuen deutschen Films</a:t>
            </a:r>
            <a:r>
              <a:rPr lang="ru-RU" sz="4000" smtClean="0">
                <a:latin typeface="Forte" pitchFamily="66" charset="0"/>
              </a:rPr>
              <a:t>»</a:t>
            </a:r>
            <a:r>
              <a:rPr lang="en-US" sz="4000" smtClean="0">
                <a:latin typeface="Forte" pitchFamily="66" charset="0"/>
              </a:rPr>
              <a:t>?</a:t>
            </a:r>
            <a:endParaRPr lang="ru-RU" sz="4000" smtClean="0">
              <a:latin typeface="Fort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63" y="6000750"/>
            <a:ext cx="6500812" cy="64293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000" dirty="0" smtClean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Reiner Werner Fassbinder</a:t>
            </a:r>
            <a:endParaRPr lang="ru-RU" sz="4000" dirty="0" smtClean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31749" name="Рисунок 4" descr="830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285992"/>
            <a:ext cx="4714908" cy="377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792163"/>
          </a:xfrm>
        </p:spPr>
        <p:txBody>
          <a:bodyPr/>
          <a:lstStyle/>
          <a:p>
            <a:r>
              <a:rPr lang="en-US" sz="3600" smtClean="0">
                <a:latin typeface="Forte" pitchFamily="66" charset="0"/>
              </a:rPr>
              <a:t>An welche Länder grenzt Deutschland? </a:t>
            </a:r>
            <a:endParaRPr lang="ru-RU" sz="3600" smtClean="0">
              <a:latin typeface="Forte" pitchFamily="66" charset="0"/>
            </a:endParaRPr>
          </a:p>
        </p:txBody>
      </p:sp>
      <p:pic>
        <p:nvPicPr>
          <p:cNvPr id="6147" name="Рисунок 3" descr="55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60928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453px-Deutschland_politisch_bunt[1]"/>
          <p:cNvPicPr>
            <a:picLocks noChangeAspect="1" noChangeArrowheads="1"/>
          </p:cNvPicPr>
          <p:nvPr/>
        </p:nvPicPr>
        <p:blipFill>
          <a:blip r:embed="rId3" cstate="email">
            <a:lum bright="-18000" contrast="30000"/>
          </a:blip>
          <a:srcRect/>
          <a:stretch>
            <a:fillRect/>
          </a:stretch>
        </p:blipFill>
        <p:spPr bwMode="auto">
          <a:xfrm>
            <a:off x="1285852" y="1928802"/>
            <a:ext cx="3071834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1928813"/>
            <a:ext cx="2962275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Forte" pitchFamily="66" charset="0"/>
              </a:rPr>
              <a:t>D</a:t>
            </a:r>
            <a:r>
              <a:rPr lang="ru-RU" sz="3200">
                <a:solidFill>
                  <a:schemeClr val="tx2"/>
                </a:solidFill>
                <a:latin typeface="Forte" pitchFamily="66" charset="0"/>
              </a:rPr>
              <a:t>ä</a:t>
            </a:r>
            <a:r>
              <a:rPr lang="en-US" sz="3200">
                <a:solidFill>
                  <a:schemeClr val="tx2"/>
                </a:solidFill>
                <a:latin typeface="Forte" pitchFamily="66" charset="0"/>
              </a:rPr>
              <a:t>nemark</a:t>
            </a:r>
          </a:p>
          <a:p>
            <a:r>
              <a:rPr lang="en-US" sz="3200">
                <a:solidFill>
                  <a:schemeClr val="tx2"/>
                </a:solidFill>
                <a:latin typeface="Forte" pitchFamily="66" charset="0"/>
              </a:rPr>
              <a:t>Polen</a:t>
            </a:r>
          </a:p>
          <a:p>
            <a:r>
              <a:rPr lang="en-US" sz="3200">
                <a:solidFill>
                  <a:schemeClr val="tx2"/>
                </a:solidFill>
                <a:latin typeface="Forte" pitchFamily="66" charset="0"/>
              </a:rPr>
              <a:t>Tschechien</a:t>
            </a:r>
          </a:p>
          <a:p>
            <a:r>
              <a:rPr lang="ru-RU" sz="3200">
                <a:solidFill>
                  <a:schemeClr val="tx2"/>
                </a:solidFill>
                <a:latin typeface="Forte" pitchFamily="66" charset="0"/>
              </a:rPr>
              <a:t>Ö</a:t>
            </a:r>
            <a:r>
              <a:rPr lang="en-US" sz="3200">
                <a:solidFill>
                  <a:schemeClr val="tx2"/>
                </a:solidFill>
                <a:latin typeface="Forte" pitchFamily="66" charset="0"/>
              </a:rPr>
              <a:t>sterreich</a:t>
            </a:r>
          </a:p>
          <a:p>
            <a:r>
              <a:rPr lang="en-US" sz="3200">
                <a:solidFill>
                  <a:schemeClr val="tx2"/>
                </a:solidFill>
                <a:latin typeface="Forte" pitchFamily="66" charset="0"/>
              </a:rPr>
              <a:t>die Schweiz</a:t>
            </a:r>
          </a:p>
          <a:p>
            <a:r>
              <a:rPr lang="en-US" sz="3200">
                <a:solidFill>
                  <a:schemeClr val="tx2"/>
                </a:solidFill>
                <a:latin typeface="Forte" pitchFamily="66" charset="0"/>
              </a:rPr>
              <a:t>Frankreich</a:t>
            </a:r>
          </a:p>
          <a:p>
            <a:r>
              <a:rPr lang="en-US" sz="3200">
                <a:solidFill>
                  <a:schemeClr val="tx2"/>
                </a:solidFill>
                <a:latin typeface="Forte" pitchFamily="66" charset="0"/>
              </a:rPr>
              <a:t>Luxemburg</a:t>
            </a:r>
          </a:p>
          <a:p>
            <a:r>
              <a:rPr lang="en-US" sz="3200">
                <a:solidFill>
                  <a:schemeClr val="tx2"/>
                </a:solidFill>
                <a:latin typeface="Forte" pitchFamily="66" charset="0"/>
              </a:rPr>
              <a:t>Belgien</a:t>
            </a:r>
          </a:p>
          <a:p>
            <a:r>
              <a:rPr lang="en-US" sz="3200">
                <a:solidFill>
                  <a:schemeClr val="tx2"/>
                </a:solidFill>
                <a:latin typeface="Forte" pitchFamily="66" charset="0"/>
              </a:rPr>
              <a:t>die Niederlande</a:t>
            </a:r>
            <a:endParaRPr lang="ru-RU" sz="3200">
              <a:solidFill>
                <a:schemeClr val="tx2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Wen nannte man im 19. Jahrhundert</a:t>
            </a:r>
            <a:r>
              <a:rPr lang="ru-RU" sz="4000" smtClean="0">
                <a:latin typeface="Forte" pitchFamily="66" charset="0"/>
              </a:rPr>
              <a:t> «</a:t>
            </a:r>
            <a:r>
              <a:rPr lang="en-US" sz="4000" smtClean="0">
                <a:latin typeface="Forte" pitchFamily="66" charset="0"/>
              </a:rPr>
              <a:t>Mikrobenj</a:t>
            </a:r>
            <a:r>
              <a:rPr lang="ru-RU" sz="4000" smtClean="0">
                <a:latin typeface="Forte" pitchFamily="66" charset="0"/>
              </a:rPr>
              <a:t>ä</a:t>
            </a:r>
            <a:r>
              <a:rPr lang="en-US" sz="4000" smtClean="0">
                <a:latin typeface="Forte" pitchFamily="66" charset="0"/>
              </a:rPr>
              <a:t>ger</a:t>
            </a:r>
            <a:r>
              <a:rPr lang="ru-RU" sz="4000" smtClean="0">
                <a:latin typeface="Forte" pitchFamily="66" charset="0"/>
              </a:rPr>
              <a:t>»?</a:t>
            </a:r>
            <a:r>
              <a:rPr lang="en-US" sz="4000" smtClean="0">
                <a:latin typeface="Forte" pitchFamily="66" charset="0"/>
              </a:rPr>
              <a:t> 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32771" name="Picture 4" descr="Картинка 43 из 1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214563"/>
            <a:ext cx="2913063" cy="4000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714875" y="5643563"/>
            <a:ext cx="29162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Robert Koch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32773" name="Рисунок 4" descr="850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28625" y="1143000"/>
            <a:ext cx="8229600" cy="488950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Wann feiert man in Deutschland Weihnachten?</a:t>
            </a:r>
            <a:endParaRPr lang="ru-RU" sz="4000" smtClean="0"/>
          </a:p>
        </p:txBody>
      </p:sp>
      <p:pic>
        <p:nvPicPr>
          <p:cNvPr id="33795" name="Содержимое 3" descr="75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sp>
        <p:nvSpPr>
          <p:cNvPr id="6" name="TextBox 5"/>
          <p:cNvSpPr txBox="1"/>
          <p:nvPr/>
        </p:nvSpPr>
        <p:spPr>
          <a:xfrm>
            <a:off x="2786063" y="5929313"/>
            <a:ext cx="3703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am 25. 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Dezember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071678"/>
            <a:ext cx="5429288" cy="38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500063" y="1000125"/>
            <a:ext cx="8229600" cy="714375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Wer bringt in Deutschland die Ostereier?</a:t>
            </a:r>
            <a:endParaRPr lang="ru-RU" sz="4000" smtClean="0"/>
          </a:p>
        </p:txBody>
      </p:sp>
      <p:pic>
        <p:nvPicPr>
          <p:cNvPr id="34819" name="Содержимое 3" descr="710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pic>
        <p:nvPicPr>
          <p:cNvPr id="41988" name="Picture 5" descr="Картинка 165 из 75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2000250"/>
            <a:ext cx="2905125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143250" y="5857875"/>
            <a:ext cx="31067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der</a:t>
            </a: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Osterhase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488950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Wie viel Kerzen hat Advwentskranz?</a:t>
            </a:r>
            <a:endParaRPr lang="ru-RU" sz="4000" smtClean="0"/>
          </a:p>
        </p:txBody>
      </p:sp>
      <p:pic>
        <p:nvPicPr>
          <p:cNvPr id="35843" name="Содержимое 3" descr="715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sp>
        <p:nvSpPr>
          <p:cNvPr id="6" name="TextBox 5"/>
          <p:cNvSpPr txBox="1"/>
          <p:nvPr/>
        </p:nvSpPr>
        <p:spPr>
          <a:xfrm>
            <a:off x="3714750" y="5786438"/>
            <a:ext cx="19970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4 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Kerzen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643050"/>
            <a:ext cx="5389578" cy="421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Содержимое 3" descr="720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sp>
        <p:nvSpPr>
          <p:cNvPr id="36867" name="Заголовок 10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28625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Wann feiert man in Deutschland Muttertag?</a:t>
            </a:r>
            <a:endParaRPr lang="ru-RU" sz="400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714500" y="5929313"/>
            <a:ext cx="62769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am 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zweiten</a:t>
            </a: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Sonntag 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im</a:t>
            </a: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Mai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928802"/>
            <a:ext cx="5032388" cy="401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500063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Wie lange war das l</a:t>
            </a:r>
            <a:r>
              <a:rPr lang="ru-RU" sz="4000" smtClean="0">
                <a:latin typeface="Forte" pitchFamily="66" charset="0"/>
              </a:rPr>
              <a:t>ä</a:t>
            </a:r>
            <a:r>
              <a:rPr lang="en-US" sz="4000" smtClean="0">
                <a:latin typeface="Forte" pitchFamily="66" charset="0"/>
              </a:rPr>
              <a:t>ngste Alphorn?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37892" name="Содержимое 3" descr="725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sp>
        <p:nvSpPr>
          <p:cNvPr id="8" name="Прямоугольник 7"/>
          <p:cNvSpPr/>
          <p:nvPr/>
        </p:nvSpPr>
        <p:spPr>
          <a:xfrm>
            <a:off x="1643063" y="5500688"/>
            <a:ext cx="56435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de-DE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46 Meter lang 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71612"/>
            <a:ext cx="4801500" cy="379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1643050"/>
            <a:ext cx="2384611" cy="414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/>
          </p:cNvSpPr>
          <p:nvPr/>
        </p:nvSpPr>
        <p:spPr bwMode="auto">
          <a:xfrm>
            <a:off x="428625" y="928688"/>
            <a:ext cx="82296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Forte" pitchFamily="66" charset="0"/>
              </a:rPr>
              <a:t>Welche St</a:t>
            </a:r>
            <a:r>
              <a:rPr lang="ru-RU" sz="4000">
                <a:solidFill>
                  <a:schemeClr val="tx2"/>
                </a:solidFill>
                <a:latin typeface="Forte" pitchFamily="66" charset="0"/>
              </a:rPr>
              <a:t>ä</a:t>
            </a:r>
            <a:r>
              <a:rPr lang="en-US" sz="4000">
                <a:solidFill>
                  <a:schemeClr val="tx2"/>
                </a:solidFill>
                <a:latin typeface="Forte" pitchFamily="66" charset="0"/>
              </a:rPr>
              <a:t>dte in der Schweiz sind die  bekanntesten Karnevalst</a:t>
            </a:r>
            <a:r>
              <a:rPr lang="ru-RU" sz="4000">
                <a:solidFill>
                  <a:schemeClr val="tx2"/>
                </a:solidFill>
                <a:latin typeface="Forte" pitchFamily="66" charset="0"/>
              </a:rPr>
              <a:t>ä</a:t>
            </a:r>
            <a:r>
              <a:rPr lang="en-US" sz="4000">
                <a:solidFill>
                  <a:schemeClr val="tx2"/>
                </a:solidFill>
                <a:latin typeface="Forte" pitchFamily="66" charset="0"/>
              </a:rPr>
              <a:t>dte ?</a:t>
            </a:r>
            <a:endParaRPr lang="ru-RU" sz="4000">
              <a:solidFill>
                <a:schemeClr val="tx2"/>
              </a:solidFill>
              <a:latin typeface="Forte" pitchFamily="66" charset="0"/>
            </a:endParaRPr>
          </a:p>
        </p:txBody>
      </p:sp>
      <p:pic>
        <p:nvPicPr>
          <p:cNvPr id="46085" name="Picture 7" descr="Картинка 3 из 1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2143125"/>
            <a:ext cx="3902075" cy="2928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785938" y="5572125"/>
            <a:ext cx="14890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Basel</a:t>
            </a:r>
            <a:endParaRPr lang="ru-RU" sz="4000" dirty="0" err="1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25" y="5143500"/>
            <a:ext cx="15208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Luzern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38919" name="Содержимое 3" descr="730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2500306"/>
            <a:ext cx="4168916" cy="29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5715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Wie hei</a:t>
            </a:r>
            <a:r>
              <a:rPr lang="ru-RU" sz="4000" b="1" i="1" smtClean="0">
                <a:latin typeface="Forte" pitchFamily="66" charset="0"/>
              </a:rPr>
              <a:t>β</a:t>
            </a:r>
            <a:r>
              <a:rPr lang="en-US" sz="4000" smtClean="0">
                <a:latin typeface="Forte" pitchFamily="66" charset="0"/>
              </a:rPr>
              <a:t>t dieses Fest in </a:t>
            </a:r>
            <a:r>
              <a:rPr lang="ru-RU" sz="4000" smtClean="0">
                <a:latin typeface="Forte" pitchFamily="66" charset="0"/>
              </a:rPr>
              <a:t>Ö</a:t>
            </a:r>
            <a:r>
              <a:rPr lang="en-US" sz="4000" smtClean="0">
                <a:latin typeface="Forte" pitchFamily="66" charset="0"/>
              </a:rPr>
              <a:t>sterreich?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39939" name="Содержимое 3" descr="750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sp>
        <p:nvSpPr>
          <p:cNvPr id="12" name="TextBox 11"/>
          <p:cNvSpPr txBox="1"/>
          <p:nvPr/>
        </p:nvSpPr>
        <p:spPr>
          <a:xfrm>
            <a:off x="3786188" y="5929313"/>
            <a:ext cx="23891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K</a:t>
            </a:r>
            <a:r>
              <a:rPr lang="ru-RU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ü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rbisfest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00174"/>
            <a:ext cx="4382046" cy="347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отпуск_2008_часть_1_72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71736" y="3571876"/>
            <a:ext cx="3143252" cy="2357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отпуск_2008_часть_1_72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289416">
            <a:off x="810958" y="2049003"/>
            <a:ext cx="3000376" cy="2250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Картинка 67 из 17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2571750"/>
            <a:ext cx="2286000" cy="3752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8130" name="Picture 7" descr="Картинка 66 из 177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214312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7625" y="5715000"/>
            <a:ext cx="4754563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die </a:t>
            </a:r>
            <a:r>
              <a:rPr lang="en-US" sz="28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olympischen</a:t>
            </a:r>
            <a:r>
              <a:rPr lang="en-US" sz="28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Winterspiele</a:t>
            </a:r>
            <a:r>
              <a:rPr lang="en-US" sz="28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</a:t>
            </a: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1928 und 1948.         St. Moritz</a:t>
            </a:r>
            <a:endParaRPr lang="ru-RU" sz="28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40965" name="Содержимое 3" descr="6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Заголовок 1"/>
          <p:cNvSpPr>
            <a:spLocks/>
          </p:cNvSpPr>
          <p:nvPr/>
        </p:nvSpPr>
        <p:spPr bwMode="auto">
          <a:xfrm>
            <a:off x="428625" y="1214438"/>
            <a:ext cx="82296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Forte" pitchFamily="66" charset="0"/>
              </a:rPr>
              <a:t>Sagt bitte, fanden jemals in der Schweiz die olympischen Sommer – oder Winterspiele statt?</a:t>
            </a:r>
            <a:endParaRPr lang="ru-RU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28625" y="1500188"/>
            <a:ext cx="8229600" cy="417512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In welchem deutschsprachigen Land unterrichtet man Bergschi als Schulfach?</a:t>
            </a:r>
            <a:endParaRPr lang="ru-RU" sz="4000" smtClean="0"/>
          </a:p>
        </p:txBody>
      </p:sp>
      <p:pic>
        <p:nvPicPr>
          <p:cNvPr id="41987" name="Содержимое 3" descr="610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sp>
        <p:nvSpPr>
          <p:cNvPr id="6" name="TextBox 5"/>
          <p:cNvSpPr txBox="1"/>
          <p:nvPr/>
        </p:nvSpPr>
        <p:spPr>
          <a:xfrm>
            <a:off x="3214688" y="6000750"/>
            <a:ext cx="27955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in </a:t>
            </a:r>
            <a:r>
              <a:rPr lang="ru-RU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Ö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sterreich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643182"/>
            <a:ext cx="4818074" cy="342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720725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Aus wie viel Bundesländern besteht Österreich?</a:t>
            </a:r>
            <a:endParaRPr lang="ru-RU" sz="4000" smtClean="0"/>
          </a:p>
        </p:txBody>
      </p:sp>
      <p:pic>
        <p:nvPicPr>
          <p:cNvPr id="1028" name="Рисунок 4" descr="510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71750" y="6000750"/>
            <a:ext cx="55006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aus</a:t>
            </a: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9 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Bundesl</a:t>
            </a:r>
            <a:r>
              <a:rPr lang="ru-RU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ä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ndern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143116"/>
            <a:ext cx="6348413" cy="3848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642937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In welcher deutschen Stadt befindet sich dieses olympische Stadion?</a:t>
            </a:r>
            <a:endParaRPr lang="ru-RU" sz="4000" smtClean="0"/>
          </a:p>
        </p:txBody>
      </p:sp>
      <p:pic>
        <p:nvPicPr>
          <p:cNvPr id="43011" name="Содержимое 5" descr="615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sp>
        <p:nvSpPr>
          <p:cNvPr id="8" name="TextBox 7"/>
          <p:cNvSpPr txBox="1"/>
          <p:nvPr/>
        </p:nvSpPr>
        <p:spPr>
          <a:xfrm>
            <a:off x="3571875" y="5715000"/>
            <a:ext cx="20589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in Berlin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000240"/>
            <a:ext cx="7178880" cy="370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857250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Nennt bitte die Namen dieser ber</a:t>
            </a:r>
            <a:r>
              <a:rPr lang="ru-RU" sz="4000" smtClean="0">
                <a:latin typeface="Forte" pitchFamily="66" charset="0"/>
              </a:rPr>
              <a:t>ü</a:t>
            </a:r>
            <a:r>
              <a:rPr lang="en-US" sz="4000" smtClean="0">
                <a:latin typeface="Forte" pitchFamily="66" charset="0"/>
              </a:rPr>
              <a:t>hmten deutschen Tennisspielern. </a:t>
            </a:r>
            <a:br>
              <a:rPr lang="en-US" sz="4000" smtClean="0">
                <a:latin typeface="Forte" pitchFamily="66" charset="0"/>
              </a:rPr>
            </a:br>
            <a:endParaRPr lang="ru-RU" sz="4000" smtClean="0">
              <a:latin typeface="Forte" pitchFamily="66" charset="0"/>
            </a:endParaRPr>
          </a:p>
        </p:txBody>
      </p:sp>
      <p:pic>
        <p:nvPicPr>
          <p:cNvPr id="51203" name="Picture 2" descr="Картинка 114 из 14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786063"/>
            <a:ext cx="3876675" cy="2643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04" name="Picture 4" descr="Картинка 21 из 7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2660650"/>
            <a:ext cx="2500313" cy="3287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000125" y="5500688"/>
            <a:ext cx="28479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Boris Becker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163" y="5949950"/>
            <a:ext cx="2992437" cy="701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Stefanie Graf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44039" name="Содержимое 3" descr="620.gif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500063" y="1214438"/>
            <a:ext cx="8229600" cy="1143000"/>
          </a:xfrm>
        </p:spPr>
        <p:txBody>
          <a:bodyPr/>
          <a:lstStyle/>
          <a:p>
            <a:r>
              <a:rPr lang="en-US" smtClean="0">
                <a:latin typeface="Forte" pitchFamily="66" charset="0"/>
              </a:rPr>
              <a:t>In dieser </a:t>
            </a:r>
            <a:r>
              <a:rPr lang="ru-RU" smtClean="0">
                <a:latin typeface="Forte" pitchFamily="66" charset="0"/>
              </a:rPr>
              <a:t>ö</a:t>
            </a:r>
            <a:r>
              <a:rPr lang="en-US" smtClean="0">
                <a:latin typeface="Forte" pitchFamily="66" charset="0"/>
              </a:rPr>
              <a:t>sterreichischen Stadt fanden zwei olympischen Winterspile statt.</a:t>
            </a:r>
            <a:endParaRPr lang="ru-RU" smtClean="0"/>
          </a:p>
        </p:txBody>
      </p:sp>
      <p:pic>
        <p:nvPicPr>
          <p:cNvPr id="45059" name="Содержимое 3" descr="625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pic>
        <p:nvPicPr>
          <p:cNvPr id="52229" name="Picture 4" descr="Картинка 8 из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38" y="2786063"/>
            <a:ext cx="3021012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6286500" y="5857875"/>
            <a:ext cx="25844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Innsbruck</a:t>
            </a:r>
            <a:endParaRPr lang="ru-RU" sz="4400" dirty="0" err="1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714752"/>
            <a:ext cx="4818074" cy="290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2" descr="Картинка 6 из 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2714620"/>
            <a:ext cx="2500299" cy="1880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/>
          </p:cNvSpPr>
          <p:nvPr/>
        </p:nvSpPr>
        <p:spPr bwMode="auto">
          <a:xfrm>
            <a:off x="428625" y="1357313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dirty="0" err="1">
                <a:solidFill>
                  <a:schemeClr val="tx2"/>
                </a:solidFill>
                <a:latin typeface="Forte" pitchFamily="66" charset="0"/>
              </a:rPr>
              <a:t>Wie</a:t>
            </a:r>
            <a:r>
              <a:rPr lang="en-US" sz="4000" dirty="0">
                <a:solidFill>
                  <a:schemeClr val="tx2"/>
                </a:solidFill>
                <a:latin typeface="Forte" pitchFamily="66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</a:rPr>
              <a:t>hei</a:t>
            </a:r>
            <a:r>
              <a:rPr lang="ru-RU" sz="4000" b="1" i="1" dirty="0" err="1">
                <a:solidFill>
                  <a:schemeClr val="tx2"/>
                </a:solidFill>
                <a:latin typeface="Forte" pitchFamily="66" charset="0"/>
              </a:rPr>
              <a:t>β</a:t>
            </a:r>
            <a:r>
              <a:rPr lang="en-US" sz="4000" dirty="0">
                <a:solidFill>
                  <a:schemeClr val="tx2"/>
                </a:solidFill>
                <a:latin typeface="Forte" pitchFamily="66" charset="0"/>
              </a:rPr>
              <a:t>t die deutsche Biathlon – 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</a:rPr>
              <a:t>spielerin</a:t>
            </a:r>
            <a:r>
              <a:rPr lang="en-US" sz="4000" dirty="0">
                <a:solidFill>
                  <a:schemeClr val="tx2"/>
                </a:solidFill>
                <a:latin typeface="Forte" pitchFamily="66" charset="0"/>
              </a:rPr>
              <a:t>, die in Vancouver </a:t>
            </a:r>
            <a:r>
              <a:rPr lang="ru-RU" sz="4000" dirty="0" smtClean="0">
                <a:solidFill>
                  <a:schemeClr val="tx2"/>
                </a:solidFill>
                <a:latin typeface="Forte" pitchFamily="66" charset="0"/>
              </a:rPr>
              <a:t>2010       </a:t>
            </a:r>
            <a:r>
              <a:rPr lang="en-US" sz="4000" dirty="0" smtClean="0">
                <a:solidFill>
                  <a:schemeClr val="tx2"/>
                </a:solidFill>
                <a:latin typeface="Forte" pitchFamily="66" charset="0"/>
              </a:rPr>
              <a:t>die 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</a:rPr>
              <a:t>beste</a:t>
            </a:r>
            <a:r>
              <a:rPr lang="en-US" sz="4000" dirty="0">
                <a:solidFill>
                  <a:schemeClr val="tx2"/>
                </a:solidFill>
                <a:latin typeface="Forte" pitchFamily="66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</a:rPr>
              <a:t>Resultate</a:t>
            </a:r>
            <a:r>
              <a:rPr lang="en-US" sz="4000" dirty="0">
                <a:solidFill>
                  <a:schemeClr val="tx2"/>
                </a:solidFill>
                <a:latin typeface="Forte" pitchFamily="66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Forte" pitchFamily="66" charset="0"/>
              </a:rPr>
              <a:t>zeigte</a:t>
            </a:r>
            <a:r>
              <a:rPr lang="en-US" sz="4000" dirty="0" smtClean="0">
                <a:solidFill>
                  <a:schemeClr val="tx2"/>
                </a:solidFill>
                <a:latin typeface="Forte" pitchFamily="66" charset="0"/>
              </a:rPr>
              <a:t>?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3252" name="Picture 2" descr="Картинка 2 из 5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9176" y="2940050"/>
            <a:ext cx="4017961" cy="33575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42875" y="4429125"/>
            <a:ext cx="45720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Magdalena 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Neuner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46085" name="Содержимое 3" descr="630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571500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Im Jahre 1972 fanden in dieser deutschen Stadt die XX. Olympischen Sommerspiele statt.</a:t>
            </a:r>
            <a:endParaRPr lang="ru-RU" sz="4000" smtClean="0"/>
          </a:p>
        </p:txBody>
      </p:sp>
      <p:pic>
        <p:nvPicPr>
          <p:cNvPr id="47107" name="Содержимое 3" descr="650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sp>
        <p:nvSpPr>
          <p:cNvPr id="6" name="TextBox 5"/>
          <p:cNvSpPr txBox="1"/>
          <p:nvPr/>
        </p:nvSpPr>
        <p:spPr>
          <a:xfrm>
            <a:off x="5929313" y="5786438"/>
            <a:ext cx="2209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M</a:t>
            </a:r>
            <a:r>
              <a:rPr lang="ru-RU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ü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nchen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3000372"/>
            <a:ext cx="4572032" cy="360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571500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Wie hei</a:t>
            </a:r>
            <a:r>
              <a:rPr lang="ru-RU" sz="3800" b="1" i="1" smtClean="0">
                <a:latin typeface="Forte" pitchFamily="66" charset="0"/>
              </a:rPr>
              <a:t>β</a:t>
            </a:r>
            <a:r>
              <a:rPr lang="en-US" sz="4000" smtClean="0">
                <a:latin typeface="Forte" pitchFamily="66" charset="0"/>
              </a:rPr>
              <a:t>t das Geld in Deutschland?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48131" name="Содержимое 3" descr="15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pic>
        <p:nvPicPr>
          <p:cNvPr id="55301" name="Picture 8" descr="Картинка 17 из 926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7F3E8"/>
              </a:clrFrom>
              <a:clrTo>
                <a:srgbClr val="F7F3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286000"/>
            <a:ext cx="34956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0563" y="5000625"/>
            <a:ext cx="12176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Euro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000625"/>
            <a:ext cx="23574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Euro Cent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68867">
            <a:off x="5058891" y="2304108"/>
            <a:ext cx="4322191" cy="336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1000125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Von wem wurde die erste Waldorfschule gegr</a:t>
            </a:r>
            <a:r>
              <a:rPr lang="ru-RU" sz="4000" smtClean="0">
                <a:latin typeface="Forte" pitchFamily="66" charset="0"/>
              </a:rPr>
              <a:t>ü</a:t>
            </a:r>
            <a:r>
              <a:rPr lang="en-US" sz="4000" smtClean="0">
                <a:latin typeface="Forte" pitchFamily="66" charset="0"/>
              </a:rPr>
              <a:t>ndet?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49155" name="Содержимое 3" descr="110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sp>
        <p:nvSpPr>
          <p:cNvPr id="6" name="TextBox 5"/>
          <p:cNvSpPr txBox="1"/>
          <p:nvPr/>
        </p:nvSpPr>
        <p:spPr>
          <a:xfrm>
            <a:off x="1357313" y="5857875"/>
            <a:ext cx="33321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Rudolf Steiner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56325" name="Picture 12" descr="Нажмите для просмотра фото в полн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0" y="2143125"/>
            <a:ext cx="2501900" cy="3714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6326" name="Picture 14" descr="Нажмите для просмотра фото в полный разме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500" y="2214563"/>
            <a:ext cx="2430463" cy="370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5429250" y="5786438"/>
            <a:ext cx="26416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Emil Molt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214438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In welcher Stadt wird </a:t>
            </a:r>
            <a:r>
              <a:rPr lang="ru-RU" sz="4000" b="1" smtClean="0">
                <a:latin typeface="Forte" pitchFamily="66" charset="0"/>
              </a:rPr>
              <a:t>«</a:t>
            </a:r>
            <a:r>
              <a:rPr lang="en-US" sz="4000" smtClean="0">
                <a:latin typeface="Forte" pitchFamily="66" charset="0"/>
              </a:rPr>
              <a:t>BMW</a:t>
            </a:r>
            <a:r>
              <a:rPr lang="ru-RU" sz="4000" b="1" smtClean="0">
                <a:latin typeface="Forte" pitchFamily="66" charset="0"/>
              </a:rPr>
              <a:t>»</a:t>
            </a:r>
            <a:r>
              <a:rPr lang="en-US" sz="4000" b="1" smtClean="0">
                <a:latin typeface="Forte" pitchFamily="66" charset="0"/>
              </a:rPr>
              <a:t> </a:t>
            </a:r>
            <a:r>
              <a:rPr lang="en-US" sz="4000" smtClean="0">
                <a:latin typeface="Forte" pitchFamily="66" charset="0"/>
              </a:rPr>
              <a:t>hergestellt?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50179" name="Содержимое 3" descr="115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43313" y="5857875"/>
            <a:ext cx="270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Forte" pitchFamily="66" charset="0"/>
              </a:rPr>
              <a:t>in M</a:t>
            </a:r>
            <a:r>
              <a:rPr lang="ru-RU" sz="4000">
                <a:solidFill>
                  <a:schemeClr val="tx2"/>
                </a:solidFill>
                <a:latin typeface="Forte" pitchFamily="66" charset="0"/>
              </a:rPr>
              <a:t>ü</a:t>
            </a:r>
            <a:r>
              <a:rPr lang="en-US" sz="4000">
                <a:solidFill>
                  <a:schemeClr val="tx2"/>
                </a:solidFill>
                <a:latin typeface="Forte" pitchFamily="66" charset="0"/>
              </a:rPr>
              <a:t>nchen</a:t>
            </a:r>
            <a:endParaRPr lang="ru-RU" sz="4000">
              <a:solidFill>
                <a:schemeClr val="tx2"/>
              </a:solidFill>
              <a:latin typeface="Forte" pitchFamily="66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143116"/>
            <a:ext cx="4746635" cy="36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642937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Was schoss Wilhelm Tell seinem Sohn vom Kopf?</a:t>
            </a:r>
            <a:endParaRPr lang="ru-RU" sz="4000" smtClean="0"/>
          </a:p>
        </p:txBody>
      </p:sp>
      <p:pic>
        <p:nvPicPr>
          <p:cNvPr id="51203" name="Содержимое 3" descr="120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pic>
        <p:nvPicPr>
          <p:cNvPr id="58372" name="Picture 7" descr="Картинка 104 из 361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2286000"/>
            <a:ext cx="2928937" cy="3840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8373" name="Picture 11" descr="Картинка 2 из 361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0" y="2286000"/>
            <a:ext cx="2809875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75" y="6149975"/>
            <a:ext cx="2687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Forte" pitchFamily="66" charset="0"/>
              </a:rPr>
              <a:t>einen Apfel</a:t>
            </a:r>
            <a:endParaRPr lang="ru-RU" sz="4000">
              <a:solidFill>
                <a:schemeClr val="tx2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Заголовок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714375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Wie viele Landessprachen hat die Schweiz? Welche?</a:t>
            </a:r>
            <a:endParaRPr lang="ru-RU" sz="4000" smtClean="0"/>
          </a:p>
        </p:txBody>
      </p:sp>
      <p:pic>
        <p:nvPicPr>
          <p:cNvPr id="52228" name="Содержимое 3" descr="125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sp>
        <p:nvSpPr>
          <p:cNvPr id="6" name="TextBox 5"/>
          <p:cNvSpPr txBox="1"/>
          <p:nvPr/>
        </p:nvSpPr>
        <p:spPr>
          <a:xfrm>
            <a:off x="3786188" y="5643563"/>
            <a:ext cx="25019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4 </a:t>
            </a: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Sprachen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214554"/>
            <a:ext cx="5746768" cy="34604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792162"/>
          </a:xfrm>
        </p:spPr>
        <p:txBody>
          <a:bodyPr/>
          <a:lstStyle/>
          <a:p>
            <a:r>
              <a:rPr lang="en-US" sz="4000" smtClean="0"/>
              <a:t> </a:t>
            </a:r>
            <a:endParaRPr lang="ru-RU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6000750"/>
            <a:ext cx="6400800" cy="6477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smtClean="0">
                <a:solidFill>
                  <a:schemeClr val="tx2"/>
                </a:solidFill>
                <a:latin typeface="Forte" pitchFamily="66" charset="0"/>
              </a:rPr>
              <a:t> Kantonen</a:t>
            </a:r>
            <a:endParaRPr lang="ru-RU" sz="3600" smtClean="0">
              <a:solidFill>
                <a:schemeClr val="tx2"/>
              </a:solidFill>
              <a:latin typeface="Forte" pitchFamily="66" charset="0"/>
            </a:endParaRPr>
          </a:p>
        </p:txBody>
      </p:sp>
      <p:pic>
        <p:nvPicPr>
          <p:cNvPr id="7172" name="Рисунок 4" descr="515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9875" y="857250"/>
            <a:ext cx="8812213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Wie</a:t>
            </a:r>
            <a:r>
              <a:rPr lang="en-US" sz="36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ist</a:t>
            </a:r>
            <a:r>
              <a:rPr lang="en-US" sz="36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die </a:t>
            </a:r>
            <a:r>
              <a:rPr lang="en-US" sz="36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Territorialgliederung</a:t>
            </a:r>
            <a:r>
              <a:rPr lang="en-US" sz="36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der</a:t>
            </a:r>
            <a:r>
              <a:rPr lang="en-US" sz="36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Schweiz</a:t>
            </a:r>
            <a:r>
              <a:rPr lang="en-US" sz="36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?</a:t>
            </a:r>
            <a:endParaRPr lang="ru-RU" sz="36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643050"/>
            <a:ext cx="634841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457200" y="1285875"/>
            <a:ext cx="8229600" cy="1428750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In welchem </a:t>
            </a:r>
            <a:r>
              <a:rPr lang="ru-RU" sz="4000" smtClean="0">
                <a:latin typeface="Forte" pitchFamily="66" charset="0"/>
              </a:rPr>
              <a:t>ö</a:t>
            </a:r>
            <a:r>
              <a:rPr lang="en-US" sz="4000" smtClean="0">
                <a:latin typeface="Forte" pitchFamily="66" charset="0"/>
              </a:rPr>
              <a:t>sterreichischen Bundesland gilt eine Nationalkleidung f</a:t>
            </a:r>
            <a:r>
              <a:rPr lang="ru-RU" sz="4000" smtClean="0">
                <a:latin typeface="Forte" pitchFamily="66" charset="0"/>
              </a:rPr>
              <a:t>ü</a:t>
            </a:r>
            <a:r>
              <a:rPr lang="en-US" sz="4000" smtClean="0">
                <a:latin typeface="Forte" pitchFamily="66" charset="0"/>
              </a:rPr>
              <a:t>r die Alltagskleidung?</a:t>
            </a:r>
            <a:endParaRPr lang="ru-RU" sz="4000" smtClean="0">
              <a:latin typeface="Forte" pitchFamily="66" charset="0"/>
            </a:endParaRPr>
          </a:p>
        </p:txBody>
      </p:sp>
      <p:pic>
        <p:nvPicPr>
          <p:cNvPr id="53251" name="Содержимое 3" descr="130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sp>
        <p:nvSpPr>
          <p:cNvPr id="5" name="TextBox 4"/>
          <p:cNvSpPr txBox="1"/>
          <p:nvPr/>
        </p:nvSpPr>
        <p:spPr>
          <a:xfrm>
            <a:off x="7143750" y="5715000"/>
            <a:ext cx="16811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in Tirol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182644"/>
            <a:ext cx="5175264" cy="367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1000125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Wie hei</a:t>
            </a:r>
            <a:r>
              <a:rPr lang="ru-RU" sz="4000" b="1" i="1" smtClean="0">
                <a:latin typeface="Forte" pitchFamily="66" charset="0"/>
              </a:rPr>
              <a:t>β</a:t>
            </a:r>
            <a:r>
              <a:rPr lang="en-US" sz="4000" smtClean="0">
                <a:latin typeface="Forte" pitchFamily="66" charset="0"/>
              </a:rPr>
              <a:t>t die ber</a:t>
            </a:r>
            <a:r>
              <a:rPr lang="ru-RU" sz="4000" smtClean="0">
                <a:latin typeface="Forte" pitchFamily="66" charset="0"/>
              </a:rPr>
              <a:t>ü</a:t>
            </a:r>
            <a:r>
              <a:rPr lang="en-US" sz="4000" smtClean="0">
                <a:latin typeface="Forte" pitchFamily="66" charset="0"/>
              </a:rPr>
              <a:t>hmte wiener Torte?</a:t>
            </a:r>
            <a:endParaRPr lang="ru-RU" sz="4000" smtClean="0"/>
          </a:p>
        </p:txBody>
      </p:sp>
      <p:pic>
        <p:nvPicPr>
          <p:cNvPr id="2052" name="Содержимое 3" descr="150.gif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9063" y="6072188"/>
            <a:ext cx="666750" cy="666750"/>
          </a:xfrm>
        </p:spPr>
      </p:pic>
      <p:sp>
        <p:nvSpPr>
          <p:cNvPr id="5" name="TextBox 4"/>
          <p:cNvSpPr txBox="1"/>
          <p:nvPr/>
        </p:nvSpPr>
        <p:spPr>
          <a:xfrm>
            <a:off x="3857625" y="5786438"/>
            <a:ext cx="15700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Sacher</a:t>
            </a:r>
            <a:endParaRPr lang="ru-RU" sz="4000" dirty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85750" y="1857375"/>
          <a:ext cx="4125913" cy="4000500"/>
        </p:xfrm>
        <a:graphic>
          <a:graphicData uri="http://schemas.openxmlformats.org/presentationml/2006/ole">
            <p:oleObj spid="_x0000_s2050" name="Image" r:id="rId5" imgW="7073016" imgH="6857143" progId="">
              <p:embed/>
            </p:oleObj>
          </a:graphicData>
        </a:graphic>
      </p:graphicFrame>
      <p:pic>
        <p:nvPicPr>
          <p:cNvPr id="2054" name="Picture 9" descr="Картинка 3 из 57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71938" y="2071688"/>
            <a:ext cx="4029075" cy="3024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8229600" cy="647700"/>
          </a:xfrm>
        </p:spPr>
        <p:txBody>
          <a:bodyPr/>
          <a:lstStyle/>
          <a:p>
            <a:r>
              <a:rPr lang="en-US" sz="3600" smtClean="0">
                <a:latin typeface="Forte" pitchFamily="66" charset="0"/>
              </a:rPr>
              <a:t>Wann wurde Deutschland wiedervereinigt?</a:t>
            </a:r>
            <a:r>
              <a:rPr lang="ru-RU" sz="400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6065837"/>
            <a:ext cx="6554787" cy="7921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  <a:latin typeface="Forte" pitchFamily="66" charset="0"/>
              </a:rPr>
              <a:t>am 3. </a:t>
            </a:r>
            <a:r>
              <a:rPr lang="en-US" sz="3600" dirty="0" err="1" smtClean="0">
                <a:solidFill>
                  <a:schemeClr val="tx2"/>
                </a:solidFill>
                <a:latin typeface="Forte" pitchFamily="66" charset="0"/>
              </a:rPr>
              <a:t>Oktober</a:t>
            </a:r>
            <a:r>
              <a:rPr lang="en-US" sz="3600" dirty="0" smtClean="0">
                <a:solidFill>
                  <a:schemeClr val="tx2"/>
                </a:solidFill>
                <a:latin typeface="Forte" pitchFamily="66" charset="0"/>
              </a:rPr>
              <a:t> 1990</a:t>
            </a:r>
            <a:r>
              <a:rPr lang="ru-RU" dirty="0" smtClean="0"/>
              <a:t> </a:t>
            </a:r>
          </a:p>
        </p:txBody>
      </p:sp>
      <p:pic>
        <p:nvPicPr>
          <p:cNvPr id="8197" name="Рисунок 4" descr="520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928802"/>
            <a:ext cx="6041450" cy="421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8229600" cy="863600"/>
          </a:xfrm>
        </p:spPr>
        <p:txBody>
          <a:bodyPr/>
          <a:lstStyle/>
          <a:p>
            <a:r>
              <a:rPr lang="en-US" sz="3600" smtClean="0">
                <a:latin typeface="Forte" pitchFamily="66" charset="0"/>
              </a:rPr>
              <a:t>Wie hei</a:t>
            </a:r>
            <a:r>
              <a:rPr lang="ru-RU" sz="3800" b="1" i="1" smtClean="0">
                <a:latin typeface="Forte" pitchFamily="66" charset="0"/>
              </a:rPr>
              <a:t>β</a:t>
            </a:r>
            <a:r>
              <a:rPr lang="en-US" sz="3600" smtClean="0">
                <a:latin typeface="Forte" pitchFamily="66" charset="0"/>
              </a:rPr>
              <a:t>t der grösste See der Schweiz?</a:t>
            </a:r>
            <a:r>
              <a:rPr lang="en-US" sz="4000" smtClean="0"/>
              <a:t> </a:t>
            </a:r>
            <a:endParaRPr lang="ru-RU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6000750"/>
            <a:ext cx="5900738" cy="5746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tx2"/>
                </a:solidFill>
                <a:latin typeface="Forte" pitchFamily="66" charset="0"/>
              </a:rPr>
              <a:t>der Genfer See</a:t>
            </a:r>
            <a:endParaRPr lang="ru-RU" smtClean="0">
              <a:solidFill>
                <a:schemeClr val="tx2"/>
              </a:solidFill>
              <a:latin typeface="Forte" pitchFamily="66" charset="0"/>
            </a:endParaRPr>
          </a:p>
        </p:txBody>
      </p:sp>
      <p:pic>
        <p:nvPicPr>
          <p:cNvPr id="9221" name="Рисунок 4" descr="525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857364"/>
            <a:ext cx="6032520" cy="407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857250"/>
            <a:ext cx="8229600" cy="1008063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Wie hei</a:t>
            </a:r>
            <a:r>
              <a:rPr lang="en-US" sz="3800" b="1" i="1" smtClean="0">
                <a:latin typeface="Forte" pitchFamily="66" charset="0"/>
              </a:rPr>
              <a:t>β</a:t>
            </a:r>
            <a:r>
              <a:rPr lang="en-US" sz="4000" smtClean="0">
                <a:latin typeface="Forte" pitchFamily="66" charset="0"/>
              </a:rPr>
              <a:t>t der höchste Berg im Harz und was ist sein Symbol?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5857875"/>
            <a:ext cx="4143375" cy="6477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smtClean="0">
                <a:solidFill>
                  <a:schemeClr val="tx2"/>
                </a:solidFill>
                <a:latin typeface="Forte" pitchFamily="66" charset="0"/>
              </a:rPr>
              <a:t> Brocken (1 142 m)</a:t>
            </a:r>
            <a:r>
              <a:rPr lang="ru-RU" smtClean="0"/>
              <a:t> </a:t>
            </a:r>
          </a:p>
        </p:txBody>
      </p:sp>
      <p:pic>
        <p:nvPicPr>
          <p:cNvPr id="10245" name="Рисунок 4" descr="530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72125" y="5715000"/>
            <a:ext cx="223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Forte" pitchFamily="66" charset="0"/>
              </a:rPr>
              <a:t>eine Hexe</a:t>
            </a:r>
            <a:endParaRPr lang="ru-RU" sz="4000">
              <a:solidFill>
                <a:schemeClr val="tx2"/>
              </a:solidFill>
              <a:latin typeface="Forte" pitchFamily="66" charset="0"/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000240"/>
            <a:ext cx="5429288" cy="374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 descr="Картинка 130 из 7155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 rot="503263">
            <a:off x="5543953" y="2144611"/>
            <a:ext cx="2224359" cy="324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50"/>
            <a:ext cx="8229600" cy="1428750"/>
          </a:xfrm>
        </p:spPr>
        <p:txBody>
          <a:bodyPr/>
          <a:lstStyle/>
          <a:p>
            <a:r>
              <a:rPr lang="en-US" sz="4000" smtClean="0">
                <a:latin typeface="Forte" pitchFamily="66" charset="0"/>
              </a:rPr>
              <a:t>Was f</a:t>
            </a:r>
            <a:r>
              <a:rPr lang="ru-RU" sz="4000" smtClean="0">
                <a:latin typeface="Forte" pitchFamily="66" charset="0"/>
              </a:rPr>
              <a:t>ü</a:t>
            </a:r>
            <a:r>
              <a:rPr lang="en-US" sz="4000" smtClean="0">
                <a:latin typeface="Forte" pitchFamily="66" charset="0"/>
              </a:rPr>
              <a:t>r</a:t>
            </a:r>
            <a:r>
              <a:rPr lang="ru-RU" sz="4000" smtClean="0"/>
              <a:t> </a:t>
            </a:r>
            <a:r>
              <a:rPr lang="en-US" sz="4000" smtClean="0">
                <a:latin typeface="Forte" pitchFamily="66" charset="0"/>
              </a:rPr>
              <a:t>ein Flu</a:t>
            </a:r>
            <a:r>
              <a:rPr lang="ru-RU" sz="3800" b="1" i="1" smtClean="0">
                <a:latin typeface="Forte" pitchFamily="66" charset="0"/>
              </a:rPr>
              <a:t>β</a:t>
            </a:r>
            <a:r>
              <a:rPr lang="en-US" sz="4000" smtClean="0">
                <a:latin typeface="Forte" pitchFamily="66" charset="0"/>
              </a:rPr>
              <a:t> trennt </a:t>
            </a:r>
            <a:r>
              <a:rPr lang="ru-RU" sz="4000" smtClean="0">
                <a:latin typeface="Forte" pitchFamily="66" charset="0"/>
              </a:rPr>
              <a:t>Ö</a:t>
            </a:r>
            <a:r>
              <a:rPr lang="en-US" sz="4000" smtClean="0">
                <a:latin typeface="Forte" pitchFamily="66" charset="0"/>
              </a:rPr>
              <a:t>sterreich von der Schweiz? </a:t>
            </a:r>
            <a:endParaRPr lang="ru-RU" sz="4000" smtClean="0">
              <a:latin typeface="Forte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63" y="6000750"/>
            <a:ext cx="5757862" cy="5715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000" dirty="0" smtClean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der</a:t>
            </a:r>
            <a:r>
              <a:rPr lang="en-US" sz="4000" dirty="0" smtClean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Forte" pitchFamily="66" charset="0"/>
                <a:ea typeface="+mj-ea"/>
                <a:cs typeface="+mj-cs"/>
              </a:rPr>
              <a:t>Rhein</a:t>
            </a:r>
            <a:endParaRPr lang="ru-RU" sz="4000" dirty="0" smtClean="0">
              <a:solidFill>
                <a:schemeClr val="tx2"/>
              </a:solidFill>
              <a:latin typeface="Forte" pitchFamily="66" charset="0"/>
              <a:ea typeface="+mj-ea"/>
              <a:cs typeface="+mj-cs"/>
            </a:endParaRPr>
          </a:p>
        </p:txBody>
      </p:sp>
      <p:pic>
        <p:nvPicPr>
          <p:cNvPr id="11268" name="Рисунок 3" descr="550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72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285992"/>
            <a:ext cx="4675197" cy="369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694</Words>
  <Application>Microsoft Office PowerPoint</Application>
  <PresentationFormat>Экран (4:3)</PresentationFormat>
  <Paragraphs>126</Paragraphs>
  <Slides>52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Оформление по умолчанию</vt:lpstr>
      <vt:lpstr>Image</vt:lpstr>
      <vt:lpstr>Слайд 1</vt:lpstr>
      <vt:lpstr>Слайд 2</vt:lpstr>
      <vt:lpstr>An welche Länder grenzt Deutschland? </vt:lpstr>
      <vt:lpstr>Aus wie viel Bundesländern besteht Österreich?</vt:lpstr>
      <vt:lpstr> </vt:lpstr>
      <vt:lpstr>Wann wurde Deutschland wiedervereinigt? </vt:lpstr>
      <vt:lpstr>Wie heiβt der grösste See der Schweiz? </vt:lpstr>
      <vt:lpstr>Wie heiβt der höchste Berg im Harz und was ist sein Symbol? </vt:lpstr>
      <vt:lpstr>Was für ein Fluβ trennt Österreich von der Schweiz? </vt:lpstr>
      <vt:lpstr>An welchem Fluβ liegt Berlin?</vt:lpstr>
      <vt:lpstr>Wie heiβt die Hauptstadt der Schweiz? </vt:lpstr>
      <vt:lpstr>An welchem Fluβ liegt Wien? </vt:lpstr>
      <vt:lpstr>Was für ein Tier kann man im Wappen der Stadt Bern finden? </vt:lpstr>
      <vt:lpstr>Das Wahrzeichen dieser Stadt ist die Frauenkirche. </vt:lpstr>
      <vt:lpstr>In dieser österreichischen Stadt finden die berühmtesten Bälle statt.</vt:lpstr>
      <vt:lpstr>Слайд 16</vt:lpstr>
      <vt:lpstr>Wessen Namen trägt die älteste Universität in Berlin?</vt:lpstr>
      <vt:lpstr>Was für eine Kathedrale ist Wiens Symbol?</vt:lpstr>
      <vt:lpstr>Wer gab dem Alexanderplatz seinen Namen?</vt:lpstr>
      <vt:lpstr>Die Straβe «Grüngürtel» ist die Sehenswürdigkeit dieser Stadt.</vt:lpstr>
      <vt:lpstr>In dieser Stadt kann man besonders oft Mozarts Musik hören.</vt:lpstr>
      <vt:lpstr>In dieser Stadt befindet sich das schweizerische Schützenmuseum.</vt:lpstr>
      <vt:lpstr>Was bedeutet die Abkürzung «iga»?</vt:lpstr>
      <vt:lpstr>Sie schreiben Kinder – und Hausmärchen.</vt:lpstr>
      <vt:lpstr>Die letzten 15 Jahren war dieser Komponist taub.</vt:lpstr>
      <vt:lpstr>Er hat «Kabale und Liebe» und «Wilhelm Tell» geschrieben.</vt:lpstr>
      <vt:lpstr>Wer ist Angela Merkel?</vt:lpstr>
      <vt:lpstr>Wer hat den ersten Motor erfunden?</vt:lpstr>
      <vt:lpstr>Wer war der bedeutendste Regisseur des «Neuen deutschen Films»?</vt:lpstr>
      <vt:lpstr>Wen nannte man im 19. Jahrhundert «Mikrobenjäger»? </vt:lpstr>
      <vt:lpstr>Wann feiert man in Deutschland Weihnachten?</vt:lpstr>
      <vt:lpstr>Wer bringt in Deutschland die Ostereier?</vt:lpstr>
      <vt:lpstr>Wie viel Kerzen hat Advwentskranz?</vt:lpstr>
      <vt:lpstr>Wann feiert man in Deutschland Muttertag?</vt:lpstr>
      <vt:lpstr>Wie lange war das längste Alphorn?</vt:lpstr>
      <vt:lpstr>Слайд 36</vt:lpstr>
      <vt:lpstr>Wie heiβt dieses Fest in Österreich?</vt:lpstr>
      <vt:lpstr>Слайд 38</vt:lpstr>
      <vt:lpstr>In welchem deutschsprachigen Land unterrichtet man Bergschi als Schulfach?</vt:lpstr>
      <vt:lpstr>In welcher deutschen Stadt befindet sich dieses olympische Stadion?</vt:lpstr>
      <vt:lpstr>Nennt bitte die Namen dieser berühmten deutschen Tennisspielern.  </vt:lpstr>
      <vt:lpstr>In dieser österreichischen Stadt fanden zwei olympischen Winterspile statt.</vt:lpstr>
      <vt:lpstr>Слайд 43</vt:lpstr>
      <vt:lpstr>Im Jahre 1972 fanden in dieser deutschen Stadt die XX. Olympischen Sommerspiele statt.</vt:lpstr>
      <vt:lpstr>Wie heiβt das Geld in Deutschland?</vt:lpstr>
      <vt:lpstr>Von wem wurde die erste Waldorfschule gegründet?</vt:lpstr>
      <vt:lpstr>In welcher Stadt wird «BMW» hergestellt?</vt:lpstr>
      <vt:lpstr>Was schoss Wilhelm Tell seinem Sohn vom Kopf?</vt:lpstr>
      <vt:lpstr>Wie viele Landessprachen hat die Schweiz? Welche?</vt:lpstr>
      <vt:lpstr>In welchem österreichischen Bundesland gilt eine Nationalkleidung für die Alltagskleidung?</vt:lpstr>
      <vt:lpstr>Wie heiβt die berühmte wiener Torte?</vt:lpstr>
      <vt:lpstr>Слайд 52</vt:lpstr>
    </vt:vector>
  </TitlesOfParts>
  <Company>МОУ СОШ 107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Tata</cp:lastModifiedBy>
  <cp:revision>127</cp:revision>
  <dcterms:created xsi:type="dcterms:W3CDTF">2010-02-11T08:07:31Z</dcterms:created>
  <dcterms:modified xsi:type="dcterms:W3CDTF">2011-04-13T03:17:10Z</dcterms:modified>
</cp:coreProperties>
</file>