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09" r:id="rId2"/>
    <p:sldId id="257" r:id="rId3"/>
    <p:sldId id="258" r:id="rId4"/>
    <p:sldId id="262" r:id="rId5"/>
    <p:sldId id="261" r:id="rId6"/>
    <p:sldId id="264" r:id="rId7"/>
    <p:sldId id="265" r:id="rId8"/>
    <p:sldId id="256" r:id="rId9"/>
    <p:sldId id="260" r:id="rId10"/>
    <p:sldId id="282" r:id="rId11"/>
    <p:sldId id="288" r:id="rId12"/>
    <p:sldId id="286" r:id="rId13"/>
    <p:sldId id="287" r:id="rId14"/>
    <p:sldId id="290" r:id="rId15"/>
    <p:sldId id="308" r:id="rId16"/>
    <p:sldId id="307" r:id="rId17"/>
    <p:sldId id="306" r:id="rId18"/>
    <p:sldId id="305" r:id="rId19"/>
    <p:sldId id="310" r:id="rId20"/>
    <p:sldId id="303" r:id="rId21"/>
    <p:sldId id="294" r:id="rId22"/>
    <p:sldId id="296" r:id="rId23"/>
    <p:sldId id="297" r:id="rId24"/>
    <p:sldId id="298" r:id="rId25"/>
    <p:sldId id="313" r:id="rId26"/>
    <p:sldId id="302" r:id="rId27"/>
    <p:sldId id="300" r:id="rId28"/>
    <p:sldId id="304" r:id="rId29"/>
    <p:sldId id="311" r:id="rId30"/>
    <p:sldId id="31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26" Type="http://schemas.openxmlformats.org/officeDocument/2006/relationships/image" Target="../media/image47.emf"/><Relationship Id="rId3" Type="http://schemas.openxmlformats.org/officeDocument/2006/relationships/image" Target="../media/image24.emf"/><Relationship Id="rId21" Type="http://schemas.openxmlformats.org/officeDocument/2006/relationships/image" Target="../media/image42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5" Type="http://schemas.openxmlformats.org/officeDocument/2006/relationships/image" Target="../media/image46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20" Type="http://schemas.openxmlformats.org/officeDocument/2006/relationships/image" Target="../media/image41.emf"/><Relationship Id="rId29" Type="http://schemas.openxmlformats.org/officeDocument/2006/relationships/image" Target="../media/image50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24" Type="http://schemas.openxmlformats.org/officeDocument/2006/relationships/image" Target="../media/image45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23" Type="http://schemas.openxmlformats.org/officeDocument/2006/relationships/image" Target="../media/image44.emf"/><Relationship Id="rId28" Type="http://schemas.openxmlformats.org/officeDocument/2006/relationships/image" Target="../media/image49.emf"/><Relationship Id="rId10" Type="http://schemas.openxmlformats.org/officeDocument/2006/relationships/image" Target="../media/image31.emf"/><Relationship Id="rId19" Type="http://schemas.openxmlformats.org/officeDocument/2006/relationships/image" Target="../media/image40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Relationship Id="rId22" Type="http://schemas.openxmlformats.org/officeDocument/2006/relationships/image" Target="../media/image43.emf"/><Relationship Id="rId27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22DE3-CD54-4E94-A4F5-C803B6801A1F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2F7F-2D65-4CC6-B469-DF4497F8DD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2F7F-2D65-4CC6-B469-DF4497F8DD4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7C3447-DFBE-4208-A295-27D7F34A4E9A}" type="datetimeFigureOut">
              <a:rPr lang="ru-RU" smtClean="0"/>
              <a:pPr/>
              <a:t>12.03.2011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688293-A1D2-4F96-8F2B-06EFC346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2.docx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8.docx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6.docx"/><Relationship Id="rId5" Type="http://schemas.openxmlformats.org/officeDocument/2006/relationships/package" Target="../embeddings/_________Microsoft_Office_Word5.docx"/><Relationship Id="rId4" Type="http://schemas.openxmlformats.org/officeDocument/2006/relationships/package" Target="../embeddings/_________Microsoft_Office_Word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Office_Word11.docx"/><Relationship Id="rId5" Type="http://schemas.openxmlformats.org/officeDocument/2006/relationships/package" Target="../embeddings/_________Microsoft_Office_Word10.docx"/><Relationship Id="rId4" Type="http://schemas.openxmlformats.org/officeDocument/2006/relationships/package" Target="../embeddings/_________Microsoft_Office_Word9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16.docx"/><Relationship Id="rId13" Type="http://schemas.openxmlformats.org/officeDocument/2006/relationships/package" Target="../embeddings/_________Microsoft_Office_Word21.docx"/><Relationship Id="rId18" Type="http://schemas.openxmlformats.org/officeDocument/2006/relationships/package" Target="../embeddings/_________Microsoft_Office_Word26.docx"/><Relationship Id="rId26" Type="http://schemas.openxmlformats.org/officeDocument/2006/relationships/package" Target="../embeddings/_________Microsoft_Office_Word34.docx"/><Relationship Id="rId3" Type="http://schemas.openxmlformats.org/officeDocument/2006/relationships/notesSlide" Target="../notesSlides/notesSlide13.xml"/><Relationship Id="rId21" Type="http://schemas.openxmlformats.org/officeDocument/2006/relationships/package" Target="../embeddings/_________Microsoft_Office_Word29.docx"/><Relationship Id="rId7" Type="http://schemas.openxmlformats.org/officeDocument/2006/relationships/package" Target="../embeddings/_________Microsoft_Office_Word15.docx"/><Relationship Id="rId12" Type="http://schemas.openxmlformats.org/officeDocument/2006/relationships/package" Target="../embeddings/_________Microsoft_Office_Word20.docx"/><Relationship Id="rId17" Type="http://schemas.openxmlformats.org/officeDocument/2006/relationships/package" Target="../embeddings/_________Microsoft_Office_Word25.docx"/><Relationship Id="rId25" Type="http://schemas.openxmlformats.org/officeDocument/2006/relationships/package" Target="../embeddings/_________Microsoft_Office_Word33.docx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24.docx"/><Relationship Id="rId20" Type="http://schemas.openxmlformats.org/officeDocument/2006/relationships/package" Target="../embeddings/_________Microsoft_Office_Word28.docx"/><Relationship Id="rId29" Type="http://schemas.openxmlformats.org/officeDocument/2006/relationships/package" Target="../embeddings/_________Microsoft_Office_Word37.docx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____Microsoft_Office_Word14.docx"/><Relationship Id="rId11" Type="http://schemas.openxmlformats.org/officeDocument/2006/relationships/package" Target="../embeddings/_________Microsoft_Office_Word19.docx"/><Relationship Id="rId24" Type="http://schemas.openxmlformats.org/officeDocument/2006/relationships/package" Target="../embeddings/_________Microsoft_Office_Word32.docx"/><Relationship Id="rId32" Type="http://schemas.openxmlformats.org/officeDocument/2006/relationships/package" Target="../embeddings/_________Microsoft_Office_Word40.docx"/><Relationship Id="rId5" Type="http://schemas.openxmlformats.org/officeDocument/2006/relationships/package" Target="../embeddings/_________Microsoft_Office_Word13.docx"/><Relationship Id="rId15" Type="http://schemas.openxmlformats.org/officeDocument/2006/relationships/package" Target="../embeddings/_________Microsoft_Office_Word23.docx"/><Relationship Id="rId23" Type="http://schemas.openxmlformats.org/officeDocument/2006/relationships/package" Target="../embeddings/_________Microsoft_Office_Word31.docx"/><Relationship Id="rId28" Type="http://schemas.openxmlformats.org/officeDocument/2006/relationships/package" Target="../embeddings/_________Microsoft_Office_Word36.docx"/><Relationship Id="rId10" Type="http://schemas.openxmlformats.org/officeDocument/2006/relationships/package" Target="../embeddings/_________Microsoft_Office_Word18.docx"/><Relationship Id="rId19" Type="http://schemas.openxmlformats.org/officeDocument/2006/relationships/package" Target="../embeddings/_________Microsoft_Office_Word27.docx"/><Relationship Id="rId31" Type="http://schemas.openxmlformats.org/officeDocument/2006/relationships/package" Target="../embeddings/_________Microsoft_Office_Word39.docx"/><Relationship Id="rId4" Type="http://schemas.openxmlformats.org/officeDocument/2006/relationships/package" Target="../embeddings/_________Microsoft_Office_Word12.docx"/><Relationship Id="rId9" Type="http://schemas.openxmlformats.org/officeDocument/2006/relationships/package" Target="../embeddings/_________Microsoft_Office_Word17.docx"/><Relationship Id="rId14" Type="http://schemas.openxmlformats.org/officeDocument/2006/relationships/package" Target="../embeddings/_________Microsoft_Office_Word22.docx"/><Relationship Id="rId22" Type="http://schemas.openxmlformats.org/officeDocument/2006/relationships/package" Target="../embeddings/_________Microsoft_Office_Word30.docx"/><Relationship Id="rId27" Type="http://schemas.openxmlformats.org/officeDocument/2006/relationships/package" Target="../embeddings/_________Microsoft_Office_Word35.docx"/><Relationship Id="rId30" Type="http://schemas.openxmlformats.org/officeDocument/2006/relationships/package" Target="../embeddings/_________Microsoft_Office_Word38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4.gif"/><Relationship Id="rId4" Type="http://schemas.openxmlformats.org/officeDocument/2006/relationships/package" Target="../embeddings/_________Microsoft_Office_Word4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Lemniscate1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gif"/><Relationship Id="rId5" Type="http://schemas.openxmlformats.org/officeDocument/2006/relationships/package" Target="../embeddings/_________Microsoft_Office_Word42.docx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_________Microsoft_Office_Word44.docx"/><Relationship Id="rId5" Type="http://schemas.openxmlformats.org/officeDocument/2006/relationships/image" Target="../media/image61.png"/><Relationship Id="rId4" Type="http://schemas.openxmlformats.org/officeDocument/2006/relationships/package" Target="../embeddings/_________Microsoft_Office_Word43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ftl.kherson.ua/EDU/OC/Function/content/models/polar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ru.wikipedia.org/wiki/%D0%A4%D0%B0%D0%B9%D0%BB:Frans_Hals_-_Portret_van_Ren%C3%A9_Descartes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Leonhard_Euler_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-history.mcs.st-andrews.ac.uk/BigPictures/Hipparchus_3.jpe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42984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Полярные 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координаты</a:t>
            </a:r>
            <a:endParaRPr lang="ru-RU" sz="72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38576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10 класс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214950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ГОУ Гимназия №1527, г.Москва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Учитель математики: Лазарева Е.В.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Учитель математики: Фролова М.П.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flipV="1">
            <a:off x="1979712" y="5548296"/>
            <a:ext cx="3164530" cy="0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727088" y="5548296"/>
            <a:ext cx="241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2699060" y="4480860"/>
            <a:ext cx="1296000" cy="0"/>
          </a:xfrm>
          <a:prstGeom prst="line">
            <a:avLst/>
          </a:prstGeom>
          <a:ln w="2857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474876" y="5022676"/>
            <a:ext cx="1080120" cy="0"/>
          </a:xfrm>
          <a:prstGeom prst="line">
            <a:avLst/>
          </a:prstGeom>
          <a:ln w="2857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3329451" y="5000636"/>
            <a:ext cx="409433" cy="518615"/>
          </a:xfrm>
          <a:custGeom>
            <a:avLst/>
            <a:gdLst>
              <a:gd name="connsiteX0" fmla="*/ 327547 w 409433"/>
              <a:gd name="connsiteY0" fmla="*/ 518615 h 518615"/>
              <a:gd name="connsiteX1" fmla="*/ 354842 w 409433"/>
              <a:gd name="connsiteY1" fmla="*/ 232012 h 518615"/>
              <a:gd name="connsiteX2" fmla="*/ 0 w 409433"/>
              <a:gd name="connsiteY2" fmla="*/ 0 h 518615"/>
              <a:gd name="connsiteX3" fmla="*/ 0 w 409433"/>
              <a:gd name="connsiteY3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433" h="518615">
                <a:moveTo>
                  <a:pt x="327547" y="518615"/>
                </a:moveTo>
                <a:cubicBezTo>
                  <a:pt x="368490" y="418531"/>
                  <a:pt x="409433" y="318448"/>
                  <a:pt x="354842" y="232012"/>
                </a:cubicBezTo>
                <a:cubicBezTo>
                  <a:pt x="300251" y="14557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2829704" y="4359592"/>
            <a:ext cx="1044000" cy="129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6024" y="4836512"/>
            <a:ext cx="2880000" cy="1588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52120" y="3429000"/>
            <a:ext cx="32403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000" b="1" i="1" baseline="-25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cos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endParaRPr lang="ru-RU" sz="4000" b="1" i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baseline="-25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sin</a:t>
            </a:r>
            <a:r>
              <a:rPr lang="el-GR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</a:t>
            </a:r>
            <a:endParaRPr lang="en-US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Переход</a:t>
            </a:r>
            <a:r>
              <a:rPr lang="ru-RU" sz="28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от полярной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системы координат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r>
              <a:rPr lang="ru-RU" sz="2800" u="sng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декартовой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071" y="1340768"/>
            <a:ext cx="86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Если полюс полярной системы координат совместить с началом прямоугольной системы координат,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27784" y="5481240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45864" y="3375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5517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4344" y="5189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5945" y="1988840"/>
            <a:ext cx="828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а полярную ось с положительной полуосью 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2882" y="242088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то по известным  полярным координатам точки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А( </a:t>
            </a:r>
            <a:r>
              <a:rPr lang="el-GR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l-GR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l-G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72408" y="4437112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23928" y="39330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98432" y="4598544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17877" y="48592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6756" y="278092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её прямоугольные координаты вычисляются по формулам: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5517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baseline="-25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7744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baseline="-25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7" grpId="0"/>
      <p:bldP spid="8" grpId="0" animBg="1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/>
      <p:bldP spid="24" grpId="0"/>
      <p:bldP spid="26" grpId="0"/>
      <p:bldP spid="27" grpId="0"/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 l="8269" r="8454"/>
          <a:stretch>
            <a:fillRect/>
          </a:stretch>
        </p:blipFill>
        <p:spPr bwMode="auto">
          <a:xfrm>
            <a:off x="0" y="-4642"/>
            <a:ext cx="9144000" cy="686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-324544" y="4653136"/>
          <a:ext cx="7224411" cy="936104"/>
        </p:xfrm>
        <a:graphic>
          <a:graphicData uri="http://schemas.openxmlformats.org/presentationml/2006/ole">
            <p:oleObj spid="_x0000_s75779" name="Документ" r:id="rId5" imgW="5938880" imgH="771268" progId="Word.Document.12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-756591" y="5733256"/>
          <a:ext cx="7704856" cy="891318"/>
        </p:xfrm>
        <a:graphic>
          <a:graphicData uri="http://schemas.openxmlformats.org/presentationml/2006/ole">
            <p:oleObj spid="_x0000_s75780" name="Документ" r:id="rId6" imgW="5938880" imgH="688336" progId="Word.Document.12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5148064" y="5301208"/>
          <a:ext cx="5184576" cy="819150"/>
        </p:xfrm>
        <a:graphic>
          <a:graphicData uri="http://schemas.openxmlformats.org/presentationml/2006/ole">
            <p:oleObj spid="_x0000_s75781" name="Документ" r:id="rId7" imgW="5938880" imgH="8188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Переход</a:t>
            </a:r>
            <a:r>
              <a:rPr lang="ru-RU" sz="28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от декартовой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системы координат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r>
              <a:rPr lang="ru-RU" sz="28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полярной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3571876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Декартовы координаты точки</a:t>
            </a:r>
            <a:r>
              <a:rPr lang="ru-RU" sz="3200" b="1" i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M</a:t>
            </a:r>
            <a:r>
              <a:rPr lang="ru-RU" sz="3200" b="1" i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( 4</a:t>
            </a:r>
            <a:r>
              <a:rPr lang="ru-RU" sz="3200" b="1" i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;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3). </a:t>
            </a:r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Найти координаты точки М в полярной системе координат.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50" name="Object 10"/>
          <p:cNvGraphicFramePr>
            <a:graphicFrameLocks noChangeAspect="1"/>
          </p:cNvGraphicFramePr>
          <p:nvPr/>
        </p:nvGraphicFramePr>
        <p:xfrm>
          <a:off x="-978728" y="2372408"/>
          <a:ext cx="5942013" cy="1177925"/>
        </p:xfrm>
        <a:graphic>
          <a:graphicData uri="http://schemas.openxmlformats.org/presentationml/2006/ole">
            <p:oleObj spid="_x0000_s112650" name="Документ" r:id="rId4" imgW="5938880" imgH="1179799" progId="Word.Document.12">
              <p:embed/>
            </p:oleObj>
          </a:graphicData>
        </a:graphic>
      </p:graphicFrame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-1013560" y="3986224"/>
          <a:ext cx="5942013" cy="1177925"/>
        </p:xfrm>
        <a:graphic>
          <a:graphicData uri="http://schemas.openxmlformats.org/presentationml/2006/ole">
            <p:oleObj spid="_x0000_s112651" name="Документ" r:id="rId5" imgW="5938880" imgH="1179799" progId="Word.Document.12">
              <p:embed/>
            </p:oleObj>
          </a:graphicData>
        </a:graphic>
      </p:graphicFrame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3500430" y="1500174"/>
          <a:ext cx="5942013" cy="947737"/>
        </p:xfrm>
        <a:graphic>
          <a:graphicData uri="http://schemas.openxmlformats.org/presentationml/2006/ole">
            <p:oleObj spid="_x0000_s112652" name="Документ" r:id="rId6" imgW="5938880" imgH="949392" progId="Word.Document.12">
              <p:embed/>
            </p:oleObj>
          </a:graphicData>
        </a:graphic>
      </p:graphicFrame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56" name="Object 16"/>
          <p:cNvGraphicFramePr>
            <a:graphicFrameLocks noChangeAspect="1"/>
          </p:cNvGraphicFramePr>
          <p:nvPr/>
        </p:nvGraphicFramePr>
        <p:xfrm>
          <a:off x="3500430" y="2643182"/>
          <a:ext cx="5942013" cy="947737"/>
        </p:xfrm>
        <a:graphic>
          <a:graphicData uri="http://schemas.openxmlformats.org/presentationml/2006/ole">
            <p:oleObj spid="_x0000_s112656" name="Документ" r:id="rId7" imgW="5938880" imgH="949392" progId="Word.Document.12">
              <p:embed/>
            </p:oleObj>
          </a:graphicData>
        </a:graphic>
      </p:graphicFrame>
      <p:graphicFrame>
        <p:nvGraphicFramePr>
          <p:cNvPr id="112658" name="Object 18"/>
          <p:cNvGraphicFramePr>
            <a:graphicFrameLocks noChangeAspect="1"/>
          </p:cNvGraphicFramePr>
          <p:nvPr/>
        </p:nvGraphicFramePr>
        <p:xfrm>
          <a:off x="-2844824" y="1412776"/>
          <a:ext cx="9915252" cy="756000"/>
        </p:xfrm>
        <a:graphic>
          <a:graphicData uri="http://schemas.openxmlformats.org/presentationml/2006/ole">
            <p:oleObj spid="_x0000_s112658" name="Документ" r:id="rId8" imgW="7378881" imgH="51742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553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Декартовы координаты точки</a:t>
            </a:r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M ( 4;</a:t>
            </a:r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3)</a:t>
            </a:r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Найти координаты точки М в полярной системе координат.</a:t>
            </a:r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770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 полярной системе координат точка М имеет координаты: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2000232" y="2786058"/>
          <a:ext cx="4951413" cy="992187"/>
        </p:xfrm>
        <a:graphic>
          <a:graphicData uri="http://schemas.openxmlformats.org/presentationml/2006/ole">
            <p:oleObj spid="_x0000_s147458" name="Документ" r:id="rId4" imgW="3998693" imgH="802292" progId="Word.Document.12">
              <p:embed/>
            </p:oleObj>
          </a:graphicData>
        </a:graphic>
      </p:graphicFrame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-684584" y="5373216"/>
          <a:ext cx="10484133" cy="1152128"/>
        </p:xfrm>
        <a:graphic>
          <a:graphicData uri="http://schemas.openxmlformats.org/presentationml/2006/ole">
            <p:oleObj spid="_x0000_s147459" name="Документ" r:id="rId5" imgW="7378881" imgH="812374" progId="Word.Document.12">
              <p:embed/>
            </p:oleObj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-1044624" y="1556792"/>
          <a:ext cx="11161240" cy="806490"/>
        </p:xfrm>
        <a:graphic>
          <a:graphicData uri="http://schemas.openxmlformats.org/presentationml/2006/ole">
            <p:oleObj spid="_x0000_s147460" name="Документ" r:id="rId6" imgW="7378881" imgH="5343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5772" y="1340768"/>
            <a:ext cx="6048672" cy="5256584"/>
          </a:xfrm>
          <a:prstGeom prst="rect">
            <a:avLst/>
          </a:prstGeom>
          <a:solidFill>
            <a:schemeClr val="tx2">
              <a:lumMod val="9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2858589" y="2632166"/>
            <a:ext cx="2092234" cy="1234440"/>
          </a:xfrm>
          <a:custGeom>
            <a:avLst/>
            <a:gdLst>
              <a:gd name="connsiteX0" fmla="*/ 2092234 w 2092234"/>
              <a:gd name="connsiteY0" fmla="*/ 1234440 h 1234440"/>
              <a:gd name="connsiteX1" fmla="*/ 2053045 w 2092234"/>
              <a:gd name="connsiteY1" fmla="*/ 986245 h 1234440"/>
              <a:gd name="connsiteX2" fmla="*/ 1974668 w 2092234"/>
              <a:gd name="connsiteY2" fmla="*/ 803365 h 1234440"/>
              <a:gd name="connsiteX3" fmla="*/ 1922417 w 2092234"/>
              <a:gd name="connsiteY3" fmla="*/ 698863 h 1234440"/>
              <a:gd name="connsiteX4" fmla="*/ 1778725 w 2092234"/>
              <a:gd name="connsiteY4" fmla="*/ 463731 h 1234440"/>
              <a:gd name="connsiteX5" fmla="*/ 1635034 w 2092234"/>
              <a:gd name="connsiteY5" fmla="*/ 293914 h 1234440"/>
              <a:gd name="connsiteX6" fmla="*/ 1426028 w 2092234"/>
              <a:gd name="connsiteY6" fmla="*/ 124097 h 1234440"/>
              <a:gd name="connsiteX7" fmla="*/ 1151708 w 2092234"/>
              <a:gd name="connsiteY7" fmla="*/ 19594 h 1234440"/>
              <a:gd name="connsiteX8" fmla="*/ 955765 w 2092234"/>
              <a:gd name="connsiteY8" fmla="*/ 6531 h 1234440"/>
              <a:gd name="connsiteX9" fmla="*/ 616131 w 2092234"/>
              <a:gd name="connsiteY9" fmla="*/ 32657 h 1234440"/>
              <a:gd name="connsiteX10" fmla="*/ 354874 w 2092234"/>
              <a:gd name="connsiteY10" fmla="*/ 163285 h 1234440"/>
              <a:gd name="connsiteX11" fmla="*/ 237308 w 2092234"/>
              <a:gd name="connsiteY11" fmla="*/ 306977 h 1234440"/>
              <a:gd name="connsiteX12" fmla="*/ 106680 w 2092234"/>
              <a:gd name="connsiteY12" fmla="*/ 555171 h 1234440"/>
              <a:gd name="connsiteX13" fmla="*/ 28302 w 2092234"/>
              <a:gd name="connsiteY13" fmla="*/ 790303 h 1234440"/>
              <a:gd name="connsiteX14" fmla="*/ 15240 w 2092234"/>
              <a:gd name="connsiteY14" fmla="*/ 986245 h 1234440"/>
              <a:gd name="connsiteX15" fmla="*/ 119742 w 2092234"/>
              <a:gd name="connsiteY15" fmla="*/ 1129937 h 1234440"/>
              <a:gd name="connsiteX16" fmla="*/ 237308 w 2092234"/>
              <a:gd name="connsiteY16" fmla="*/ 1221377 h 1234440"/>
              <a:gd name="connsiteX17" fmla="*/ 237308 w 2092234"/>
              <a:gd name="connsiteY17" fmla="*/ 1221377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2234" h="1234440">
                <a:moveTo>
                  <a:pt x="2092234" y="1234440"/>
                </a:moveTo>
                <a:cubicBezTo>
                  <a:pt x="2082436" y="1146265"/>
                  <a:pt x="2072639" y="1058091"/>
                  <a:pt x="2053045" y="986245"/>
                </a:cubicBezTo>
                <a:cubicBezTo>
                  <a:pt x="2033451" y="914399"/>
                  <a:pt x="1996439" y="851262"/>
                  <a:pt x="1974668" y="803365"/>
                </a:cubicBezTo>
                <a:cubicBezTo>
                  <a:pt x="1952897" y="755468"/>
                  <a:pt x="1955074" y="755469"/>
                  <a:pt x="1922417" y="698863"/>
                </a:cubicBezTo>
                <a:cubicBezTo>
                  <a:pt x="1889760" y="642257"/>
                  <a:pt x="1826622" y="531222"/>
                  <a:pt x="1778725" y="463731"/>
                </a:cubicBezTo>
                <a:cubicBezTo>
                  <a:pt x="1730828" y="396240"/>
                  <a:pt x="1693817" y="350520"/>
                  <a:pt x="1635034" y="293914"/>
                </a:cubicBezTo>
                <a:cubicBezTo>
                  <a:pt x="1576251" y="237308"/>
                  <a:pt x="1506582" y="169817"/>
                  <a:pt x="1426028" y="124097"/>
                </a:cubicBezTo>
                <a:cubicBezTo>
                  <a:pt x="1345474" y="78377"/>
                  <a:pt x="1230085" y="39188"/>
                  <a:pt x="1151708" y="19594"/>
                </a:cubicBezTo>
                <a:cubicBezTo>
                  <a:pt x="1073331" y="0"/>
                  <a:pt x="1045028" y="4354"/>
                  <a:pt x="955765" y="6531"/>
                </a:cubicBezTo>
                <a:cubicBezTo>
                  <a:pt x="866502" y="8708"/>
                  <a:pt x="716279" y="6531"/>
                  <a:pt x="616131" y="32657"/>
                </a:cubicBezTo>
                <a:cubicBezTo>
                  <a:pt x="515983" y="58783"/>
                  <a:pt x="418011" y="117565"/>
                  <a:pt x="354874" y="163285"/>
                </a:cubicBezTo>
                <a:cubicBezTo>
                  <a:pt x="291737" y="209005"/>
                  <a:pt x="278674" y="241663"/>
                  <a:pt x="237308" y="306977"/>
                </a:cubicBezTo>
                <a:cubicBezTo>
                  <a:pt x="195942" y="372291"/>
                  <a:pt x="141514" y="474617"/>
                  <a:pt x="106680" y="555171"/>
                </a:cubicBezTo>
                <a:cubicBezTo>
                  <a:pt x="71846" y="635725"/>
                  <a:pt x="43542" y="718457"/>
                  <a:pt x="28302" y="790303"/>
                </a:cubicBezTo>
                <a:cubicBezTo>
                  <a:pt x="13062" y="862149"/>
                  <a:pt x="0" y="929639"/>
                  <a:pt x="15240" y="986245"/>
                </a:cubicBezTo>
                <a:cubicBezTo>
                  <a:pt x="30480" y="1042851"/>
                  <a:pt x="82731" y="1090748"/>
                  <a:pt x="119742" y="1129937"/>
                </a:cubicBezTo>
                <a:cubicBezTo>
                  <a:pt x="156753" y="1169126"/>
                  <a:pt x="237308" y="1221377"/>
                  <a:pt x="237308" y="1221377"/>
                </a:cubicBezTo>
                <a:lnTo>
                  <a:pt x="237308" y="1221377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22" name="Object 22"/>
          <p:cNvGraphicFramePr>
            <a:graphicFrameLocks noChangeAspect="1"/>
          </p:cNvGraphicFramePr>
          <p:nvPr/>
        </p:nvGraphicFramePr>
        <p:xfrm>
          <a:off x="1259632" y="2276872"/>
          <a:ext cx="7381875" cy="463550"/>
        </p:xfrm>
        <a:graphic>
          <a:graphicData uri="http://schemas.openxmlformats.org/presentationml/2006/ole">
            <p:oleObj spid="_x0000_s153622" name="Документ" r:id="rId4" imgW="7378881" imgH="464420" progId="Word.Document.12">
              <p:embed/>
            </p:oleObj>
          </a:graphicData>
        </a:graphic>
      </p:graphicFrame>
      <p:cxnSp>
        <p:nvCxnSpPr>
          <p:cNvPr id="73" name="Прямая соединительная линия 72"/>
          <p:cNvCxnSpPr/>
          <p:nvPr/>
        </p:nvCxnSpPr>
        <p:spPr>
          <a:xfrm>
            <a:off x="827584" y="2420888"/>
            <a:ext cx="4680520" cy="29523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V="1">
            <a:off x="1223628" y="2096852"/>
            <a:ext cx="3744416" cy="35283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V="1">
            <a:off x="935596" y="2744924"/>
            <a:ext cx="4320480" cy="22322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781968" y="2517644"/>
            <a:ext cx="4593188" cy="27011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27584" y="3847400"/>
            <a:ext cx="5400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1201272" y="2060848"/>
            <a:ext cx="3816000" cy="352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72296" y="2722568"/>
            <a:ext cx="4464000" cy="2232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644084" y="3932784"/>
            <a:ext cx="489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82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Построить в полярной системе координат график функции</a:t>
            </a:r>
            <a:endParaRPr lang="ru-RU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4084" y="381554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4647696" y="2277048"/>
            <a:ext cx="0" cy="316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509888" y="3843040"/>
            <a:ext cx="10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1880" y="39330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27784" y="3389244"/>
            <a:ext cx="936104" cy="936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006840" y="3862920"/>
            <a:ext cx="10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0188" y="39330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77696" y="2919676"/>
            <a:ext cx="1872000" cy="1872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450784" y="3856296"/>
            <a:ext cx="10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60636" y="39131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94000" y="2449232"/>
            <a:ext cx="2808000" cy="2808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4907980" y="3862924"/>
            <a:ext cx="10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17832" y="39065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206624" y="1968084"/>
            <a:ext cx="3744000" cy="37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843808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-684584" y="1484784"/>
          <a:ext cx="7381875" cy="417513"/>
        </p:xfrm>
        <a:graphic>
          <a:graphicData uri="http://schemas.openxmlformats.org/presentationml/2006/ole">
            <p:oleObj spid="_x0000_s153605" name="Документ" r:id="rId5" imgW="7378881" imgH="418627" progId="Word.Document.12">
              <p:embed/>
            </p:oleObj>
          </a:graphicData>
        </a:graphic>
      </p:graphicFrame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3131840" y="5713496"/>
          <a:ext cx="7381875" cy="457200"/>
        </p:xfrm>
        <a:graphic>
          <a:graphicData uri="http://schemas.openxmlformats.org/presentationml/2006/ole">
            <p:oleObj spid="_x0000_s153609" name="Документ" r:id="rId6" imgW="7378881" imgH="457929" progId="Word.Document.12">
              <p:embed/>
            </p:oleObj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4393152" y="2091912"/>
          <a:ext cx="7381875" cy="417513"/>
        </p:xfrm>
        <a:graphic>
          <a:graphicData uri="http://schemas.openxmlformats.org/presentationml/2006/ole">
            <p:oleObj spid="_x0000_s153610" name="Документ" r:id="rId7" imgW="7378881" imgH="418627" progId="Word.Document.12">
              <p:embed/>
            </p:oleObj>
          </a:graphicData>
        </a:graphic>
      </p:graphicFrame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3" name="Object 13"/>
          <p:cNvGraphicFramePr>
            <a:graphicFrameLocks noChangeAspect="1"/>
          </p:cNvGraphicFramePr>
          <p:nvPr/>
        </p:nvGraphicFramePr>
        <p:xfrm>
          <a:off x="-1987098" y="5248633"/>
          <a:ext cx="7381875" cy="461963"/>
        </p:xfrm>
        <a:graphic>
          <a:graphicData uri="http://schemas.openxmlformats.org/presentationml/2006/ole">
            <p:oleObj spid="_x0000_s153613" name="Документ" r:id="rId8" imgW="7378881" imgH="462617" progId="Word.Document.12">
              <p:embed/>
            </p:oleObj>
          </a:graphicData>
        </a:graphic>
      </p:graphicFrame>
      <p:graphicFrame>
        <p:nvGraphicFramePr>
          <p:cNvPr id="153614" name="Object 14"/>
          <p:cNvGraphicFramePr>
            <a:graphicFrameLocks noChangeAspect="1"/>
          </p:cNvGraphicFramePr>
          <p:nvPr/>
        </p:nvGraphicFramePr>
        <p:xfrm>
          <a:off x="4728209" y="2507524"/>
          <a:ext cx="7394575" cy="419100"/>
        </p:xfrm>
        <a:graphic>
          <a:graphicData uri="http://schemas.openxmlformats.org/presentationml/2006/ole">
            <p:oleObj spid="_x0000_s153614" name="Документ" r:id="rId9" imgW="7378881" imgH="420069" progId="Word.Document.12">
              <p:embed/>
            </p:oleObj>
          </a:graphicData>
        </a:graphic>
      </p:graphicFrame>
      <p:graphicFrame>
        <p:nvGraphicFramePr>
          <p:cNvPr id="153615" name="Object 15"/>
          <p:cNvGraphicFramePr>
            <a:graphicFrameLocks noChangeAspect="1"/>
          </p:cNvGraphicFramePr>
          <p:nvPr/>
        </p:nvGraphicFramePr>
        <p:xfrm>
          <a:off x="-2317240" y="4797152"/>
          <a:ext cx="7381875" cy="457200"/>
        </p:xfrm>
        <a:graphic>
          <a:graphicData uri="http://schemas.openxmlformats.org/presentationml/2006/ole">
            <p:oleObj spid="_x0000_s153615" name="Документ" r:id="rId10" imgW="7378881" imgH="457929" progId="Word.Document.12">
              <p:embed/>
            </p:oleObj>
          </a:graphicData>
        </a:graphic>
      </p:graphicFrame>
      <p:graphicFrame>
        <p:nvGraphicFramePr>
          <p:cNvPr id="153616" name="Object 16"/>
          <p:cNvGraphicFramePr>
            <a:graphicFrameLocks noChangeAspect="1"/>
          </p:cNvGraphicFramePr>
          <p:nvPr/>
        </p:nvGraphicFramePr>
        <p:xfrm>
          <a:off x="995128" y="3590432"/>
          <a:ext cx="7381875" cy="238125"/>
        </p:xfrm>
        <a:graphic>
          <a:graphicData uri="http://schemas.openxmlformats.org/presentationml/2006/ole">
            <p:oleObj spid="_x0000_s153616" name="Документ" r:id="rId11" imgW="7378881" imgH="238700" progId="Word.Document.12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932040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17" name="Object 17"/>
          <p:cNvGraphicFramePr>
            <a:graphicFrameLocks noChangeAspect="1"/>
          </p:cNvGraphicFramePr>
          <p:nvPr/>
        </p:nvGraphicFramePr>
        <p:xfrm>
          <a:off x="1774992" y="3573016"/>
          <a:ext cx="7381875" cy="238125"/>
        </p:xfrm>
        <a:graphic>
          <a:graphicData uri="http://schemas.openxmlformats.org/presentationml/2006/ole">
            <p:oleObj spid="_x0000_s153617" name="Документ" r:id="rId12" imgW="7378881" imgH="238700" progId="Word.Document.12">
              <p:embed/>
            </p:oleObj>
          </a:graphicData>
        </a:graphic>
      </p:graphicFrame>
      <p:graphicFrame>
        <p:nvGraphicFramePr>
          <p:cNvPr id="153618" name="Object 18"/>
          <p:cNvGraphicFramePr>
            <a:graphicFrameLocks noChangeAspect="1"/>
          </p:cNvGraphicFramePr>
          <p:nvPr/>
        </p:nvGraphicFramePr>
        <p:xfrm>
          <a:off x="3943361" y="1648556"/>
          <a:ext cx="7381875" cy="419100"/>
        </p:xfrm>
        <a:graphic>
          <a:graphicData uri="http://schemas.openxmlformats.org/presentationml/2006/ole">
            <p:oleObj spid="_x0000_s153618" name="Документ" r:id="rId13" imgW="7378881" imgH="420069" progId="Word.Document.12">
              <p:embed/>
            </p:oleObj>
          </a:graphicData>
        </a:graphic>
      </p:graphicFrame>
      <p:graphicFrame>
        <p:nvGraphicFramePr>
          <p:cNvPr id="153619" name="Object 19"/>
          <p:cNvGraphicFramePr>
            <a:graphicFrameLocks noChangeAspect="1"/>
          </p:cNvGraphicFramePr>
          <p:nvPr/>
        </p:nvGraphicFramePr>
        <p:xfrm>
          <a:off x="2097279" y="5595610"/>
          <a:ext cx="7381875" cy="457200"/>
        </p:xfrm>
        <a:graphic>
          <a:graphicData uri="http://schemas.openxmlformats.org/presentationml/2006/ole">
            <p:oleObj spid="_x0000_s153619" name="Документ" r:id="rId14" imgW="7378881" imgH="457929" progId="Word.Document.12">
              <p:embed/>
            </p:oleObj>
          </a:graphicData>
        </a:graphic>
      </p:graphicFrame>
      <p:graphicFrame>
        <p:nvGraphicFramePr>
          <p:cNvPr id="153620" name="Object 20"/>
          <p:cNvGraphicFramePr>
            <a:graphicFrameLocks noChangeAspect="1"/>
          </p:cNvGraphicFramePr>
          <p:nvPr/>
        </p:nvGraphicFramePr>
        <p:xfrm>
          <a:off x="-1404664" y="1628800"/>
          <a:ext cx="7381875" cy="457200"/>
        </p:xfrm>
        <a:graphic>
          <a:graphicData uri="http://schemas.openxmlformats.org/presentationml/2006/ole">
            <p:oleObj spid="_x0000_s153620" name="Документ" r:id="rId15" imgW="7378881" imgH="459371" progId="Word.Document.12">
              <p:embed/>
            </p:oleObj>
          </a:graphicData>
        </a:graphic>
      </p:graphicFrame>
      <p:graphicFrame>
        <p:nvGraphicFramePr>
          <p:cNvPr id="153621" name="Object 21"/>
          <p:cNvGraphicFramePr>
            <a:graphicFrameLocks noChangeAspect="1"/>
          </p:cNvGraphicFramePr>
          <p:nvPr/>
        </p:nvGraphicFramePr>
        <p:xfrm>
          <a:off x="-1888641" y="1949651"/>
          <a:ext cx="7381875" cy="457200"/>
        </p:xfrm>
        <a:graphic>
          <a:graphicData uri="http://schemas.openxmlformats.org/presentationml/2006/ole">
            <p:oleObj spid="_x0000_s153621" name="Документ" r:id="rId16" imgW="7378881" imgH="457929" progId="Word.Document.12">
              <p:embed/>
            </p:oleObj>
          </a:graphicData>
        </a:graphic>
      </p:graphicFrame>
      <p:graphicFrame>
        <p:nvGraphicFramePr>
          <p:cNvPr id="153623" name="Object 23"/>
          <p:cNvGraphicFramePr>
            <a:graphicFrameLocks noChangeAspect="1"/>
          </p:cNvGraphicFramePr>
          <p:nvPr/>
        </p:nvGraphicFramePr>
        <p:xfrm>
          <a:off x="225717" y="5622059"/>
          <a:ext cx="7381875" cy="463550"/>
        </p:xfrm>
        <a:graphic>
          <a:graphicData uri="http://schemas.openxmlformats.org/presentationml/2006/ole">
            <p:oleObj spid="_x0000_s153623" name="Документ" r:id="rId17" imgW="7378881" imgH="464420" progId="Word.Document.12">
              <p:embed/>
            </p:oleObj>
          </a:graphicData>
        </a:graphic>
      </p:graphicFrame>
      <p:graphicFrame>
        <p:nvGraphicFramePr>
          <p:cNvPr id="153624" name="Object 24"/>
          <p:cNvGraphicFramePr>
            <a:graphicFrameLocks noChangeAspect="1"/>
          </p:cNvGraphicFramePr>
          <p:nvPr/>
        </p:nvGraphicFramePr>
        <p:xfrm>
          <a:off x="657119" y="5287822"/>
          <a:ext cx="7381875" cy="455613"/>
        </p:xfrm>
        <a:graphic>
          <a:graphicData uri="http://schemas.openxmlformats.org/presentationml/2006/ole">
            <p:oleObj spid="_x0000_s153624" name="Документ" r:id="rId18" imgW="7378881" imgH="456487" progId="Word.Document.12">
              <p:embed/>
            </p:oleObj>
          </a:graphicData>
        </a:graphic>
      </p:graphicFrame>
      <p:graphicFrame>
        <p:nvGraphicFramePr>
          <p:cNvPr id="153625" name="Object 25"/>
          <p:cNvGraphicFramePr>
            <a:graphicFrameLocks noChangeAspect="1"/>
          </p:cNvGraphicFramePr>
          <p:nvPr/>
        </p:nvGraphicFramePr>
        <p:xfrm>
          <a:off x="1115616" y="4902568"/>
          <a:ext cx="7381875" cy="457200"/>
        </p:xfrm>
        <a:graphic>
          <a:graphicData uri="http://schemas.openxmlformats.org/presentationml/2006/ole">
            <p:oleObj spid="_x0000_s153625" name="Документ" r:id="rId19" imgW="7378881" imgH="459371" progId="Word.Document.12">
              <p:embed/>
            </p:oleObj>
          </a:graphicData>
        </a:graphic>
      </p:graphicFrame>
      <p:graphicFrame>
        <p:nvGraphicFramePr>
          <p:cNvPr id="92" name="Таблица 91"/>
          <p:cNvGraphicFramePr>
            <a:graphicFrameLocks noGrp="1"/>
          </p:cNvGraphicFramePr>
          <p:nvPr/>
        </p:nvGraphicFramePr>
        <p:xfrm>
          <a:off x="6804248" y="908720"/>
          <a:ext cx="1728193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7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6732240" y="15567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0         4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6" name="Object 26"/>
          <p:cNvGraphicFramePr>
            <a:graphicFrameLocks noChangeAspect="1"/>
          </p:cNvGraphicFramePr>
          <p:nvPr/>
        </p:nvGraphicFramePr>
        <p:xfrm>
          <a:off x="-1766029" y="363720"/>
          <a:ext cx="10978269" cy="576064"/>
        </p:xfrm>
        <a:graphic>
          <a:graphicData uri="http://schemas.openxmlformats.org/presentationml/2006/ole">
            <p:oleObj spid="_x0000_s153626" name="Документ" r:id="rId20" imgW="7378881" imgH="387978" progId="Word.Document.12">
              <p:embed/>
            </p:oleObj>
          </a:graphicData>
        </a:graphic>
      </p:graphicFrame>
      <p:graphicFrame>
        <p:nvGraphicFramePr>
          <p:cNvPr id="153627" name="Object 27"/>
          <p:cNvGraphicFramePr>
            <a:graphicFrameLocks noChangeAspect="1"/>
          </p:cNvGraphicFramePr>
          <p:nvPr/>
        </p:nvGraphicFramePr>
        <p:xfrm>
          <a:off x="4427984" y="2060848"/>
          <a:ext cx="5764214" cy="566070"/>
        </p:xfrm>
        <a:graphic>
          <a:graphicData uri="http://schemas.openxmlformats.org/presentationml/2006/ole">
            <p:oleObj spid="_x0000_s153627" name="Документ" r:id="rId21" imgW="7378881" imgH="534371" progId="Word.Document.12">
              <p:embed/>
            </p:oleObj>
          </a:graphicData>
        </a:graphic>
      </p:graphicFrame>
      <p:sp>
        <p:nvSpPr>
          <p:cNvPr id="50" name="Овал 49"/>
          <p:cNvSpPr/>
          <p:nvPr/>
        </p:nvSpPr>
        <p:spPr>
          <a:xfrm>
            <a:off x="4914548" y="3827492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28" name="Object 28"/>
          <p:cNvGraphicFramePr>
            <a:graphicFrameLocks noChangeAspect="1"/>
          </p:cNvGraphicFramePr>
          <p:nvPr/>
        </p:nvGraphicFramePr>
        <p:xfrm>
          <a:off x="7867677" y="2214554"/>
          <a:ext cx="763588" cy="315912"/>
        </p:xfrm>
        <a:graphic>
          <a:graphicData uri="http://schemas.openxmlformats.org/presentationml/2006/ole">
            <p:oleObj spid="_x0000_s153628" name="Документ" r:id="rId22" imgW="991612" imgH="408171" progId="Word.Document.12">
              <p:embed/>
            </p:oleObj>
          </a:graphicData>
        </a:graphic>
      </p:graphicFrame>
      <p:sp>
        <p:nvSpPr>
          <p:cNvPr id="53" name="Овал 52"/>
          <p:cNvSpPr/>
          <p:nvPr/>
        </p:nvSpPr>
        <p:spPr>
          <a:xfrm>
            <a:off x="4595878" y="3051607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29" name="Object 29"/>
          <p:cNvGraphicFramePr>
            <a:graphicFrameLocks noChangeAspect="1"/>
          </p:cNvGraphicFramePr>
          <p:nvPr/>
        </p:nvGraphicFramePr>
        <p:xfrm>
          <a:off x="4427984" y="2636912"/>
          <a:ext cx="5764212" cy="566737"/>
        </p:xfrm>
        <a:graphic>
          <a:graphicData uri="http://schemas.openxmlformats.org/presentationml/2006/ole">
            <p:oleObj spid="_x0000_s153629" name="Документ" r:id="rId23" imgW="7378881" imgH="575476" progId="Word.Document.12">
              <p:embed/>
            </p:oleObj>
          </a:graphicData>
        </a:graphic>
      </p:graphicFrame>
      <p:graphicFrame>
        <p:nvGraphicFramePr>
          <p:cNvPr id="153630" name="Object 30"/>
          <p:cNvGraphicFramePr>
            <a:graphicFrameLocks noChangeAspect="1"/>
          </p:cNvGraphicFramePr>
          <p:nvPr/>
        </p:nvGraphicFramePr>
        <p:xfrm>
          <a:off x="7867677" y="2786058"/>
          <a:ext cx="763588" cy="315912"/>
        </p:xfrm>
        <a:graphic>
          <a:graphicData uri="http://schemas.openxmlformats.org/presentationml/2006/ole">
            <p:oleObj spid="_x0000_s153630" name="Документ" r:id="rId24" imgW="991612" imgH="408171" progId="Word.Document.12">
              <p:embed/>
            </p:oleObj>
          </a:graphicData>
        </a:graphic>
      </p:graphicFrame>
      <p:sp>
        <p:nvSpPr>
          <p:cNvPr id="57" name="Овал 56"/>
          <p:cNvSpPr/>
          <p:nvPr/>
        </p:nvSpPr>
        <p:spPr>
          <a:xfrm>
            <a:off x="4235648" y="2705232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31" name="Object 31"/>
          <p:cNvGraphicFramePr>
            <a:graphicFrameLocks noChangeAspect="1"/>
          </p:cNvGraphicFramePr>
          <p:nvPr/>
        </p:nvGraphicFramePr>
        <p:xfrm>
          <a:off x="4382748" y="3212976"/>
          <a:ext cx="5813425" cy="571500"/>
        </p:xfrm>
        <a:graphic>
          <a:graphicData uri="http://schemas.openxmlformats.org/presentationml/2006/ole">
            <p:oleObj spid="_x0000_s153631" name="Документ" r:id="rId25" imgW="7378881" imgH="577279" progId="Word.Document.12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7643834" y="328612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750718" y="2594387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32" name="Object 32"/>
          <p:cNvGraphicFramePr>
            <a:graphicFrameLocks noChangeAspect="1"/>
          </p:cNvGraphicFramePr>
          <p:nvPr/>
        </p:nvGraphicFramePr>
        <p:xfrm>
          <a:off x="4374285" y="3876100"/>
          <a:ext cx="5802313" cy="450850"/>
        </p:xfrm>
        <a:graphic>
          <a:graphicData uri="http://schemas.openxmlformats.org/presentationml/2006/ole">
            <p:oleObj spid="_x0000_s153632" name="Документ" r:id="rId26" imgW="7378881" imgH="577279" progId="Word.Document.12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643834" y="385762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57968" y="2899197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33" name="Object 33"/>
          <p:cNvGraphicFramePr>
            <a:graphicFrameLocks noChangeAspect="1"/>
          </p:cNvGraphicFramePr>
          <p:nvPr/>
        </p:nvGraphicFramePr>
        <p:xfrm>
          <a:off x="4362889" y="4426969"/>
          <a:ext cx="5800725" cy="479425"/>
        </p:xfrm>
        <a:graphic>
          <a:graphicData uri="http://schemas.openxmlformats.org/presentationml/2006/ole">
            <p:oleObj spid="_x0000_s153633" name="Документ" r:id="rId27" imgW="7378881" imgH="631365" progId="Word.Document.12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7632142" y="442913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850143" y="3397977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34" name="Object 34"/>
          <p:cNvGraphicFramePr>
            <a:graphicFrameLocks noChangeAspect="1"/>
          </p:cNvGraphicFramePr>
          <p:nvPr/>
        </p:nvGraphicFramePr>
        <p:xfrm>
          <a:off x="4370664" y="5000636"/>
          <a:ext cx="5800725" cy="493713"/>
        </p:xfrm>
        <a:graphic>
          <a:graphicData uri="http://schemas.openxmlformats.org/presentationml/2006/ole">
            <p:oleObj spid="_x0000_s153634" name="Документ" r:id="rId28" imgW="7378881" imgH="631365" progId="Word.Document.12">
              <p:embed/>
            </p:oleObj>
          </a:graphicData>
        </a:graphic>
      </p:graphicFrame>
      <p:graphicFrame>
        <p:nvGraphicFramePr>
          <p:cNvPr id="153635" name="Object 35"/>
          <p:cNvGraphicFramePr>
            <a:graphicFrameLocks noChangeAspect="1"/>
          </p:cNvGraphicFramePr>
          <p:nvPr/>
        </p:nvGraphicFramePr>
        <p:xfrm>
          <a:off x="7812257" y="5143512"/>
          <a:ext cx="763588" cy="300037"/>
        </p:xfrm>
        <a:graphic>
          <a:graphicData uri="http://schemas.openxmlformats.org/presentationml/2006/ole">
            <p:oleObj spid="_x0000_s153635" name="Документ" r:id="rId29" imgW="993467" imgH="407938" progId="Word.Document.12">
              <p:embed/>
            </p:oleObj>
          </a:graphicData>
        </a:graphic>
      </p:graphicFrame>
      <p:sp>
        <p:nvSpPr>
          <p:cNvPr id="69" name="Овал 68"/>
          <p:cNvSpPr/>
          <p:nvPr/>
        </p:nvSpPr>
        <p:spPr>
          <a:xfrm>
            <a:off x="2836288" y="3578092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36" name="Object 36"/>
          <p:cNvGraphicFramePr>
            <a:graphicFrameLocks noChangeAspect="1"/>
          </p:cNvGraphicFramePr>
          <p:nvPr/>
        </p:nvGraphicFramePr>
        <p:xfrm>
          <a:off x="4382356" y="5615868"/>
          <a:ext cx="5800725" cy="493713"/>
        </p:xfrm>
        <a:graphic>
          <a:graphicData uri="http://schemas.openxmlformats.org/presentationml/2006/ole">
            <p:oleObj spid="_x0000_s153636" name="Документ" r:id="rId30" imgW="7378881" imgH="637856" progId="Word.Document.12">
              <p:embed/>
            </p:oleObj>
          </a:graphicData>
        </a:graphic>
      </p:graphicFrame>
      <p:graphicFrame>
        <p:nvGraphicFramePr>
          <p:cNvPr id="153637" name="Object 37"/>
          <p:cNvGraphicFramePr>
            <a:graphicFrameLocks noChangeAspect="1"/>
          </p:cNvGraphicFramePr>
          <p:nvPr/>
        </p:nvGraphicFramePr>
        <p:xfrm>
          <a:off x="7826112" y="5715016"/>
          <a:ext cx="763588" cy="300037"/>
        </p:xfrm>
        <a:graphic>
          <a:graphicData uri="http://schemas.openxmlformats.org/presentationml/2006/ole">
            <p:oleObj spid="_x0000_s153637" name="Документ" r:id="rId31" imgW="993467" imgH="407938" progId="Word.Document.12">
              <p:embed/>
            </p:oleObj>
          </a:graphicData>
        </a:graphic>
      </p:graphicFrame>
      <p:sp>
        <p:nvSpPr>
          <p:cNvPr id="71" name="Овал 70"/>
          <p:cNvSpPr/>
          <p:nvPr/>
        </p:nvSpPr>
        <p:spPr>
          <a:xfrm>
            <a:off x="2933273" y="3730497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38" name="Object 38"/>
          <p:cNvGraphicFramePr>
            <a:graphicFrameLocks noChangeAspect="1"/>
          </p:cNvGraphicFramePr>
          <p:nvPr/>
        </p:nvGraphicFramePr>
        <p:xfrm>
          <a:off x="4384629" y="6208959"/>
          <a:ext cx="5800725" cy="493713"/>
        </p:xfrm>
        <a:graphic>
          <a:graphicData uri="http://schemas.openxmlformats.org/presentationml/2006/ole">
            <p:oleObj spid="_x0000_s153638" name="Документ" r:id="rId32" imgW="7378881" imgH="637495" progId="Word.Document.12">
              <p:embed/>
            </p:oleObj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7643834" y="614364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3057968" y="3827482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flipV="1">
            <a:off x="2844425" y="3877622"/>
            <a:ext cx="2092234" cy="1224000"/>
          </a:xfrm>
          <a:custGeom>
            <a:avLst/>
            <a:gdLst>
              <a:gd name="connsiteX0" fmla="*/ 2092234 w 2092234"/>
              <a:gd name="connsiteY0" fmla="*/ 1234440 h 1234440"/>
              <a:gd name="connsiteX1" fmla="*/ 2053045 w 2092234"/>
              <a:gd name="connsiteY1" fmla="*/ 986245 h 1234440"/>
              <a:gd name="connsiteX2" fmla="*/ 1974668 w 2092234"/>
              <a:gd name="connsiteY2" fmla="*/ 803365 h 1234440"/>
              <a:gd name="connsiteX3" fmla="*/ 1922417 w 2092234"/>
              <a:gd name="connsiteY3" fmla="*/ 698863 h 1234440"/>
              <a:gd name="connsiteX4" fmla="*/ 1778725 w 2092234"/>
              <a:gd name="connsiteY4" fmla="*/ 463731 h 1234440"/>
              <a:gd name="connsiteX5" fmla="*/ 1635034 w 2092234"/>
              <a:gd name="connsiteY5" fmla="*/ 293914 h 1234440"/>
              <a:gd name="connsiteX6" fmla="*/ 1426028 w 2092234"/>
              <a:gd name="connsiteY6" fmla="*/ 124097 h 1234440"/>
              <a:gd name="connsiteX7" fmla="*/ 1151708 w 2092234"/>
              <a:gd name="connsiteY7" fmla="*/ 19594 h 1234440"/>
              <a:gd name="connsiteX8" fmla="*/ 955765 w 2092234"/>
              <a:gd name="connsiteY8" fmla="*/ 6531 h 1234440"/>
              <a:gd name="connsiteX9" fmla="*/ 616131 w 2092234"/>
              <a:gd name="connsiteY9" fmla="*/ 32657 h 1234440"/>
              <a:gd name="connsiteX10" fmla="*/ 354874 w 2092234"/>
              <a:gd name="connsiteY10" fmla="*/ 163285 h 1234440"/>
              <a:gd name="connsiteX11" fmla="*/ 237308 w 2092234"/>
              <a:gd name="connsiteY11" fmla="*/ 306977 h 1234440"/>
              <a:gd name="connsiteX12" fmla="*/ 106680 w 2092234"/>
              <a:gd name="connsiteY12" fmla="*/ 555171 h 1234440"/>
              <a:gd name="connsiteX13" fmla="*/ 28302 w 2092234"/>
              <a:gd name="connsiteY13" fmla="*/ 790303 h 1234440"/>
              <a:gd name="connsiteX14" fmla="*/ 15240 w 2092234"/>
              <a:gd name="connsiteY14" fmla="*/ 986245 h 1234440"/>
              <a:gd name="connsiteX15" fmla="*/ 119742 w 2092234"/>
              <a:gd name="connsiteY15" fmla="*/ 1129937 h 1234440"/>
              <a:gd name="connsiteX16" fmla="*/ 237308 w 2092234"/>
              <a:gd name="connsiteY16" fmla="*/ 1221377 h 1234440"/>
              <a:gd name="connsiteX17" fmla="*/ 237308 w 2092234"/>
              <a:gd name="connsiteY17" fmla="*/ 1221377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2234" h="1234440">
                <a:moveTo>
                  <a:pt x="2092234" y="1234440"/>
                </a:moveTo>
                <a:cubicBezTo>
                  <a:pt x="2082436" y="1146265"/>
                  <a:pt x="2072639" y="1058091"/>
                  <a:pt x="2053045" y="986245"/>
                </a:cubicBezTo>
                <a:cubicBezTo>
                  <a:pt x="2033451" y="914399"/>
                  <a:pt x="1996439" y="851262"/>
                  <a:pt x="1974668" y="803365"/>
                </a:cubicBezTo>
                <a:cubicBezTo>
                  <a:pt x="1952897" y="755468"/>
                  <a:pt x="1955074" y="755469"/>
                  <a:pt x="1922417" y="698863"/>
                </a:cubicBezTo>
                <a:cubicBezTo>
                  <a:pt x="1889760" y="642257"/>
                  <a:pt x="1826622" y="531222"/>
                  <a:pt x="1778725" y="463731"/>
                </a:cubicBezTo>
                <a:cubicBezTo>
                  <a:pt x="1730828" y="396240"/>
                  <a:pt x="1693817" y="350520"/>
                  <a:pt x="1635034" y="293914"/>
                </a:cubicBezTo>
                <a:cubicBezTo>
                  <a:pt x="1576251" y="237308"/>
                  <a:pt x="1506582" y="169817"/>
                  <a:pt x="1426028" y="124097"/>
                </a:cubicBezTo>
                <a:cubicBezTo>
                  <a:pt x="1345474" y="78377"/>
                  <a:pt x="1230085" y="39188"/>
                  <a:pt x="1151708" y="19594"/>
                </a:cubicBezTo>
                <a:cubicBezTo>
                  <a:pt x="1073331" y="0"/>
                  <a:pt x="1045028" y="4354"/>
                  <a:pt x="955765" y="6531"/>
                </a:cubicBezTo>
                <a:cubicBezTo>
                  <a:pt x="866502" y="8708"/>
                  <a:pt x="716279" y="6531"/>
                  <a:pt x="616131" y="32657"/>
                </a:cubicBezTo>
                <a:cubicBezTo>
                  <a:pt x="515983" y="58783"/>
                  <a:pt x="418011" y="117565"/>
                  <a:pt x="354874" y="163285"/>
                </a:cubicBezTo>
                <a:cubicBezTo>
                  <a:pt x="291737" y="209005"/>
                  <a:pt x="278674" y="241663"/>
                  <a:pt x="237308" y="306977"/>
                </a:cubicBezTo>
                <a:cubicBezTo>
                  <a:pt x="195942" y="372291"/>
                  <a:pt x="141514" y="474617"/>
                  <a:pt x="106680" y="555171"/>
                </a:cubicBezTo>
                <a:cubicBezTo>
                  <a:pt x="71846" y="635725"/>
                  <a:pt x="43542" y="718457"/>
                  <a:pt x="28302" y="790303"/>
                </a:cubicBezTo>
                <a:cubicBezTo>
                  <a:pt x="13062" y="862149"/>
                  <a:pt x="0" y="929639"/>
                  <a:pt x="15240" y="986245"/>
                </a:cubicBezTo>
                <a:cubicBezTo>
                  <a:pt x="30480" y="1042851"/>
                  <a:pt x="82731" y="1090748"/>
                  <a:pt x="119742" y="1129937"/>
                </a:cubicBezTo>
                <a:cubicBezTo>
                  <a:pt x="156753" y="1169126"/>
                  <a:pt x="237308" y="1221377"/>
                  <a:pt x="237308" y="1221377"/>
                </a:cubicBezTo>
                <a:lnTo>
                  <a:pt x="237308" y="1221377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subSp spid="_x0000_s15360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53609">
                                            <p:subSp spid="_x0000_s15360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subSp spid="_x0000_s1536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53610">
                                            <p:subSp spid="_x0000_s1536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6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0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" grpId="0" animBg="1" autoUpdateAnimBg="0"/>
      <p:bldP spid="16" grpId="0" autoUpdateAnimBg="0"/>
      <p:bldP spid="17" grpId="0" animBg="1" autoUpdateAnimBg="0"/>
      <p:bldP spid="19" grpId="0" autoUpdateAnimBg="0"/>
      <p:bldP spid="20" grpId="0" animBg="1" autoUpdateAnimBg="0"/>
      <p:bldP spid="22" grpId="0" autoUpdateAnimBg="0"/>
      <p:bldP spid="23" grpId="0" animBg="1" autoUpdateAnimBg="0"/>
      <p:bldP spid="25" grpId="0" autoUpdateAnimBg="0"/>
      <p:bldP spid="26" grpId="0" animBg="1" autoUpdateAnimBg="0"/>
      <p:bldP spid="29" grpId="0" autoUpdateAnimBg="0"/>
      <p:bldP spid="56" grpId="0"/>
      <p:bldP spid="93" grpId="0"/>
      <p:bldP spid="50" grpId="0" animBg="1"/>
      <p:bldP spid="53" grpId="0" animBg="1"/>
      <p:bldP spid="57" grpId="0" animBg="1"/>
      <p:bldP spid="59" grpId="0"/>
      <p:bldP spid="61" grpId="0" animBg="1"/>
      <p:bldP spid="62" grpId="0"/>
      <p:bldP spid="63" grpId="0" animBg="1"/>
      <p:bldP spid="65" grpId="0"/>
      <p:bldP spid="66" grpId="0" animBg="1"/>
      <p:bldP spid="69" grpId="0" animBg="1"/>
      <p:bldP spid="71" grpId="0" animBg="1"/>
      <p:bldP spid="74" grpId="0"/>
      <p:bldP spid="75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Кордиоида2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642918"/>
            <a:ext cx="5533883" cy="550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286512" y="1857364"/>
            <a:ext cx="2643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Кардиоида (от греческих слов сердце и вид) – получила свое название из-за схожести своих очертаний со стилизованным изображением сердца.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28652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Кардиоида. Построил </a:t>
            </a:r>
            <a:r>
              <a:rPr lang="ru-RU" dirty="0" err="1" smtClean="0">
                <a:latin typeface="Arial Black" pitchFamily="34" charset="0"/>
              </a:rPr>
              <a:t>Бендиткис</a:t>
            </a:r>
            <a:r>
              <a:rPr lang="ru-RU" dirty="0" smtClean="0">
                <a:latin typeface="Arial Black" pitchFamily="34" charset="0"/>
              </a:rPr>
              <a:t> А.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ttp://upload.wikimedia.org/wikipedia/commons/3/3d/Cardioid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85765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849" y="4161545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Кардиоиду можно построить и другим способом. Она описывается фиксированной точкой окружности, катящейся по неподвижной окружности с таким же радиусом.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Определяется уравнением в полярных координатах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(</a:t>
            </a:r>
            <a:r>
              <a:rPr lang="ru-RU" sz="2800" b="1" i="1" dirty="0" smtClean="0"/>
              <a:t>а</a:t>
            </a:r>
            <a:r>
              <a:rPr lang="ru-RU" sz="2000" dirty="0" smtClean="0">
                <a:latin typeface="Arial Black" pitchFamily="34" charset="0"/>
              </a:rPr>
              <a:t> – радиус окружности) 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1643042" y="5494579"/>
          <a:ext cx="5735638" cy="444500"/>
        </p:xfrm>
        <a:graphic>
          <a:graphicData uri="http://schemas.openxmlformats.org/presentationml/2006/ole">
            <p:oleObj spid="_x0000_s245765" name="Документ" r:id="rId4" imgW="7338211" imgH="569347" progId="Word.Document.12">
              <p:embed/>
            </p:oleObj>
          </a:graphicData>
        </a:graphic>
      </p:graphicFrame>
      <p:pic>
        <p:nvPicPr>
          <p:cNvPr id="7" name="Picture 2" descr="C:\Мои документы\Мои рисунки\cardioid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290"/>
            <a:ext cx="385765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File:Lemniscate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 r="-1885"/>
          <a:stretch>
            <a:fillRect/>
          </a:stretch>
        </p:blipFill>
        <p:spPr bwMode="auto">
          <a:xfrm>
            <a:off x="5143504" y="285728"/>
            <a:ext cx="385765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414338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Лемниската Бернулли.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Древней Греции «лемнискатой» называли бантик с помощью которого прикрепляли венок к голове победителя в спортивных играх. Эту лемнискату называют в честь швейцарского математика </a:t>
            </a:r>
            <a:r>
              <a:rPr lang="ru-RU" dirty="0" err="1" smtClean="0">
                <a:latin typeface="Arial Black" pitchFamily="34" charset="0"/>
              </a:rPr>
              <a:t>Якоба</a:t>
            </a:r>
            <a:r>
              <a:rPr lang="ru-RU" dirty="0" smtClean="0">
                <a:latin typeface="Arial Black" pitchFamily="34" charset="0"/>
              </a:rPr>
              <a:t> Бернулли, положившего начало ее изучению.</a:t>
            </a:r>
          </a:p>
          <a:p>
            <a:r>
              <a:rPr lang="ru-RU" dirty="0" smtClean="0">
                <a:latin typeface="Arial Black" pitchFamily="34" charset="0"/>
              </a:rPr>
              <a:t>              Определяется уравнением в полярных координатах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          (</a:t>
            </a:r>
            <a:r>
              <a:rPr lang="ru-RU" sz="2800" dirty="0" smtClean="0">
                <a:latin typeface="Arial Black" pitchFamily="34" charset="0"/>
              </a:rPr>
              <a:t>с</a:t>
            </a:r>
            <a:r>
              <a:rPr lang="ru-RU" dirty="0" smtClean="0">
                <a:latin typeface="Arial Black" pitchFamily="34" charset="0"/>
              </a:rPr>
              <a:t> – половина расстояния между фокусами лемнискаты)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1357290" y="6000768"/>
          <a:ext cx="5734050" cy="444500"/>
        </p:xfrm>
        <a:graphic>
          <a:graphicData uri="http://schemas.openxmlformats.org/presentationml/2006/ole">
            <p:oleObj spid="_x0000_s244741" name="Документ" r:id="rId5" imgW="7338211" imgH="569347" progId="Word.Document.12">
              <p:embed/>
            </p:oleObj>
          </a:graphicData>
        </a:graphic>
      </p:graphicFrame>
      <p:pic>
        <p:nvPicPr>
          <p:cNvPr id="8" name="Picture 2" descr="http://upload.wikimedia.org/wikipedia/ru/e/e9/Lemniskata0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928670"/>
            <a:ext cx="4461809" cy="237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3" name="Picture 5" descr="http://upload.wikimedia.org/wikipedia/commons/8/8e/Rose_r%3D2sin%284theta%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3" y="285727"/>
            <a:ext cx="3492000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3857628"/>
            <a:ext cx="407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Полярная роза – известная математическая кривая, похожая на цветок. Определяется уравнением в полярных координатах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-785850" y="5786454"/>
          <a:ext cx="5735637" cy="431800"/>
        </p:xfrm>
        <a:graphic>
          <a:graphicData uri="http://schemas.openxmlformats.org/presentationml/2006/ole">
            <p:oleObj spid="_x0000_s242696" name="Документ" r:id="rId4" imgW="7338211" imgH="569347" progId="Word.Document.12">
              <p:embed/>
            </p:oleObj>
          </a:graphicData>
        </a:graphic>
      </p:graphicFrame>
      <p:pic>
        <p:nvPicPr>
          <p:cNvPr id="242698" name="Picture 10" descr="http://upload.wikimedia.org/wikipedia/commons/6/69/Archimedian_spira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285727"/>
            <a:ext cx="3492000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357686" y="3857628"/>
            <a:ext cx="4071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Спираль Архимеда – названа в честь ее изобретателя, древнегреческого математика Архимеда. Определяется уравнением в полярных координатах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408363" y="6072206"/>
          <a:ext cx="5735637" cy="444500"/>
        </p:xfrm>
        <a:graphic>
          <a:graphicData uri="http://schemas.openxmlformats.org/presentationml/2006/ole">
            <p:oleObj spid="_x0000_s242699" name="Документ" r:id="rId6" imgW="7338211" imgH="5693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9234" y="214290"/>
            <a:ext cx="4847040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00232" y="648866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Полярная роза. Построила Полещук А.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918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Многообразие систем координат на плоскости</a:t>
            </a:r>
            <a:endParaRPr lang="ru-RU" sz="4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6490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Положение любой точки </a:t>
            </a:r>
            <a:r>
              <a:rPr lang="en-US" sz="2800" b="1" dirty="0">
                <a:solidFill>
                  <a:schemeClr val="tx2"/>
                </a:solidFill>
                <a:latin typeface="Arial Black" pitchFamily="34" charset="0"/>
              </a:rPr>
              <a:t>A</a:t>
            </a: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 в пространстве (в частности, на плоскости) может быть определено при помощи той или иной системы координат. Числа</a:t>
            </a:r>
            <a:r>
              <a:rPr lang="en-US" sz="2800" b="1" dirty="0" smtClean="0">
                <a:solidFill>
                  <a:schemeClr val="tx2"/>
                </a:solidFill>
                <a:latin typeface="Arial Black" pitchFamily="34" charset="0"/>
              </a:rPr>
              <a:t> (</a:t>
            </a: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или другие символы), определяющие положение точки, называются координатами этой точки. В зависимости от целей и характера исследований выбирают различные системы координат.</a:t>
            </a:r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 l="8634" r="8945"/>
          <a:stretch>
            <a:fillRect/>
          </a:stretch>
        </p:blipFill>
        <p:spPr bwMode="auto">
          <a:xfrm>
            <a:off x="0" y="0"/>
            <a:ext cx="9144000" cy="693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Применение полярных координат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" name="Picture 2" descr="http://www.360gu.ru/wp-content/uploads/2009/10/ermitaje3_kp_out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717" y="1142984"/>
            <a:ext cx="533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57422" y="571480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В фотографии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285860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Эрмитаж. Полярная проекция.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://montag.moy.su/tutor/polar/6.gif"/>
          <p:cNvPicPr/>
          <p:nvPr/>
        </p:nvPicPr>
        <p:blipFill>
          <a:blip r:embed="rId3" cstate="print"/>
          <a:srcRect b="-2564"/>
          <a:stretch>
            <a:fillRect/>
          </a:stretch>
        </p:blipFill>
        <p:spPr bwMode="auto">
          <a:xfrm>
            <a:off x="5786446" y="3611065"/>
            <a:ext cx="314324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72132" y="1104612"/>
            <a:ext cx="3571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Вертикальные линии после того, как к ним применен фильтр (переводящий координаты точек из прямоугольной системы в полярную), стали расходиться из центральной точки. На правой части картинки горизонтальные линии превратились в концентрически расходящиеся из центра круги.</a:t>
            </a:r>
            <a:endParaRPr lang="ru-RU" sz="1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8579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Необычный формат биржевых графиков предложил в 1990-е годы российский математик Владимир Иванович Елисеев 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Применение полярных координат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биржевой график в полярной системе координат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www.spekulant.ru/files/images/2009/Tsarihin_7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4090982" cy="4051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86314" y="2000240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Р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–цена сделки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Ф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– время её совершения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857496"/>
            <a:ext cx="4071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Используя такую систему координат, относительно просто связать градусы и время (в году 365 дней, в окружности – 360 градусов)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t.com.ua/images/radiolokacionnie_sistemi/p18mm_new/display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5329225" cy="3597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Применение полярных координат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857232"/>
            <a:ext cx="414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В военном деле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Радиолокационные станции (РЛС)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428868"/>
            <a:ext cx="35004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Координаты цели могут выдаваться в полярной системе координат (азимут, дальность), прямоугольной (X, Y), геодезической (широта, долгота).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mography.ru/cases/57_1b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485778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Применение полярных координат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857232"/>
            <a:ext cx="414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В медицине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857496"/>
            <a:ext cx="35400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Компьютерная томография сердца в системе полярных координат. 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Применение полярных координат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В системах идентификации (подтверждение личности человека)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060848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Идентификация по радужной оболочке глаза 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96964" name="Picture 4" descr="http://ien.izi.vlsu.ru/teach/books/910/image/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00372"/>
            <a:ext cx="5781675" cy="28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43010" y="600076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Результат преобразования кольца радужной оболочки из декартовой системы координат в полярную.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96962" name="Picture 2" descr="http://ien.izi.vlsu.ru/teach/books/910/image/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1566">
            <a:off x="482901" y="3779901"/>
            <a:ext cx="2278023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2" cstate="print"/>
          <a:srcRect l="8437" r="8880"/>
          <a:stretch>
            <a:fillRect/>
          </a:stretch>
        </p:blipFill>
        <p:spPr bwMode="auto">
          <a:xfrm>
            <a:off x="0" y="0"/>
            <a:ext cx="9144000" cy="69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rra-nsk.ru/files/ao_node_images/211/full/pi300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500330" cy="437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Применение полярных координат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4291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В различных областях науки и техники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785926"/>
            <a:ext cx="60722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Измерительный проектор предназначен для измерения различных параметров в прямоугольной и полярной системах координат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Применяется в измерительных лабораториях и цехах предприятий точного приборостроения, машиностроения, микроэлектроники, в инструментальном производстве, а также в лабораториях НИИ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tl.kherson.ua/EDU/OC/Function/content/models/screensh/pol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6143668" cy="460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Применение полярных координат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71435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В компьютерных играх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Рекомендуемые темы для исследования: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64305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Историческая справка о необходимости систем координат (предпосылки возникновения).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Многообразие систем координат на плоскости и в пространстве. Виды, основные характеристики.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Построение графиков в полярных координатах на бумаге и с помощью компьютерных программ.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 Полярные координаты и … биология.</a:t>
            </a:r>
          </a:p>
          <a:p>
            <a:pPr marL="457200" indent="-457200">
              <a:buAutoNum type="arabicPeriod"/>
            </a:pPr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2916" y="3573016"/>
            <a:ext cx="3407811" cy="3074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592" y="0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Прямоугольная система координат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7760"/>
            <a:ext cx="6300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Впервые, такую привычную для нас, прямоугольную систему координат ввел французский ученый Рене Декарт в своей работе «Рассуждение о методе» в 1637 году. Поэтому прямоугольную систему координат называют также – </a:t>
            </a: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декартова система координат 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148" name="Picture 4" descr="Портрет">
            <a:hlinkClick r:id="rId4" tooltip="Портрет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2355651" cy="2880320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00102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В презентации использованы </a:t>
            </a:r>
          </a:p>
          <a:p>
            <a:pPr marL="514350" indent="-514350" algn="ctr"/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материалы из источников:</a:t>
            </a:r>
          </a:p>
          <a:p>
            <a:pPr marL="514350" indent="-514350"/>
            <a:endParaRPr lang="ru-RU" sz="2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514350" indent="-51435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Школьная энциклопедия. Математика. Москва, научное</a:t>
            </a:r>
          </a:p>
          <a:p>
            <a:pPr marL="514350" indent="-51435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издательство «Большая Российская энциклопедия», 1996г.</a:t>
            </a:r>
          </a:p>
          <a:p>
            <a:pPr marL="514350" indent="-51435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Энциклопедия для детей. Математика. Т.11, Москва,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Аванта+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514350" indent="-51435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1998 г.</a:t>
            </a:r>
          </a:p>
          <a:p>
            <a:pPr marL="514350" indent="-51435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Кудрявцев Л.Д. Курс математического анализа. Москва, Высшая</a:t>
            </a:r>
          </a:p>
          <a:p>
            <a:pPr marL="514350" indent="-51435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школа, 1988 г.</a:t>
            </a: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http://montag.moy.su/publ/4-1-0-11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http://ien.izi.vlsu.ru/teach/books/910/theory.html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http://www.masters.donntu.edu.ua/2008/ggeo/vracheva/diss/index.htm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http://www.spekulant.ru/magazine/2009/09_2009/K_analizu_valyutnogo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_rynka_C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Hast_VII_Genealogiya_geometricheskih_monstrov.htm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http://dic.academic.ru/dic.nsf/ruwiki/154111l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http://www.pm298.ru/reshenie/polyarn.php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http://ru.wikipedia.org/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http://images.yandex.ru/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0100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Координатный метод описания геометрических объектов положил начало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аналитической геометрии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Вклад в развитие координатного метода внес еще один французский математик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Пьер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Ферма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однако его работы были впервые опубликованы уже после его смерти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Picture 8" descr="http://pda.computerra.ru/pubimages/12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3129136" cy="4193042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37321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Аналитическая геометрия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раздел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геометрии, в котором геометрические фигуры и их свойства исследуются средствами алгебры. Каждому геометрическому соотношению метод координат ставит в соответствие некоторое уравнение, связывающее координаты фигуры или тела.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579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Декарт и Ферма применяли координатный метод только на плоскости.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Координатный метод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для трёхмерного пространства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впервые применил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Леонард Эйлер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уже в XVIII веке.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5602" name="Picture 2" descr="Файл:Leonhard Euler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620688"/>
            <a:ext cx="2901414" cy="3626768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348880"/>
            <a:ext cx="4248472" cy="4248472"/>
          </a:xfrm>
          <a:prstGeom prst="rect">
            <a:avLst/>
          </a:prstGeom>
          <a:noFill/>
          <a:ln w="57150">
            <a:solidFill>
              <a:schemeClr val="tx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>
            <a:stCxn id="15" idx="0"/>
          </p:cNvCxnSpPr>
          <p:nvPr/>
        </p:nvCxnSpPr>
        <p:spPr>
          <a:xfrm rot="16200000" flipH="1" flipV="1">
            <a:off x="2362532" y="3982420"/>
            <a:ext cx="1224000" cy="72000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Наиболее сходна с прямоугольной системой координат</a:t>
            </a:r>
            <a:r>
              <a:rPr lang="ru-RU" sz="2800" b="1" dirty="0" smtClean="0">
                <a:latin typeface="Arial Black" pitchFamily="34" charset="0"/>
              </a:rPr>
              <a:t> –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косоугольная </a:t>
            </a: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система координат</a:t>
            </a:r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Оси координат – две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не перпендикулярные прямые</a:t>
            </a:r>
            <a:endParaRPr lang="ru-RU" sz="2400" b="1" dirty="0"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53244" y="3195228"/>
            <a:ext cx="3024336" cy="1619672"/>
          </a:xfrm>
          <a:prstGeom prst="straightConnector1">
            <a:avLst/>
          </a:prstGeom>
          <a:ln w="38100">
            <a:solidFill>
              <a:schemeClr val="tx2">
                <a:lumMod val="9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5536" y="4941168"/>
            <a:ext cx="3888432" cy="1588"/>
          </a:xfrm>
          <a:prstGeom prst="straightConnector1">
            <a:avLst/>
          </a:prstGeom>
          <a:ln w="38100">
            <a:solidFill>
              <a:schemeClr val="tx2">
                <a:lumMod val="9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9712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080" y="45811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2048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Координаты точки определяются как и в прямоугольной системе координат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 по прямым параллельным осям.</a:t>
            </a:r>
            <a:endParaRPr lang="ru-RU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1715412" y="3712260"/>
            <a:ext cx="1620000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300124" y="3658276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339752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baseline="-25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baseline="-25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688" y="580526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А( </a:t>
            </a:r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baseline="-25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; у</a:t>
            </a:r>
            <a:r>
              <a:rPr lang="ru-RU" sz="2400" b="1" i="1" baseline="-25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Косоугольная система координат используется, например, в некоторых механизмах, а так же при расчетах в теоретической механике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45811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8" grpId="0"/>
      <p:bldP spid="15" grpId="0" animBg="1"/>
      <p:bldP spid="21" grpId="0"/>
      <p:bldP spid="22" grpId="0"/>
      <p:bldP spid="23" grpId="0"/>
      <p:bldP spid="2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88640"/>
            <a:ext cx="5364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Более чем за 100 лет до н.э. греческий ученый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Гиппарх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предложил опоясать на карте земной шар параллелями и меридианами и ввести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географические координаты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Picture 6" descr="Картинка 1 из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867794" cy="3240445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oresme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3645024"/>
            <a:ext cx="2592288" cy="2736304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986" name="Picture 2" descr="Глобус физико-политический 40 см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2271124"/>
            <a:ext cx="1887700" cy="1710316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4149080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В XIV в. французский математик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Николай Орем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ввел, по аналогии с географическими, координаты на плоскости. Он предложил покрыть плоскость прямоугольной  сеткой и называть широтой и долготой то, что мы теперь называем абсциссой и ординатой.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Основными понятиями этой системы являются точка отсчёта  </a:t>
            </a:r>
            <a:r>
              <a:rPr lang="ru-RU" sz="2000" dirty="0" smtClean="0">
                <a:latin typeface="Arial Black" pitchFamily="34" charset="0"/>
              </a:rPr>
              <a:t>–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полюс</a:t>
            </a:r>
            <a:r>
              <a:rPr lang="ru-RU" sz="2000" dirty="0" smtClean="0">
                <a:latin typeface="Arial Black" pitchFamily="34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Полярная система координат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229004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и луч, начинающийся в этой точке </a:t>
            </a:r>
            <a:r>
              <a:rPr lang="ru-RU" sz="2000" dirty="0" smtClean="0">
                <a:latin typeface="Arial Black" pitchFamily="34" charset="0"/>
              </a:rPr>
              <a:t>–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полярная ось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4613277" y="2667645"/>
            <a:ext cx="0" cy="4547049"/>
          </a:xfrm>
          <a:prstGeom prst="straightConnector1">
            <a:avLst/>
          </a:prstGeom>
          <a:ln w="38100">
            <a:solidFill>
              <a:schemeClr val="tx2">
                <a:lumMod val="9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3728" y="50131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9411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628800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Полярный радиус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– длина отрезка ОА</a:t>
            </a:r>
          </a:p>
        </p:txBody>
      </p:sp>
      <p:cxnSp>
        <p:nvCxnSpPr>
          <p:cNvPr id="17" name="Прямая соединительная линия 16"/>
          <p:cNvCxnSpPr>
            <a:endCxn id="15" idx="3"/>
          </p:cNvCxnSpPr>
          <p:nvPr/>
        </p:nvCxnSpPr>
        <p:spPr>
          <a:xfrm flipV="1">
            <a:off x="2324904" y="3563260"/>
            <a:ext cx="1794060" cy="1381832"/>
          </a:xfrm>
          <a:prstGeom prst="line">
            <a:avLst/>
          </a:prstGeom>
          <a:ln w="3810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103148" y="3471076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67744" y="489566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11960" y="32129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9888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Полярный угол </a:t>
            </a:r>
            <a:r>
              <a:rPr lang="el-G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– величина угла между полярной осью и отрезком ОА</a:t>
            </a:r>
          </a:p>
        </p:txBody>
      </p:sp>
      <p:sp>
        <p:nvSpPr>
          <p:cNvPr id="22" name="Дуга 21"/>
          <p:cNvSpPr/>
          <p:nvPr/>
        </p:nvSpPr>
        <p:spPr>
          <a:xfrm rot="308668">
            <a:off x="2522922" y="4430762"/>
            <a:ext cx="914400" cy="914400"/>
          </a:xfrm>
          <a:prstGeom prst="arc">
            <a:avLst/>
          </a:prstGeom>
          <a:ln w="38100">
            <a:solidFill>
              <a:schemeClr val="tx2">
                <a:lumMod val="9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37890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2800" b="1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805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Положительным направлением отсчета углов считается направление «против часовой стрелки»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4" grpId="0"/>
      <p:bldP spid="15" grpId="0" animBg="1"/>
      <p:bldP spid="8" grpId="0" animBg="1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5863384" cy="58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04248" y="6206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( 7; 60</a:t>
            </a:r>
            <a:r>
              <a:rPr lang="ru-RU" sz="2800" b="1" baseline="30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4776" y="1537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78628" y="3245228"/>
            <a:ext cx="14760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2438336" y="2250440"/>
            <a:ext cx="1296000" cy="72008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660036" y="1890328"/>
            <a:ext cx="108000" cy="108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743200" y="1789043"/>
            <a:ext cx="2226365" cy="1448904"/>
          </a:xfrm>
          <a:custGeom>
            <a:avLst/>
            <a:gdLst>
              <a:gd name="connsiteX0" fmla="*/ 0 w 2226365"/>
              <a:gd name="connsiteY0" fmla="*/ 185531 h 1448904"/>
              <a:gd name="connsiteX1" fmla="*/ 357809 w 2226365"/>
              <a:gd name="connsiteY1" fmla="*/ 39757 h 1448904"/>
              <a:gd name="connsiteX2" fmla="*/ 715617 w 2226365"/>
              <a:gd name="connsiteY2" fmla="*/ 0 h 1448904"/>
              <a:gd name="connsiteX3" fmla="*/ 1113183 w 2226365"/>
              <a:gd name="connsiteY3" fmla="*/ 39757 h 1448904"/>
              <a:gd name="connsiteX4" fmla="*/ 1444487 w 2226365"/>
              <a:gd name="connsiteY4" fmla="*/ 198783 h 1448904"/>
              <a:gd name="connsiteX5" fmla="*/ 1736035 w 2226365"/>
              <a:gd name="connsiteY5" fmla="*/ 410818 h 1448904"/>
              <a:gd name="connsiteX6" fmla="*/ 1987826 w 2226365"/>
              <a:gd name="connsiteY6" fmla="*/ 728870 h 1448904"/>
              <a:gd name="connsiteX7" fmla="*/ 2120348 w 2226365"/>
              <a:gd name="connsiteY7" fmla="*/ 1020418 h 1448904"/>
              <a:gd name="connsiteX8" fmla="*/ 2213113 w 2226365"/>
              <a:gd name="connsiteY8" fmla="*/ 1378226 h 1448904"/>
              <a:gd name="connsiteX9" fmla="*/ 2199861 w 2226365"/>
              <a:gd name="connsiteY9" fmla="*/ 1444487 h 144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6365" h="1448904">
                <a:moveTo>
                  <a:pt x="0" y="185531"/>
                </a:moveTo>
                <a:cubicBezTo>
                  <a:pt x="119270" y="128105"/>
                  <a:pt x="238540" y="70679"/>
                  <a:pt x="357809" y="39757"/>
                </a:cubicBezTo>
                <a:cubicBezTo>
                  <a:pt x="477079" y="8835"/>
                  <a:pt x="589721" y="0"/>
                  <a:pt x="715617" y="0"/>
                </a:cubicBezTo>
                <a:cubicBezTo>
                  <a:pt x="841513" y="0"/>
                  <a:pt x="991705" y="6627"/>
                  <a:pt x="1113183" y="39757"/>
                </a:cubicBezTo>
                <a:cubicBezTo>
                  <a:pt x="1234661" y="72888"/>
                  <a:pt x="1340678" y="136940"/>
                  <a:pt x="1444487" y="198783"/>
                </a:cubicBezTo>
                <a:cubicBezTo>
                  <a:pt x="1548296" y="260626"/>
                  <a:pt x="1645479" y="322470"/>
                  <a:pt x="1736035" y="410818"/>
                </a:cubicBezTo>
                <a:cubicBezTo>
                  <a:pt x="1826591" y="499166"/>
                  <a:pt x="1923774" y="627270"/>
                  <a:pt x="1987826" y="728870"/>
                </a:cubicBezTo>
                <a:cubicBezTo>
                  <a:pt x="2051878" y="830470"/>
                  <a:pt x="2082800" y="912192"/>
                  <a:pt x="2120348" y="1020418"/>
                </a:cubicBezTo>
                <a:cubicBezTo>
                  <a:pt x="2157896" y="1128644"/>
                  <a:pt x="2199861" y="1307548"/>
                  <a:pt x="2213113" y="1378226"/>
                </a:cubicBezTo>
                <a:cubicBezTo>
                  <a:pt x="2226365" y="1448904"/>
                  <a:pt x="2199861" y="1444487"/>
                  <a:pt x="2199861" y="1444487"/>
                </a:cubicBezTo>
              </a:path>
            </a:pathLst>
          </a:custGeom>
          <a:ln w="28575">
            <a:solidFill>
              <a:schemeClr val="bg1"/>
            </a:solidFill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76256" y="13407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( 6; 120</a:t>
            </a:r>
            <a:r>
              <a:rPr lang="ru-RU" sz="2800" b="1" baseline="30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48700" y="1949964"/>
            <a:ext cx="108000" cy="108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15616" y="1628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19168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( ?  ; ?  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911828" y="4037156"/>
            <a:ext cx="108000" cy="108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62808" y="4105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256490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?  ; ?  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26828" y="4375084"/>
            <a:ext cx="108000" cy="108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779912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2760" y="31939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?  ; ?  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2888" y="2132856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64956" y="1928802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( 10; 150</a:t>
            </a:r>
            <a:r>
              <a:rPr lang="ru-RU" sz="2800" b="1" baseline="30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4956" y="2571744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baseline="30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7205" y="3194683"/>
            <a:ext cx="189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285</a:t>
            </a:r>
            <a:r>
              <a:rPr lang="ru-RU" sz="2800" b="1" baseline="30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 flipH="1" flipV="1">
            <a:off x="3071802" y="1214422"/>
            <a:ext cx="108000" cy="108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864956" y="3753941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baseline="30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0364" y="85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12" grpId="0" animBg="1"/>
      <p:bldP spid="13" grpId="0"/>
      <p:bldP spid="14" grpId="0" animBg="1"/>
      <p:bldP spid="15" grpId="0"/>
      <p:bldP spid="16" grpId="0"/>
      <p:bldP spid="16" grpId="1"/>
      <p:bldP spid="16" grpId="2"/>
      <p:bldP spid="16" grpId="3"/>
      <p:bldP spid="19" grpId="0" animBg="1"/>
      <p:bldP spid="20" grpId="0"/>
      <p:bldP spid="21" grpId="0"/>
      <p:bldP spid="21" grpId="1"/>
      <p:bldP spid="21" grpId="2"/>
      <p:bldP spid="21" grpId="3"/>
      <p:bldP spid="22" grpId="0" animBg="1"/>
      <p:bldP spid="23" grpId="0"/>
      <p:bldP spid="24" grpId="0"/>
      <p:bldP spid="24" grpId="1"/>
      <p:bldP spid="24" grpId="2"/>
      <p:bldP spid="24" grpId="3"/>
      <p:bldP spid="27" grpId="0"/>
      <p:bldP spid="28" grpId="0"/>
      <p:bldP spid="29" grpId="0"/>
      <p:bldP spid="31" grpId="0" animBg="1"/>
      <p:bldP spid="31" grpId="1" animBg="1"/>
      <p:bldP spid="31" grpId="2" animBg="1"/>
      <p:bldP spid="31" grpId="3" animBg="1"/>
      <p:bldP spid="32" grpId="0"/>
      <p:bldP spid="32" grpId="1"/>
      <p:bldP spid="32" grpId="2"/>
      <p:bldP spid="33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1804</TotalTime>
  <Words>1074</Words>
  <Application>Microsoft Office PowerPoint</Application>
  <PresentationFormat>Экран (4:3)</PresentationFormat>
  <Paragraphs>171</Paragraphs>
  <Slides>30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Техническая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Tata</cp:lastModifiedBy>
  <cp:revision>183</cp:revision>
  <dcterms:created xsi:type="dcterms:W3CDTF">2010-10-14T16:17:36Z</dcterms:created>
  <dcterms:modified xsi:type="dcterms:W3CDTF">2011-03-12T12:30:23Z</dcterms:modified>
</cp:coreProperties>
</file>