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94" r:id="rId4"/>
    <p:sldId id="296" r:id="rId5"/>
    <p:sldId id="295" r:id="rId6"/>
    <p:sldId id="259" r:id="rId7"/>
    <p:sldId id="297" r:id="rId8"/>
    <p:sldId id="269" r:id="rId9"/>
    <p:sldId id="298" r:id="rId10"/>
    <p:sldId id="270" r:id="rId11"/>
    <p:sldId id="271" r:id="rId12"/>
    <p:sldId id="299" r:id="rId13"/>
    <p:sldId id="272" r:id="rId14"/>
    <p:sldId id="274" r:id="rId15"/>
    <p:sldId id="300" r:id="rId16"/>
    <p:sldId id="275" r:id="rId17"/>
    <p:sldId id="276" r:id="rId18"/>
    <p:sldId id="280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81" r:id="rId29"/>
    <p:sldId id="277" r:id="rId30"/>
    <p:sldId id="293" r:id="rId31"/>
    <p:sldId id="292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" initials="Д" lastIdx="1" clrIdx="0">
    <p:extLst>
      <p:ext uri="{19B8F6BF-5375-455C-9EA6-DF929625EA0E}">
        <p15:presenceInfo xmlns:p15="http://schemas.microsoft.com/office/powerpoint/2012/main" userId="До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>
      <p:cViewPr varScale="1">
        <p:scale>
          <a:sx n="110" d="100"/>
          <a:sy n="110" d="100"/>
        </p:scale>
        <p:origin x="70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D817-5171-4FF3-8AC9-C2381ABC6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6A417-8708-47D8-B31E-B01F2D114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417-8708-47D8-B31E-B01F2D1140A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69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A417-8708-47D8-B31E-B01F2D1140A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1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2976"/>
            </a:avLst>
          </a:prstGeom>
          <a:blipFill>
            <a:blip r:embed="rId2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4D14BF-8A46-44AB-8172-E8C5C1C48EA6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31D3FC-0EA6-4A11-A581-40B77F43A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103"/>
            </a:avLst>
          </a:prstGeom>
          <a:blipFill>
            <a:blip r:embed="rId14" cstate="print">
              <a:lum bright="-10000" contrast="-10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0_cdb98_86af7cf5_XL.png"/>
          <p:cNvPicPr>
            <a:picLocks noChangeAspect="1"/>
          </p:cNvPicPr>
          <p:nvPr userDrawn="1"/>
        </p:nvPicPr>
        <p:blipFill>
          <a:blip r:embed="rId15" cstate="print">
            <a:lum bright="70000" contrast="-70000"/>
          </a:blip>
          <a:stretch>
            <a:fillRect/>
          </a:stretch>
        </p:blipFill>
        <p:spPr>
          <a:xfrm>
            <a:off x="755577" y="681540"/>
            <a:ext cx="7673651" cy="3834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uncatcherstudio.com/printables/word-search/easter-word-search/" TargetMode="External"/><Relationship Id="rId2" Type="http://schemas.openxmlformats.org/officeDocument/2006/relationships/hyperlink" Target="https://eng.1sept.ru/article.php?ID=20020140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0BF828-77AF-4DDB-ACC4-15D9A6FA32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8"/>
            <a:ext cx="5572164" cy="3693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2D94D35-CD1B-4ED0-AC92-910E1EDFB79D}"/>
              </a:ext>
            </a:extLst>
          </p:cNvPr>
          <p:cNvSpPr/>
          <p:nvPr/>
        </p:nvSpPr>
        <p:spPr>
          <a:xfrm>
            <a:off x="6000760" y="2643188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What a happy Easter day!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Let your fears go away,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Eat and drink, </a:t>
            </a:r>
            <a:endParaRPr lang="ru-RU" b="1" i="1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and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have some fun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Under yellow Easter sun!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  <a:p>
            <a:endParaRPr lang="ru-RU" dirty="0"/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0CF8D14A-6145-4A65-9609-36B478E509B2}"/>
              </a:ext>
            </a:extLst>
          </p:cNvPr>
          <p:cNvSpPr txBox="1">
            <a:spLocks/>
          </p:cNvSpPr>
          <p:nvPr/>
        </p:nvSpPr>
        <p:spPr>
          <a:xfrm>
            <a:off x="1428728" y="214296"/>
            <a:ext cx="6215106" cy="12144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Интерактивное путешествие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в мир английских праздников:</a:t>
            </a:r>
            <a:endParaRPr lang="en-US" sz="2800" b="1" dirty="0">
              <a:solidFill>
                <a:srgbClr val="C00000"/>
              </a:solidFill>
              <a:latin typeface="Cambria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0CF8D14A-6145-4A65-9609-36B478E509B2}"/>
              </a:ext>
            </a:extLst>
          </p:cNvPr>
          <p:cNvSpPr txBox="1">
            <a:spLocks/>
          </p:cNvSpPr>
          <p:nvPr/>
        </p:nvSpPr>
        <p:spPr>
          <a:xfrm>
            <a:off x="5500694" y="1214428"/>
            <a:ext cx="3643306" cy="5715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 Math" panose="02040503050406030204" pitchFamily="18" charset="0"/>
              </a:rPr>
              <a:t>Easter in Britain</a:t>
            </a:r>
            <a:endParaRPr lang="en-US" sz="2800" b="1" dirty="0">
              <a:solidFill>
                <a:srgbClr val="C00000"/>
              </a:solidFill>
              <a:latin typeface="Cambria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="" xmlns:a16="http://schemas.microsoft.com/office/drawing/2014/main" id="{0CF8D14A-6145-4A65-9609-36B478E509B2}"/>
              </a:ext>
            </a:extLst>
          </p:cNvPr>
          <p:cNvSpPr txBox="1">
            <a:spLocks/>
          </p:cNvSpPr>
          <p:nvPr/>
        </p:nvSpPr>
        <p:spPr>
          <a:xfrm>
            <a:off x="357158" y="1142990"/>
            <a:ext cx="5143504" cy="6429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Пасха в Великобритании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286130"/>
            <a:ext cx="2438174" cy="1643073"/>
          </a:xfrm>
          <a:prstGeom prst="rect">
            <a:avLst/>
          </a:prstGeom>
          <a:noFill/>
        </p:spPr>
      </p:pic>
      <p:sp>
        <p:nvSpPr>
          <p:cNvPr id="2" name="Содержимое 7">
            <a:extLst>
              <a:ext uri="{FF2B5EF4-FFF2-40B4-BE49-F238E27FC236}">
                <a16:creationId xmlns="" xmlns:a16="http://schemas.microsoft.com/office/drawing/2014/main" id="{E4379068-66D4-474F-8FF3-0B0E6991E586}"/>
              </a:ext>
            </a:extLst>
          </p:cNvPr>
          <p:cNvSpPr txBox="1">
            <a:spLocks/>
          </p:cNvSpPr>
          <p:nvPr/>
        </p:nvSpPr>
        <p:spPr>
          <a:xfrm>
            <a:off x="428596" y="642924"/>
            <a:ext cx="3714776" cy="3429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 </a:t>
            </a:r>
            <a:r>
              <a:rPr lang="en-US" sz="2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Moundy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Thursday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(Clean Thursday in Russia)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endParaRPr lang="en-US" sz="2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king of England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gives money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to </a:t>
            </a: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poor people. </a:t>
            </a:r>
            <a:r>
              <a:rPr lang="ru-RU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It`s </a:t>
            </a: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 old tradition.</a:t>
            </a:r>
            <a:endParaRPr lang="ru-RU" sz="2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615159-CAA8-40D9-9CB4-787778CD1E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9977"/>
            <a:ext cx="4315683" cy="33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7">
            <a:extLst>
              <a:ext uri="{FF2B5EF4-FFF2-40B4-BE49-F238E27FC236}">
                <a16:creationId xmlns="" xmlns:a16="http://schemas.microsoft.com/office/drawing/2014/main" id="{1C562F44-5C55-49DD-A70A-9F62C1EDFABC}"/>
              </a:ext>
            </a:extLst>
          </p:cNvPr>
          <p:cNvSpPr txBox="1">
            <a:spLocks/>
          </p:cNvSpPr>
          <p:nvPr/>
        </p:nvSpPr>
        <p:spPr>
          <a:xfrm>
            <a:off x="251520" y="642924"/>
            <a:ext cx="4963422" cy="13573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 Easter Sunday people eat a traditional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roast 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dinner with lamb, potatoes and vegetables. </a:t>
            </a:r>
            <a:endParaRPr lang="en-US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Sunday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morning hot cross buns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 given for tea.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They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 small round sweet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cakes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 a cross on top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memory of Christ's death. </a:t>
            </a:r>
            <a:endParaRPr lang="ru-RU" sz="2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r">
              <a:buNone/>
            </a:pPr>
            <a:endParaRPr lang="en-US" sz="2000" b="1" dirty="0">
              <a:solidFill>
                <a:schemeClr val="accent2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437C9D82-3304-4B22-8812-7A307787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62427"/>
            <a:ext cx="3429024" cy="22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3080480-77C3-46F1-AD98-F6D5938033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844573"/>
            <a:ext cx="3429024" cy="2005706"/>
          </a:xfrm>
          <a:prstGeom prst="rect">
            <a:avLst/>
          </a:prstGeom>
        </p:spPr>
      </p:pic>
      <p:sp>
        <p:nvSpPr>
          <p:cNvPr id="9" name="Содержимое 7">
            <a:extLst>
              <a:ext uri="{FF2B5EF4-FFF2-40B4-BE49-F238E27FC236}">
                <a16:creationId xmlns="" xmlns:a16="http://schemas.microsoft.com/office/drawing/2014/main" id="{9ECDF506-1AD5-4354-8228-3CBBA3AC95C5}"/>
              </a:ext>
            </a:extLst>
          </p:cNvPr>
          <p:cNvSpPr txBox="1">
            <a:spLocks/>
          </p:cNvSpPr>
          <p:nvPr/>
        </p:nvSpPr>
        <p:spPr>
          <a:xfrm>
            <a:off x="2555776" y="3417859"/>
            <a:ext cx="8064896" cy="1231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1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14362"/>
            <a:ext cx="3357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table is usually decorated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by chocolate nests for eggs,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chocolate eggs and hares. </a:t>
            </a:r>
            <a:endParaRPr lang="en-US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C325FD-949B-477B-B6C7-0506706DBC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643188"/>
            <a:ext cx="3143272" cy="21011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755F8F-DFB6-4858-9A52-31701BD1D8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2643188"/>
            <a:ext cx="2857520" cy="2117443"/>
          </a:xfrm>
          <a:prstGeom prst="rect">
            <a:avLst/>
          </a:prstGeom>
        </p:spPr>
      </p:pic>
      <p:pic>
        <p:nvPicPr>
          <p:cNvPr id="4301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34"/>
            <a:ext cx="2071684" cy="2071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87437D-A3F6-4F4B-A85C-4F25FC4FAF9B}"/>
              </a:ext>
            </a:extLst>
          </p:cNvPr>
          <p:cNvSpPr txBox="1"/>
          <p:nvPr/>
        </p:nvSpPr>
        <p:spPr>
          <a:xfrm>
            <a:off x="202135" y="256036"/>
            <a:ext cx="8915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Easter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parades often take place on </a:t>
            </a:r>
            <a:r>
              <a:rPr kumimoji="0" lang="en-US" sz="2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Easter </a:t>
            </a: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Sunday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to celebrate the arrival of spring.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Содержимое 13">
            <a:extLst>
              <a:ext uri="{FF2B5EF4-FFF2-40B4-BE49-F238E27FC236}">
                <a16:creationId xmlns="" xmlns:a16="http://schemas.microsoft.com/office/drawing/2014/main" id="{AD6B1EE8-76CA-4310-B693-5A50D71BF0B6}"/>
              </a:ext>
            </a:extLst>
          </p:cNvPr>
          <p:cNvSpPr txBox="1">
            <a:spLocks/>
          </p:cNvSpPr>
          <p:nvPr/>
        </p:nvSpPr>
        <p:spPr>
          <a:xfrm>
            <a:off x="5857884" y="1285866"/>
            <a:ext cx="3020910" cy="350310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6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</a:t>
            </a:r>
            <a:r>
              <a:rPr lang="en-US" sz="6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Russia people traditionally congratulate each other by saying:</a:t>
            </a:r>
            <a:endParaRPr lang="ru-RU" sz="6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“Christ is Risen!”</a:t>
            </a:r>
            <a:endParaRPr lang="ru-RU" sz="6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“He is Risen Indeed !”</a:t>
            </a:r>
            <a:endParaRPr lang="ru-RU" sz="6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endParaRPr lang="ru-RU" sz="6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sz="6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While </a:t>
            </a:r>
            <a:r>
              <a:rPr lang="en-US" sz="6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Britain they mainly say: “Happy Easter!”</a:t>
            </a:r>
            <a:endParaRPr lang="ru-RU" sz="6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3" descr="Toronto Easter Parade going through Queen St. East">
            <a:extLst>
              <a:ext uri="{FF2B5EF4-FFF2-40B4-BE49-F238E27FC236}">
                <a16:creationId xmlns="" xmlns:a16="http://schemas.microsoft.com/office/drawing/2014/main" id="{C11ABEFF-99E8-4C6F-9190-2E5CCED7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7309"/>
            <a:ext cx="5328592" cy="355239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8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6B24F7-A5C8-46B8-8BEF-2BED15E1BABD}"/>
              </a:ext>
            </a:extLst>
          </p:cNvPr>
          <p:cNvSpPr txBox="1">
            <a:spLocks/>
          </p:cNvSpPr>
          <p:nvPr/>
        </p:nvSpPr>
        <p:spPr>
          <a:xfrm>
            <a:off x="928662" y="357172"/>
            <a:ext cx="7279742" cy="500066"/>
          </a:xfrm>
          <a:prstGeom prst="rect">
            <a:avLst/>
          </a:prstGeom>
        </p:spPr>
        <p:txBody>
          <a:bodyPr numCol="1">
            <a:prstTxWarp prst="textPlain">
              <a:avLst>
                <a:gd name="adj" fmla="val 51156"/>
              </a:avLst>
            </a:prstTxWarp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DDA951F-7BD3-4133-B7DC-6173275BA353}"/>
              </a:ext>
            </a:extLst>
          </p:cNvPr>
          <p:cNvSpPr/>
          <p:nvPr/>
        </p:nvSpPr>
        <p:spPr>
          <a:xfrm>
            <a:off x="5286380" y="1285866"/>
            <a:ext cx="34290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most important symbol in England, as in Russia, is eggs. </a:t>
            </a:r>
            <a:endParaRPr lang="ru-RU" sz="2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They are a symbol of spring and new life. </a:t>
            </a:r>
            <a:endParaRPr lang="en-US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All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families </a:t>
            </a:r>
            <a:r>
              <a:rPr lang="en-US" sz="22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colour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eggs and put them into baskets. </a:t>
            </a:r>
            <a:endParaRPr lang="ru-RU" sz="2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428610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>Easter symbols in Britain</a:t>
            </a:r>
            <a:endParaRPr lang="ru-RU" sz="2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/>
          <a:stretch/>
        </p:blipFill>
        <p:spPr>
          <a:xfrm>
            <a:off x="395536" y="1240767"/>
            <a:ext cx="4619981" cy="28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7884" y="857238"/>
            <a:ext cx="2928958" cy="348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Another Easter symbol in  Britain is an Easter Rabbit. It ‘s an innocent animal. </a:t>
            </a:r>
          </a:p>
          <a:p>
            <a:r>
              <a:rPr lang="en-US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ancient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times</a:t>
            </a:r>
            <a:r>
              <a:rPr lang="en-US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the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rabbit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hare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was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symbol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new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life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reminds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spring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new</a:t>
            </a:r>
            <a:r>
              <a:rPr lang="ru-RU" altLang="ru-RU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life</a:t>
            </a:r>
            <a:r>
              <a:rPr lang="ru-RU" altLang="ru-RU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036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0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2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4" name="AutoShape 12" descr="https://s09.stc.yc.kpcdn.net/share/i/12/6704232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57238"/>
            <a:ext cx="5161422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4">
            <a:extLst>
              <a:ext uri="{FF2B5EF4-FFF2-40B4-BE49-F238E27FC236}">
                <a16:creationId xmlns="" xmlns:a16="http://schemas.microsoft.com/office/drawing/2014/main" id="{9029B38C-9624-4F97-B3CB-42BB92BB4A8E}"/>
              </a:ext>
            </a:extLst>
          </p:cNvPr>
          <p:cNvSpPr txBox="1">
            <a:spLocks/>
          </p:cNvSpPr>
          <p:nvPr/>
        </p:nvSpPr>
        <p:spPr>
          <a:xfrm>
            <a:off x="755576" y="195486"/>
            <a:ext cx="7290142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Children in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Britain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believe the Easter Bunny brings the Easter eggs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Содержимое 14">
            <a:extLst>
              <a:ext uri="{FF2B5EF4-FFF2-40B4-BE49-F238E27FC236}">
                <a16:creationId xmlns="" xmlns:a16="http://schemas.microsoft.com/office/drawing/2014/main" id="{9029B38C-9624-4F97-B3CB-42BB92BB4A8E}"/>
              </a:ext>
            </a:extLst>
          </p:cNvPr>
          <p:cNvSpPr txBox="1">
            <a:spLocks/>
          </p:cNvSpPr>
          <p:nvPr/>
        </p:nvSpPr>
        <p:spPr>
          <a:xfrm>
            <a:off x="251520" y="1235030"/>
            <a:ext cx="3528392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2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the morning of Easter Sunday children wake up and find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that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Easter Bunny has left baskets of candies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hidden</a:t>
            </a:r>
            <a:r>
              <a:rPr lang="ru-RU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coloured</a:t>
            </a:r>
            <a:r>
              <a:rPr lang="en-US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eggs for them.</a:t>
            </a:r>
            <a:r>
              <a:rPr lang="ru-RU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br>
              <a:rPr lang="ru-RU" sz="2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131590"/>
            <a:ext cx="4817483" cy="36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ABDC9F-3C8B-41F9-9DDF-4C1AAFE7B1D1}"/>
              </a:ext>
            </a:extLst>
          </p:cNvPr>
          <p:cNvSpPr txBox="1"/>
          <p:nvPr/>
        </p:nvSpPr>
        <p:spPr>
          <a:xfrm>
            <a:off x="301160" y="302669"/>
            <a:ext cx="540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Egg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rolling</a:t>
            </a:r>
            <a:r>
              <a:rPr lang="en-US" sz="2400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is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traditional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game </a:t>
            </a:r>
          </a:p>
          <a:p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played with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eggs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at 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</a:t>
            </a:r>
            <a:r>
              <a:rPr lang="ru-RU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Britain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2F7556-7F4C-4A81-B48C-C5AC6CC69B35}"/>
              </a:ext>
            </a:extLst>
          </p:cNvPr>
          <p:cNvSpPr txBox="1"/>
          <p:nvPr/>
        </p:nvSpPr>
        <p:spPr>
          <a:xfrm>
            <a:off x="5460747" y="2355726"/>
            <a:ext cx="34144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Each year, hundreds of excited children decorate hard-boiled eggs, ready to take part in the competition. </a:t>
            </a:r>
          </a:p>
          <a:p>
            <a:pPr algn="l"/>
            <a:endParaRPr lang="en-US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9C71E1F-CD8C-415B-A7BD-54053C1E3F89}"/>
              </a:ext>
            </a:extLst>
          </p:cNvPr>
          <p:cNvSpPr txBox="1"/>
          <p:nvPr/>
        </p:nvSpPr>
        <p:spPr>
          <a:xfrm>
            <a:off x="209423" y="4014213"/>
            <a:ext cx="8665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To play the game, you have to roll your egg down one of the park’s grassy hills. </a:t>
            </a:r>
            <a:r>
              <a:rPr lang="en-US" sz="2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But what i</a:t>
            </a:r>
            <a:r>
              <a:rPr lang="en-US" sz="2200" b="1" i="0" dirty="0" smtClean="0"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f it breaks? Bad, luck. You’re </a:t>
            </a:r>
            <a:r>
              <a:rPr lang="en-US" sz="2200" b="1" i="0" dirty="0"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out of the competition.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80894"/>
            <a:ext cx="4589569" cy="2869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28662"/>
            <a:ext cx="2962573" cy="19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214296"/>
            <a:ext cx="87849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Easter Quiz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611560" y="888271"/>
            <a:ext cx="7272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1) 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day is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 celebrated in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Great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Britain?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827584" y="2571749"/>
            <a:ext cx="30243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Friday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Sunday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Saturday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127"/>
          <a:stretch/>
        </p:blipFill>
        <p:spPr>
          <a:xfrm>
            <a:off x="4942702" y="2192125"/>
            <a:ext cx="3949778" cy="26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251520" y="642924"/>
            <a:ext cx="8280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is the first day of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Holy Week?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95536" y="2071684"/>
            <a:ext cx="4176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Clean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Thursday</a:t>
            </a:r>
          </a:p>
          <a:p>
            <a:pPr marL="514350" indent="-514350">
              <a:buAutoNum type="alphaLcParenR"/>
            </a:pP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Good Friday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Palm Sunday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AutoShape 2" descr="https://1.bp.blogspot.com/-z25U0VNr_gE/VRmzQJdPpAI/AAAAAAAAEuw/uRTTFXMYKxk/s1600/Holy-wee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693"/>
          <a:stretch/>
        </p:blipFill>
        <p:spPr>
          <a:xfrm>
            <a:off x="4283968" y="1635646"/>
            <a:ext cx="453894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0CF8D14A-6145-4A65-9609-36B478E509B2}"/>
              </a:ext>
            </a:extLst>
          </p:cNvPr>
          <p:cNvSpPr txBox="1">
            <a:spLocks/>
          </p:cNvSpPr>
          <p:nvPr/>
        </p:nvSpPr>
        <p:spPr>
          <a:xfrm>
            <a:off x="214282" y="569218"/>
            <a:ext cx="4755090" cy="39535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Great Britain is a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significant holiday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It has interesting traditions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symbols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This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holiday is devoted to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Resurrection of our Lord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Jesus Christ.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The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exact date of the holiday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changes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from year to year.</a:t>
            </a:r>
            <a:r>
              <a:rPr lang="ru-RU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2DD5244-6E62-4CC5-9F6F-78067C59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03"/>
          <a:stretch/>
        </p:blipFill>
        <p:spPr>
          <a:xfrm>
            <a:off x="5076876" y="432048"/>
            <a:ext cx="3733843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0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467544" y="428610"/>
            <a:ext cx="7920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 people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Great Britain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carry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in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parades on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Palm Sunday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642910" y="1928808"/>
            <a:ext cx="4176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flowers</a:t>
            </a: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palm branches</a:t>
            </a:r>
          </a:p>
          <a:p>
            <a:pPr marL="514350" indent="-514350">
              <a:buFontTx/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fir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branches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6292"/>
          <a:stretch/>
        </p:blipFill>
        <p:spPr>
          <a:xfrm>
            <a:off x="5436096" y="1928808"/>
            <a:ext cx="304570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-756592" y="428610"/>
            <a:ext cx="7272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 </a:t>
            </a:r>
            <a:r>
              <a:rPr lang="en-US" sz="40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Moundy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Thursday</a:t>
            </a:r>
            <a:endParaRPr lang="en-US" sz="4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Great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Britain: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251520" y="1995686"/>
            <a:ext cx="6408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the king gives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money </a:t>
            </a:r>
          </a:p>
          <a:p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 poor people </a:t>
            </a:r>
            <a:endParaRPr lang="en-US" sz="3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people clean their houses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king visits his family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39502"/>
            <a:ext cx="3172409" cy="20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23528" y="195486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Traditional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Sunday food is:</a:t>
            </a:r>
            <a:endParaRPr lang="en-US" sz="4000" b="1" u="sng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179512" y="1059582"/>
            <a:ext cx="770485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chicken, </a:t>
            </a: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potatoes, vegetables and hot cross buns </a:t>
            </a:r>
            <a:endParaRPr lang="en-US" altLang="ru-RU" sz="3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14350" indent="-514350">
              <a:buAutoNum type="alphaLcParenR"/>
            </a:pP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chicken, potatoes, </a:t>
            </a: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vegetables and</a:t>
            </a:r>
          </a:p>
          <a:p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hot pancakes</a:t>
            </a:r>
          </a:p>
          <a:p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lamb</a:t>
            </a: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potatoes, </a:t>
            </a:r>
          </a:p>
          <a:p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vegetables </a:t>
            </a:r>
          </a:p>
          <a:p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and </a:t>
            </a: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hot cross buns</a:t>
            </a:r>
            <a:r>
              <a:rPr lang="en-US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altLang="ru-RU" sz="3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075806"/>
            <a:ext cx="4462179" cy="19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107504" y="428610"/>
            <a:ext cx="8532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Sunday morning </a:t>
            </a:r>
            <a:r>
              <a:rPr lang="en-US" sz="4000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hot cross buns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are: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251520" y="1491630"/>
            <a:ext cx="79208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small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round sweet 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cakes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 a cross </a:t>
            </a:r>
            <a:endParaRPr lang="en-US" sz="3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pancakes </a:t>
            </a:r>
          </a:p>
          <a:p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with a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cross </a:t>
            </a:r>
            <a:endParaRPr lang="en-US" altLang="ru-RU" sz="3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small round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biscuits with a cross</a:t>
            </a:r>
            <a:endParaRPr lang="en-US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ru-RU" sz="4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503024"/>
            <a:ext cx="3848352" cy="23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287524" y="414208"/>
            <a:ext cx="57275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do p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eople in Britain say to </a:t>
            </a:r>
            <a:r>
              <a:rPr lang="en-US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each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other on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Easter?</a:t>
            </a:r>
            <a:endParaRPr lang="ru-RU" altLang="ru-RU" sz="40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287524" y="2571750"/>
            <a:ext cx="7920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Happy Easter!</a:t>
            </a:r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en-US" sz="3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</a:t>
            </a:r>
            <a:r>
              <a:rPr lang="ru-RU" altLang="ru-RU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Marry 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Easter!</a:t>
            </a:r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altLang="ru-RU" sz="3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Have a nice Easter!</a:t>
            </a:r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843558"/>
            <a:ext cx="2520653" cy="40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52306" y="642924"/>
            <a:ext cx="8532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Where 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 British put </a:t>
            </a:r>
            <a:r>
              <a:rPr lang="en-US" sz="40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coloured</a:t>
            </a:r>
            <a:r>
              <a:rPr lang="en-US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eggs? </a:t>
            </a:r>
            <a:endParaRPr lang="ru-RU" sz="4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95536" y="1857370"/>
            <a:ext cx="4752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 box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basket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nest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3232" y="2931790"/>
            <a:ext cx="5262736" cy="19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611560" y="267494"/>
            <a:ext cx="7272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r>
              <a:rPr lang="ru-RU" alt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ru-RU" sz="4000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animal is the main symbol of Easter in Britain</a:t>
            </a:r>
            <a:r>
              <a:rPr lang="en-US" altLang="ru-RU" sz="4000" b="1" u="sng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ru-RU" altLang="ru-RU" sz="4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755576" y="2071684"/>
            <a:ext cx="30243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mouse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tortoise</a:t>
            </a:r>
          </a:p>
          <a:p>
            <a:pPr marL="514350" indent="-514350">
              <a:buAutoNum type="alphaLcParenR"/>
            </a:pP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rabbit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635646"/>
            <a:ext cx="3298995" cy="32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23528" y="500048"/>
            <a:ext cx="864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ru-RU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3600" b="1" u="sng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British children has an interesting and funny tradition with eggs. What is it?</a:t>
            </a:r>
            <a:endParaRPr lang="ru-RU" altLang="ru-RU" sz="3600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323528" y="2214560"/>
            <a:ext cx="5328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ru-RU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ight of eggs</a:t>
            </a:r>
          </a:p>
          <a:p>
            <a:pPr marL="514350" indent="-514350">
              <a:buAutoNum type="alphaLcParenR"/>
            </a:pP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gg</a:t>
            </a:r>
            <a: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rolling game</a:t>
            </a:r>
          </a:p>
          <a:p>
            <a:pPr marL="514350" indent="-514350">
              <a:buAutoNum type="alphaLcParenR"/>
            </a:pPr>
            <a:r>
              <a:rPr lang="en-US" altLang="ru-RU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altLang="ru-RU" sz="3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olouring</a:t>
            </a:r>
            <a:r>
              <a:rPr lang="en-US" alt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eggs</a:t>
            </a:r>
            <a:endParaRPr lang="en-US" alt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283718"/>
            <a:ext cx="4056884" cy="25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1375388" y="267494"/>
            <a:ext cx="5688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Ответы викторины: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755576" y="1203598"/>
            <a:ext cx="12396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b</a:t>
            </a: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 c</a:t>
            </a: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 b</a:t>
            </a: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  a</a:t>
            </a:r>
          </a:p>
          <a:p>
            <a:pPr algn="ctr"/>
            <a:r>
              <a:rPr lang="en-US" altLang="ru-RU" sz="32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 </a:t>
            </a:r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</a:t>
            </a:r>
            <a:endParaRPr lang="en-US" altLang="ru-RU" sz="32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en-US" altLang="ru-RU" sz="3200" b="1" dirty="0" smtClean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D8C762-47B8-445B-ABAB-DBB37D350005}"/>
              </a:ext>
            </a:extLst>
          </p:cNvPr>
          <p:cNvSpPr txBox="1"/>
          <p:nvPr/>
        </p:nvSpPr>
        <p:spPr>
          <a:xfrm>
            <a:off x="4175956" y="1173251"/>
            <a:ext cx="46162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 a</a:t>
            </a:r>
            <a:endParaRPr lang="en-US" altLang="ru-RU" sz="32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  </a:t>
            </a:r>
            <a:r>
              <a:rPr lang="en-US" altLang="ru-RU" sz="32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  <a:p>
            <a:pPr algn="ctr"/>
            <a:r>
              <a:rPr lang="en-US" altLang="ru-RU" sz="32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 </a:t>
            </a:r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b</a:t>
            </a:r>
            <a:endParaRPr lang="en-US" altLang="ru-RU" sz="32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r>
              <a:rPr lang="ru-RU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</a:p>
          <a:p>
            <a:pPr algn="ctr"/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ru-RU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ru-RU" sz="32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ru-RU" altLang="ru-RU" sz="3200" b="1" dirty="0" smtClean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catcherstudio.com/uploads/printables/word-search/easter-word-search/pdf-png/easter-word-search-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8"/>
            <a:ext cx="428628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9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0CF8D14A-6145-4A65-9609-36B478E509B2}"/>
              </a:ext>
            </a:extLst>
          </p:cNvPr>
          <p:cNvSpPr txBox="1">
            <a:spLocks/>
          </p:cNvSpPr>
          <p:nvPr/>
        </p:nvSpPr>
        <p:spPr>
          <a:xfrm>
            <a:off x="714348" y="785800"/>
            <a:ext cx="3214710" cy="33638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Western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Christians celebrate Easter on the first Sunday after the full moon on or after March 21st. It means that Easter can fall between March 22nd and April 25th. </a:t>
            </a:r>
            <a:endParaRPr lang="ru-RU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4"/>
          <a:stretch/>
        </p:blipFill>
        <p:spPr bwMode="auto">
          <a:xfrm>
            <a:off x="4424532" y="582472"/>
            <a:ext cx="4397470" cy="391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2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840" r="1613" b="2616"/>
          <a:stretch/>
        </p:blipFill>
        <p:spPr bwMode="auto">
          <a:xfrm>
            <a:off x="251520" y="195486"/>
            <a:ext cx="4320480" cy="466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142858"/>
            <a:ext cx="7286676" cy="342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Источники (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Sources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1.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Людмила Якушина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Пасха в Британии и в России // Английский язык. – 2002. - №14.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  <a:hlinkClick r:id="rId2"/>
              </a:rPr>
              <a:t>https://eng.1sept.ru/article.php?ID=200201401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2. Easter Word Search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  <a:hlinkClick r:id="rId3"/>
              </a:rPr>
              <a:t>https://suncatcherstudio.com/printables/word-search/easter-word-search/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Cambria" pitchFamily="18" charset="0"/>
                <a:cs typeface="Arial" pitchFamily="34" charset="0"/>
              </a:rPr>
              <a:t>3.</a:t>
            </a:r>
            <a:r>
              <a:rPr lang="en-US" dirty="0" smtClean="0"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Cambria" pitchFamily="18" charset="0"/>
                <a:cs typeface="Arial" pitchFamily="34" charset="0"/>
              </a:rPr>
              <a:t>Иллюстрации взяты их открытых источников Интернета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4000510"/>
            <a:ext cx="7286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Thank you </a:t>
            </a: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altLang="ru-RU" sz="28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for your attention</a:t>
            </a: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!</a:t>
            </a:r>
            <a:endParaRPr lang="ru-RU" altLang="ru-RU" sz="2800" b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785800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Eastern Orthodox Church follows a slightly different calculation. As a result, the Orthodox Easter, although sometimes coinciding with that of the West, can fall one, four, or five weeks later.</a:t>
            </a:r>
            <a:endParaRPr lang="ru-RU" sz="24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857238"/>
            <a:ext cx="503009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674CF93-ED6F-48B6-85A9-D54E2D5D01DB}"/>
              </a:ext>
            </a:extLst>
          </p:cNvPr>
          <p:cNvSpPr txBox="1">
            <a:spLocks/>
          </p:cNvSpPr>
          <p:nvPr/>
        </p:nvSpPr>
        <p:spPr>
          <a:xfrm>
            <a:off x="500034" y="1000114"/>
            <a:ext cx="3714776" cy="35719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Russia people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celebrate Easter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after 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Lent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which lasts 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40 days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Holy Week.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Believers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don't eat meat </a:t>
            </a:r>
            <a:endParaRPr lang="ru-RU" sz="24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animal products during </a:t>
            </a:r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the </a:t>
            </a:r>
            <a:r>
              <a:rPr lang="en-US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Lent.  </a:t>
            </a:r>
            <a:endParaRPr lang="ru-RU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Arial" pitchFamily="34" charset="0"/>
              <a:buNone/>
            </a:pPr>
            <a:endParaRPr lang="zh-CN" altLang="en-US" sz="1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000114"/>
            <a:ext cx="4695102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5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3976F11-8CB0-4266-8C29-F1BD5691A502}"/>
              </a:ext>
            </a:extLst>
          </p:cNvPr>
          <p:cNvSpPr txBox="1">
            <a:spLocks/>
          </p:cNvSpPr>
          <p:nvPr/>
        </p:nvSpPr>
        <p:spPr>
          <a:xfrm>
            <a:off x="642910" y="285734"/>
            <a:ext cx="5976664" cy="486386"/>
          </a:xfrm>
          <a:prstGeom prst="rect">
            <a:avLst/>
          </a:prstGeom>
        </p:spPr>
        <p:txBody>
          <a:bodyPr numCol="1">
            <a:prstTxWarp prst="textPlain">
              <a:avLst>
                <a:gd name="adj" fmla="val 50703"/>
              </a:avLst>
            </a:prstTxWarp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E674CF93-ED6F-48B6-85A9-D54E2D5D01DB}"/>
              </a:ext>
            </a:extLst>
          </p:cNvPr>
          <p:cNvSpPr txBox="1">
            <a:spLocks/>
          </p:cNvSpPr>
          <p:nvPr/>
        </p:nvSpPr>
        <p:spPr>
          <a:xfrm>
            <a:off x="428596" y="1071552"/>
            <a:ext cx="3929090" cy="34290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Arial" pitchFamily="34" charset="0"/>
              <a:buNone/>
            </a:pPr>
            <a:endParaRPr lang="zh-CN" altLang="en-US" sz="18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948880-60B0-44FD-9063-DD16AA3AEE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928676"/>
            <a:ext cx="3828611" cy="3857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85918" y="285734"/>
            <a:ext cx="4929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eorgia" pitchFamily="18" charset="0"/>
                <a:ea typeface="Cambria Math" panose="02040503050406030204" pitchFamily="18" charset="0"/>
              </a:rPr>
              <a:t>Preparations for Easter  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214428"/>
            <a:ext cx="46434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Britain preparations for Easter</a:t>
            </a:r>
            <a:r>
              <a:rPr lang="ru-RU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start</a:t>
            </a:r>
            <a:r>
              <a:rPr lang="ru-RU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with Lent </a:t>
            </a:r>
            <a:r>
              <a:rPr lang="ru-RU" sz="2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which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endParaRPr lang="ru-RU" sz="2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begins on Ash Wednesday  and lasts for 40 days (6 weeks except Sundays plus 4 days).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71486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four most important days of Holy Week are: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Palm Sunday,  Maundy Thursday, Good Friday,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 Sunday.</a:t>
            </a:r>
            <a:endParaRPr lang="ru-RU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85998"/>
            <a:ext cx="7858148" cy="275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DB2DC8-C1D4-4E86-9159-979BF0B0838D}"/>
              </a:ext>
            </a:extLst>
          </p:cNvPr>
          <p:cNvSpPr txBox="1"/>
          <p:nvPr/>
        </p:nvSpPr>
        <p:spPr>
          <a:xfrm>
            <a:off x="285720" y="857238"/>
            <a:ext cx="36433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Holy Week before Easter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begins </a:t>
            </a:r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 Palm Sunday. </a:t>
            </a:r>
          </a:p>
          <a:p>
            <a:pPr lvl="0"/>
            <a:r>
              <a:rPr lang="en-US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 marks the end of Lent and celebrates Jesus’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triumphal entry into Jerusalem</a:t>
            </a:r>
            <a:r>
              <a:rPr lang="ru-RU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endParaRPr lang="ru-RU" sz="28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554890-01D4-42E6-B7B3-6FD9433A39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857238"/>
            <a:ext cx="4984448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85800"/>
            <a:ext cx="32861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 </a:t>
            </a:r>
            <a:r>
              <a:rPr lang="en-US" sz="2600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Palm Sunday people </a:t>
            </a:r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Great  Britain carry palm branches in parades, </a:t>
            </a:r>
          </a:p>
          <a:p>
            <a:r>
              <a:rPr lang="en-US" sz="2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 make them into crosses to decorate the Church. </a:t>
            </a:r>
            <a:endParaRPr lang="ru-RU" sz="2600" b="1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gsile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642924"/>
            <a:ext cx="465179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814</Words>
  <Application>Microsoft Office PowerPoint</Application>
  <PresentationFormat>Экран (16:9)</PresentationFormat>
  <Paragraphs>139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 Unicode MS</vt:lpstr>
      <vt:lpstr>Arial</vt:lpstr>
      <vt:lpstr>Bell MT</vt:lpstr>
      <vt:lpstr>Calibri</vt:lpstr>
      <vt:lpstr>Cambria</vt:lpstr>
      <vt:lpstr>Cambria Math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Михаил</cp:lastModifiedBy>
  <cp:revision>129</cp:revision>
  <dcterms:created xsi:type="dcterms:W3CDTF">2018-11-04T14:26:42Z</dcterms:created>
  <dcterms:modified xsi:type="dcterms:W3CDTF">2024-05-20T13:27:35Z</dcterms:modified>
</cp:coreProperties>
</file>