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95" r:id="rId3"/>
    <p:sldId id="268" r:id="rId4"/>
    <p:sldId id="265" r:id="rId5"/>
    <p:sldId id="280" r:id="rId6"/>
    <p:sldId id="269" r:id="rId7"/>
    <p:sldId id="266" r:id="rId8"/>
    <p:sldId id="267" r:id="rId9"/>
    <p:sldId id="270" r:id="rId10"/>
    <p:sldId id="279" r:id="rId11"/>
    <p:sldId id="272" r:id="rId12"/>
    <p:sldId id="271" r:id="rId13"/>
    <p:sldId id="290" r:id="rId14"/>
    <p:sldId id="288" r:id="rId15"/>
    <p:sldId id="273" r:id="rId16"/>
    <p:sldId id="274" r:id="rId17"/>
    <p:sldId id="289" r:id="rId18"/>
    <p:sldId id="282" r:id="rId19"/>
    <p:sldId id="275" r:id="rId20"/>
    <p:sldId id="293" r:id="rId21"/>
    <p:sldId id="277" r:id="rId22"/>
    <p:sldId id="283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98" d="100"/>
          <a:sy n="98" d="100"/>
        </p:scale>
        <p:origin x="-9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04B5C-7D1C-47D2-8AE2-DD213FA9DB2F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793FC-396B-41C4-824E-38B8FF7C8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93FC-396B-41C4-824E-38B8FF7C8A1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92893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СТАРИННЫЕ РУССКИЕ МЕРЫ ДЛИНЫ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928670"/>
            <a:ext cx="8858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800" dirty="0" smtClean="0"/>
              <a:t>Сидит, ходит, словно аршин 							проглотил.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 smtClean="0"/>
              <a:t>Каждый купец на свой аршин 							меряет.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 smtClean="0"/>
              <a:t>На 3 аршина в землю видит.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800" dirty="0" smtClean="0"/>
              <a:t>Умом Россию не понять,</a:t>
            </a:r>
          </a:p>
          <a:p>
            <a:pPr marL="342900" indent="-342900"/>
            <a:r>
              <a:rPr lang="ru-RU" sz="4800" dirty="0" smtClean="0"/>
              <a:t>	Аршином общим не измерить…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368412"/>
          </a:xfrm>
        </p:spPr>
        <p:txBody>
          <a:bodyPr>
            <a:noAutofit/>
          </a:bodyPr>
          <a:lstStyle/>
          <a:p>
            <a:r>
              <a:rPr lang="ru-RU" sz="8800" dirty="0" smtClean="0"/>
              <a:t>    </a:t>
            </a:r>
            <a:r>
              <a:rPr lang="ru-RU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Сажень</a:t>
            </a:r>
            <a:br>
              <a:rPr lang="ru-RU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8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2000240"/>
            <a:ext cx="66615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/>
              <a:t>1 сажень = 213 см</a:t>
            </a:r>
            <a:endParaRPr lang="ru-RU" sz="6600" dirty="0"/>
          </a:p>
        </p:txBody>
      </p:sp>
      <p:pic>
        <p:nvPicPr>
          <p:cNvPr id="4" name="Рисунок 3" descr="sazhen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500438"/>
            <a:ext cx="2857520" cy="3088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71472" y="285728"/>
            <a:ext cx="7775575" cy="20161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</a:t>
            </a:r>
            <a:r>
              <a:rPr kumimoji="0" lang="ru-RU" sz="4400" b="1" i="0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Руси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было два вида</a:t>
            </a:r>
            <a:r>
              <a:rPr kumimoji="0" lang="ru-RU" sz="44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сажени</a:t>
            </a:r>
            <a:r>
              <a:rPr kumimoji="0" lang="uk-UA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lang="ru-RU" sz="4400" b="1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маховая сажень и</a:t>
            </a:r>
            <a:r>
              <a:rPr kumimoji="0" lang="ru-RU" sz="44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косая сажень.</a:t>
            </a: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9" descr="Копия (2) 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71810"/>
            <a:ext cx="676275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1004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P11004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85728"/>
            <a:ext cx="5201920" cy="3901440"/>
          </a:xfrm>
          <a:prstGeom prst="rect">
            <a:avLst/>
          </a:prstGeom>
        </p:spPr>
      </p:pic>
      <p:pic>
        <p:nvPicPr>
          <p:cNvPr id="5" name="Рисунок 4" descr="P11003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3357562"/>
            <a:ext cx="4226560" cy="3169920"/>
          </a:xfrm>
          <a:prstGeom prst="rect">
            <a:avLst/>
          </a:prstGeom>
        </p:spPr>
      </p:pic>
      <p:pic>
        <p:nvPicPr>
          <p:cNvPr id="6" name="Рисунок 5" descr="P110040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00166" y="785794"/>
            <a:ext cx="6177280" cy="46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176" y="1000108"/>
            <a:ext cx="8630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spcAft>
                <a:spcPts val="4800"/>
              </a:spcAft>
              <a:buFont typeface="+mj-lt"/>
              <a:buAutoNum type="arabicPeriod"/>
            </a:pPr>
            <a:r>
              <a:rPr lang="ru-RU" sz="6000" dirty="0" smtClean="0"/>
              <a:t>Косая сажень в 								плечах.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000" dirty="0" smtClean="0"/>
              <a:t>Полено к полену – 							сажень.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11454606_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0631" y="1500150"/>
            <a:ext cx="6793369" cy="5357850"/>
          </a:xfrm>
          <a:prstGeom prst="rect">
            <a:avLst/>
          </a:prstGeom>
          <a:noFill/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2844" y="285728"/>
            <a:ext cx="5429288" cy="2357454"/>
          </a:xfrm>
          <a:prstGeom prst="rect">
            <a:avLst/>
          </a:prstGeom>
        </p:spPr>
        <p:txBody>
          <a:bodyPr/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Вырос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богатырь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большим, 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Здоровенным даже: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Голова у него с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аршин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плечах косая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сажень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drfghjkjyr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7334250" cy="4678362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28662" y="142852"/>
            <a:ext cx="7772400" cy="15716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ВЕРСТА</a:t>
            </a:r>
            <a:endParaRPr kumimoji="0" lang="ru-RU" sz="96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8728" y="2071678"/>
            <a:ext cx="6400800" cy="1017578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верста = 1067 м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156325" y="3716338"/>
            <a:ext cx="144463" cy="2881312"/>
          </a:xfrm>
          <a:prstGeom prst="upDownArrow">
            <a:avLst>
              <a:gd name="adj1" fmla="val 50000"/>
              <a:gd name="adj2" fmla="val 3989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286512" y="4797425"/>
            <a:ext cx="1000132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 км 67 м</a:t>
            </a:r>
            <a:endParaRPr lang="ru-RU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05\Рабочий стол\меры длины\длина\верста\верст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3571875" cy="4762500"/>
          </a:xfrm>
          <a:prstGeom prst="rect">
            <a:avLst/>
          </a:prstGeom>
          <a:noFill/>
        </p:spPr>
      </p:pic>
      <p:pic>
        <p:nvPicPr>
          <p:cNvPr id="5121" name="Picture 1" descr="C:\Documents and Settings\05\Рабочий стол\меры длины\длина\верста\верста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05" y="0"/>
            <a:ext cx="4568444" cy="6893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689" y="500042"/>
            <a:ext cx="88183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ru-RU" sz="5400" dirty="0" smtClean="0"/>
              <a:t>Москва верстой далека, а 		сердцу рядом.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00" dirty="0" smtClean="0"/>
              <a:t>Коломенская верста.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00" dirty="0" smtClean="0"/>
              <a:t>Любовь не верстами 				меряется.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00" dirty="0" smtClean="0"/>
              <a:t>От слова до дела – целая 		верста.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282" y="1643050"/>
            <a:ext cx="7772400" cy="198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измерений часто использовали верхнюю </a:t>
            </a:r>
            <a:endParaRPr kumimoji="0" lang="en-US" sz="40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часть пальца - вершок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6858016" y="2571744"/>
          <a:ext cx="1844675" cy="3738562"/>
        </p:xfrm>
        <a:graphic>
          <a:graphicData uri="http://schemas.openxmlformats.org/presentationml/2006/ole">
            <p:oleObj spid="_x0000_s3074" name="Clip" r:id="rId3" imgW="1728720" imgH="3252600" progId="">
              <p:embed/>
            </p:oleObj>
          </a:graphicData>
        </a:graphic>
      </p:graphicFrame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786578" y="2571744"/>
            <a:ext cx="71437" cy="936625"/>
          </a:xfrm>
          <a:prstGeom prst="upDownArrow">
            <a:avLst>
              <a:gd name="adj1" fmla="val 50000"/>
              <a:gd name="adj2" fmla="val 26222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786578" y="257174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786578" y="35004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357290" y="4429132"/>
            <a:ext cx="4940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/>
              <a:t>1 Вершок = </a:t>
            </a:r>
            <a:r>
              <a:rPr lang="ru-RU" sz="4000" dirty="0" smtClean="0"/>
              <a:t>4 см 4 мм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142852"/>
            <a:ext cx="39837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Вершок</a:t>
            </a:r>
            <a:endParaRPr lang="ru-RU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ото\P1090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21416">
            <a:off x="587026" y="334211"/>
            <a:ext cx="2926080" cy="2194560"/>
          </a:xfrm>
          <a:prstGeom prst="rect">
            <a:avLst/>
          </a:prstGeom>
          <a:noFill/>
        </p:spPr>
      </p:pic>
      <p:pic>
        <p:nvPicPr>
          <p:cNvPr id="5" name="Рисунок 4" descr="P10908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369951">
            <a:off x="6012667" y="488136"/>
            <a:ext cx="2762269" cy="2071702"/>
          </a:xfrm>
          <a:prstGeom prst="rect">
            <a:avLst/>
          </a:prstGeom>
        </p:spPr>
      </p:pic>
      <p:pic>
        <p:nvPicPr>
          <p:cNvPr id="6" name="Рисунок 5" descr="P109099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88388">
            <a:off x="4603313" y="3447003"/>
            <a:ext cx="4226560" cy="3169920"/>
          </a:xfrm>
          <a:prstGeom prst="rect">
            <a:avLst/>
          </a:prstGeom>
        </p:spPr>
      </p:pic>
      <p:pic>
        <p:nvPicPr>
          <p:cNvPr id="8" name="Рисунок 7" descr="P109092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588198">
            <a:off x="410318" y="3519318"/>
            <a:ext cx="3576320" cy="2682240"/>
          </a:xfrm>
          <a:prstGeom prst="rect">
            <a:avLst/>
          </a:prstGeom>
        </p:spPr>
      </p:pic>
      <p:pic>
        <p:nvPicPr>
          <p:cNvPr id="10" name="Рисунок 9" descr="P109091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936452">
            <a:off x="2226575" y="691355"/>
            <a:ext cx="3901440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090" y="-8"/>
            <a:ext cx="2720150" cy="203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149"/>
            <a:ext cx="3557111" cy="414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400300"/>
            <a:ext cx="55721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166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ru-RU" sz="4400" dirty="0" smtClean="0"/>
              <a:t>А еще рожу конька</a:t>
            </a:r>
          </a:p>
          <a:p>
            <a:r>
              <a:rPr lang="ru-RU" sz="4400" dirty="0" smtClean="0"/>
              <a:t>ростом только в три вершка,</a:t>
            </a:r>
            <a:endParaRPr lang="en-US" sz="4400" dirty="0" smtClean="0"/>
          </a:p>
          <a:p>
            <a:r>
              <a:rPr lang="ru-RU" sz="4400" dirty="0" smtClean="0"/>
              <a:t> на спине с двумя горбами,</a:t>
            </a:r>
            <a:endParaRPr lang="en-US" sz="4400" dirty="0" smtClean="0"/>
          </a:p>
          <a:p>
            <a:r>
              <a:rPr lang="ru-RU" sz="4400" dirty="0" smtClean="0"/>
              <a:t> да с аршинными ушами</a:t>
            </a:r>
            <a:r>
              <a:rPr lang="en-US" sz="4400" dirty="0" smtClean="0"/>
              <a:t> 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500306"/>
            <a:ext cx="65722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1 малая пядь = 18 см</a:t>
            </a:r>
          </a:p>
          <a:p>
            <a:endParaRPr lang="ru-RU" sz="4400" dirty="0" smtClean="0"/>
          </a:p>
          <a:p>
            <a:r>
              <a:rPr lang="ru-RU" sz="4400" dirty="0" smtClean="0"/>
              <a:t>1 большая пядь =</a:t>
            </a:r>
          </a:p>
          <a:p>
            <a:r>
              <a:rPr lang="ru-RU" sz="4400" dirty="0" smtClean="0"/>
              <a:t>         22—23 см 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85926"/>
            <a:ext cx="173849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256"/>
            <a:ext cx="275259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/>
              <a:t>     </a:t>
            </a:r>
            <a:r>
              <a:rPr lang="ru-RU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ПЯДЬ</a:t>
            </a:r>
            <a:br>
              <a:rPr lang="ru-RU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000108"/>
            <a:ext cx="94298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742950">
              <a:buFont typeface="+mj-lt"/>
              <a:buAutoNum type="arabicPeriod"/>
            </a:pPr>
            <a:r>
              <a:rPr lang="ru-RU" sz="4200" dirty="0" smtClean="0"/>
              <a:t>От горшка два вершка, а уже 									указчик.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200" dirty="0" smtClean="0"/>
              <a:t>Один, как перст.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200" dirty="0" smtClean="0"/>
              <a:t>Не уступить ни пяди.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200" dirty="0" smtClean="0"/>
              <a:t>Чужой земли не надо нам ни пяди, Но и своей вершка не отдадим!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200" dirty="0" smtClean="0"/>
              <a:t>Семь пядей во лбу.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4500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Метрическая система мер </a:t>
            </a:r>
          </a:p>
          <a:p>
            <a:pPr algn="ctr"/>
            <a:r>
              <a:rPr lang="ru-RU" sz="4800" dirty="0" smtClean="0"/>
              <a:t>была введена </a:t>
            </a:r>
          </a:p>
          <a:p>
            <a:r>
              <a:rPr lang="ru-RU" sz="4800" dirty="0" smtClean="0"/>
              <a:t>в нашей стране в 1918 году.</a:t>
            </a:r>
            <a:endParaRPr lang="ru-RU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357562"/>
            <a:ext cx="7990332" cy="254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43636" y="6072206"/>
            <a:ext cx="2290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Эталон метра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571744"/>
            <a:ext cx="825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5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229600" cy="250033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ПЕРВОБЫТНЫЕ ЛЮДИ</a:t>
            </a:r>
            <a:endParaRPr lang="ru-RU" sz="7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pphoto_4553_88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85200" cy="6445504"/>
          </a:xfrm>
          <a:prstGeom prst="rect">
            <a:avLst/>
          </a:prstGeom>
        </p:spPr>
      </p:pic>
      <p:pic>
        <p:nvPicPr>
          <p:cNvPr id="3" name="Рисунок 2" descr="primiti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57430"/>
            <a:ext cx="4895850" cy="3171825"/>
          </a:xfrm>
          <a:prstGeom prst="rect">
            <a:avLst/>
          </a:prstGeom>
        </p:spPr>
      </p:pic>
      <p:pic>
        <p:nvPicPr>
          <p:cNvPr id="2" name="Рисунок 1" descr="4647_118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928670"/>
            <a:ext cx="5120640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488"/>
            <a:ext cx="9029795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428868"/>
            <a:ext cx="8229600" cy="2297106"/>
          </a:xfrm>
        </p:spPr>
        <p:txBody>
          <a:bodyPr>
            <a:noAutofit/>
          </a:bodyPr>
          <a:lstStyle/>
          <a:p>
            <a:r>
              <a:rPr lang="en-US" sz="8000" dirty="0" smtClean="0"/>
              <a:t> </a:t>
            </a:r>
            <a:r>
              <a:rPr lang="ru-RU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РУСЬ</a:t>
            </a:r>
            <a:br>
              <a:rPr lang="ru-RU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53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5791200"/>
          </a:xfrm>
          <a:prstGeom prst="rect">
            <a:avLst/>
          </a:prstGeom>
        </p:spPr>
      </p:pic>
      <p:pic>
        <p:nvPicPr>
          <p:cNvPr id="3" name="Рисунок 2" descr="0_2dd02_41474f51_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63713">
            <a:off x="522374" y="1043123"/>
            <a:ext cx="2643206" cy="2026458"/>
          </a:xfrm>
          <a:prstGeom prst="rect">
            <a:avLst/>
          </a:prstGeom>
        </p:spPr>
      </p:pic>
      <p:pic>
        <p:nvPicPr>
          <p:cNvPr id="4" name="Рисунок 3" descr="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305889">
            <a:off x="6253894" y="3570401"/>
            <a:ext cx="2095500" cy="2924175"/>
          </a:xfrm>
          <a:prstGeom prst="rect">
            <a:avLst/>
          </a:prstGeom>
        </p:spPr>
      </p:pic>
      <p:pic>
        <p:nvPicPr>
          <p:cNvPr id="5" name="Рисунок 4" descr="20090616_kustodie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571480"/>
            <a:ext cx="571504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771530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Древней Руси  измеряли </a:t>
            </a:r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помощью </a:t>
            </a:r>
            <a:r>
              <a:rPr lang="ru-RU" sz="44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аршина, локтя, сажени, версты, </a:t>
            </a:r>
          </a:p>
          <a:p>
            <a:pPr>
              <a:lnSpc>
                <a:spcPct val="90000"/>
              </a:lnSpc>
            </a:pPr>
            <a:r>
              <a:rPr lang="ru-RU" sz="44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вершка, пяди</a:t>
            </a: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7486018" cy="3571900"/>
          </a:xfrm>
          <a:prstGeom prst="rect">
            <a:avLst/>
          </a:prstGeom>
          <a:noFill/>
        </p:spPr>
      </p:pic>
      <p:pic>
        <p:nvPicPr>
          <p:cNvPr id="5" name="Picture 4" descr="norma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714488"/>
            <a:ext cx="303934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439850"/>
          </a:xfrm>
        </p:spPr>
        <p:txBody>
          <a:bodyPr>
            <a:noAutofit/>
          </a:bodyPr>
          <a:lstStyle/>
          <a:p>
            <a:r>
              <a:rPr lang="ru-RU" sz="9600" dirty="0" smtClean="0"/>
              <a:t>   </a:t>
            </a:r>
            <a:r>
              <a:rPr lang="ru-RU" sz="9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Аршин</a:t>
            </a:r>
            <a:br>
              <a:rPr lang="ru-RU" sz="9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9600" dirty="0"/>
          </a:p>
        </p:txBody>
      </p:sp>
      <p:pic>
        <p:nvPicPr>
          <p:cNvPr id="3" name="Picture 4" descr="arsh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876"/>
            <a:ext cx="3433762" cy="28797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2071678"/>
            <a:ext cx="55146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1 аршин = 71 см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611</TotalTime>
  <Words>177</Words>
  <PresentationFormat>Экран (4:3)</PresentationFormat>
  <Paragraphs>52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Метро</vt:lpstr>
      <vt:lpstr>Clip</vt:lpstr>
      <vt:lpstr>СТАРИННЫЕ РУССКИЕ МЕРЫ ДЛИНЫ</vt:lpstr>
      <vt:lpstr>Слайд 2</vt:lpstr>
      <vt:lpstr>ПЕРВОБЫТНЫЕ ЛЮДИ</vt:lpstr>
      <vt:lpstr>Слайд 4</vt:lpstr>
      <vt:lpstr>Слайд 5</vt:lpstr>
      <vt:lpstr> ДРЕВНЯЯ РУСЬ </vt:lpstr>
      <vt:lpstr>Слайд 7</vt:lpstr>
      <vt:lpstr>Слайд 8</vt:lpstr>
      <vt:lpstr>   Аршин </vt:lpstr>
      <vt:lpstr>Слайд 10</vt:lpstr>
      <vt:lpstr>    Сажень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  ПЯДЬ 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РУССКИЕ МЕРЫ ДЛИНЫ</dc:title>
  <dc:creator>Администратор</dc:creator>
  <cp:lastModifiedBy>Tata</cp:lastModifiedBy>
  <cp:revision>83</cp:revision>
  <dcterms:created xsi:type="dcterms:W3CDTF">2010-10-26T16:13:52Z</dcterms:created>
  <dcterms:modified xsi:type="dcterms:W3CDTF">2011-03-19T15:23:29Z</dcterms:modified>
</cp:coreProperties>
</file>