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9" r:id="rId3"/>
    <p:sldId id="257" r:id="rId4"/>
    <p:sldId id="267" r:id="rId5"/>
    <p:sldId id="259" r:id="rId6"/>
    <p:sldId id="260" r:id="rId7"/>
    <p:sldId id="268" r:id="rId8"/>
    <p:sldId id="261" r:id="rId9"/>
    <p:sldId id="265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0000FF"/>
    <a:srgbClr val="CC00FF"/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274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F6EAA6-8DDD-4BE8-B646-3F6109C691B2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9DF30F1-27F6-4313-9A5C-5CF4965A54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611BA-851F-414B-98F1-2A5E7FC74077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698CA-0075-4F61-827C-4CB19944AA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0EC98-0475-43FC-9BD5-E4A58B30D641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F0F7F-3C22-4930-876A-21998AE20D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97790-DB13-4B0E-9685-BCA35AB7D468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2C6E5-D638-43C0-BB3A-057A932F1E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C5C1B-C5B9-4356-A999-7FB248F20132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36505-8634-4C94-A953-90D573223A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84409-FD1C-4662-BEF1-83EF61124ABC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C2202-03AF-4364-8B11-154BC9E9FF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4582C-EDB1-4933-A1F5-204CB97D282B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E1FEB-E502-4001-B4E9-DFB0054545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0BD63-73BD-4371-BDC2-598C610A1C16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3D10E-BAB6-40E9-84EE-A84AFB76B5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79145-760F-4D0D-8B88-C2D879B5DAAB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A3D7-E945-4D05-9D55-517B08C03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C05D2-6E2D-41C1-9C49-42A1B450D91B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2E01A-6504-4037-B0ED-8A7485FEC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624F3-3373-4DFC-8783-FAE3019A4378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612F2-EFC1-4BED-B704-459F4CD460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E8417-5065-4BDB-8F16-5DFBA61F1C12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8086F-FB90-4E19-AC27-EFF33B75D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437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6F3854-7F70-4B8C-AF32-31736DB52B78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926409-4D3B-40EE-B096-DD900F773B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5.gif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8458200" cy="221457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/>
                <a:latin typeface="a_BremenNr" pitchFamily="82" charset="-52"/>
              </a:rPr>
              <a:t>Еще одна формула корней квадратного уравнения</a:t>
            </a:r>
            <a:br>
              <a:rPr lang="ru-RU" b="1" dirty="0" smtClean="0">
                <a:solidFill>
                  <a:srgbClr val="FF0000"/>
                </a:solidFill>
                <a:effectLst/>
                <a:latin typeface="a_BremenNr" pitchFamily="82" charset="-52"/>
              </a:rPr>
            </a:br>
            <a:r>
              <a:rPr lang="ru-RU" b="1" dirty="0" smtClean="0">
                <a:solidFill>
                  <a:srgbClr val="FF0000"/>
                </a:solidFill>
                <a:effectLst/>
                <a:latin typeface="a_BremenNr" pitchFamily="82" charset="-52"/>
              </a:rPr>
              <a:t>(1 урок)</a:t>
            </a:r>
            <a: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</a:br>
            <a: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</a:br>
            <a: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</a:br>
            <a:r>
              <a:rPr lang="ru-RU" dirty="0" smtClean="0"/>
              <a:t>8 класс</a:t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</a:br>
            <a: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</a:br>
            <a: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_BremenNr" pitchFamily="82" charset="-52"/>
              </a:rPr>
            </a:br>
            <a:endParaRPr lang="ru-RU" dirty="0">
              <a:solidFill>
                <a:srgbClr val="FF0000"/>
              </a:solidFill>
              <a:latin typeface="a_BremenNr" pitchFamily="8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8" y="3786188"/>
            <a:ext cx="84582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_BremenNr" pitchFamily="82" charset="-52"/>
              </a:rPr>
              <a:t>Учитель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_BremenNr" pitchFamily="82" charset="-52"/>
              </a:rPr>
              <a:t>МОУ лицея № 35 г.Ставрополя Данченко О.В.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a_BremenNr" pitchFamily="82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  <a:effectLst/>
              </a:rPr>
              <a:t>В каком случае удобнее воспользоваться формулой D</a:t>
            </a:r>
            <a:r>
              <a:rPr lang="ru-RU" b="1" baseline="-25000" dirty="0" smtClean="0">
                <a:solidFill>
                  <a:srgbClr val="0000FF"/>
                </a:solidFill>
                <a:effectLst/>
              </a:rPr>
              <a:t>1</a:t>
            </a:r>
            <a:r>
              <a:rPr lang="ru-RU" b="1" dirty="0" smtClean="0">
                <a:solidFill>
                  <a:srgbClr val="0000FF"/>
                </a:solidFill>
                <a:effectLst/>
              </a:rPr>
              <a:t>?</a:t>
            </a:r>
            <a:br>
              <a:rPr lang="ru-RU" b="1" dirty="0" smtClean="0">
                <a:solidFill>
                  <a:srgbClr val="0000FF"/>
                </a:solidFill>
                <a:effectLst/>
              </a:rPr>
            </a:br>
            <a:endParaRPr lang="ru-RU" b="1" dirty="0">
              <a:solidFill>
                <a:srgbClr val="0000FF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ru-RU" b="1" smtClean="0"/>
              <a:t>3х</a:t>
            </a:r>
            <a:r>
              <a:rPr lang="ru-RU" b="1" baseline="30000" smtClean="0"/>
              <a:t>2</a:t>
            </a:r>
            <a:r>
              <a:rPr lang="ru-RU" b="1" smtClean="0"/>
              <a:t>+17х-6=0;</a:t>
            </a:r>
            <a:endParaRPr lang="ru-RU" smtClean="0"/>
          </a:p>
          <a:p>
            <a:pPr eaLnBrk="1" hangingPunct="1">
              <a:buFont typeface="Wingdings" pitchFamily="2" charset="2"/>
              <a:buChar char="v"/>
            </a:pPr>
            <a:r>
              <a:rPr lang="ru-RU" b="1" smtClean="0"/>
              <a:t>5х</a:t>
            </a:r>
            <a:r>
              <a:rPr lang="ru-RU" b="1" baseline="30000" smtClean="0"/>
              <a:t>2</a:t>
            </a:r>
            <a:r>
              <a:rPr lang="ru-RU" b="1" smtClean="0"/>
              <a:t>+38х-16=0;</a:t>
            </a:r>
            <a:endParaRPr lang="ru-RU" smtClean="0"/>
          </a:p>
          <a:p>
            <a:pPr eaLnBrk="1" hangingPunct="1">
              <a:buFont typeface="Wingdings" pitchFamily="2" charset="2"/>
              <a:buChar char="v"/>
            </a:pPr>
            <a:r>
              <a:rPr lang="ru-RU" b="1" smtClean="0"/>
              <a:t>24х</a:t>
            </a:r>
            <a:r>
              <a:rPr lang="ru-RU" b="1" baseline="30000" smtClean="0"/>
              <a:t>2</a:t>
            </a:r>
            <a:r>
              <a:rPr lang="ru-RU" b="1" smtClean="0"/>
              <a:t>+58х-5=0;</a:t>
            </a:r>
            <a:endParaRPr lang="ru-RU" smtClean="0"/>
          </a:p>
          <a:p>
            <a:pPr eaLnBrk="1" hangingPunct="1">
              <a:buFont typeface="Wingdings" pitchFamily="2" charset="2"/>
              <a:buChar char="v"/>
            </a:pPr>
            <a:r>
              <a:rPr lang="ru-RU" b="1" smtClean="0"/>
              <a:t>6х</a:t>
            </a:r>
            <a:r>
              <a:rPr lang="ru-RU" b="1" baseline="30000" smtClean="0"/>
              <a:t>2</a:t>
            </a:r>
            <a:r>
              <a:rPr lang="ru-RU" b="1" smtClean="0"/>
              <a:t>-27х+12=0</a:t>
            </a:r>
            <a:endParaRPr lang="ru-RU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2" dur="2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28" dur="2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9" dur="2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00FF"/>
                </a:solidFill>
              </a:rPr>
              <a:t>Домашнее задание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b="1" smtClean="0"/>
              <a:t>1). §28,  28.2 (а,б), 25.5 (а,б), 28.20 (а,б).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b="1" smtClean="0"/>
              <a:t>2).  Подготовить по группам мини-проекты  по теме: </a:t>
            </a:r>
            <a:r>
              <a:rPr lang="ru-RU" sz="2400" b="1" smtClean="0">
                <a:solidFill>
                  <a:srgbClr val="CC00FF"/>
                </a:solidFill>
              </a:rPr>
              <a:t>«Различные способы решения квадратных уравнений»</a:t>
            </a:r>
          </a:p>
          <a:p>
            <a:pPr eaLnBrk="1" hangingPunct="1"/>
            <a:r>
              <a:rPr lang="ru-RU" sz="2400" b="1" smtClean="0"/>
              <a:t>Метод «переброски» (к уроку №3).</a:t>
            </a:r>
          </a:p>
          <a:p>
            <a:pPr eaLnBrk="1" hangingPunct="1"/>
            <a:r>
              <a:rPr lang="ru-RU" sz="2400" b="1" smtClean="0"/>
              <a:t>Свойства коэффициентов квадратного уравнения (к уроку №4).</a:t>
            </a:r>
          </a:p>
          <a:p>
            <a:pPr eaLnBrk="1" hangingPunct="1"/>
            <a:r>
              <a:rPr lang="ru-RU" sz="2400" b="1" smtClean="0"/>
              <a:t>Решение квадратных уравнений с помощью циркуля и линейки (к уроку №4).</a:t>
            </a:r>
          </a:p>
          <a:p>
            <a:pPr eaLnBrk="1" hangingPunct="1"/>
            <a:r>
              <a:rPr lang="ru-RU" sz="2400" b="1" smtClean="0"/>
              <a:t>Применение теоремы, обратной теореме Виета (подготавливает один ученик к уроку №3).</a:t>
            </a:r>
          </a:p>
          <a:p>
            <a:pPr eaLnBrk="1" hangingPunct="1"/>
            <a:endParaRPr lang="ru-RU" smtClean="0"/>
          </a:p>
        </p:txBody>
      </p:sp>
      <p:pic>
        <p:nvPicPr>
          <p:cNvPr id="25603" name="Picture 30" descr="запиши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2438" y="357188"/>
            <a:ext cx="809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  <a:effectLst/>
              </a:rPr>
              <a:t>Цель урока:</a:t>
            </a:r>
            <a:endParaRPr lang="ru-RU" b="1" dirty="0">
              <a:effectLst/>
            </a:endParaRP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разработать алгоритм выведения новой формулы корней квадратного уравнения с четным вторым коэффициентом;</a:t>
            </a:r>
          </a:p>
          <a:p>
            <a:pPr eaLnBrk="1" hangingPunct="1"/>
            <a:r>
              <a:rPr lang="ru-RU" b="1" smtClean="0"/>
              <a:t> развивать умение решать квадратные уравнения, используя различные способы;</a:t>
            </a:r>
          </a:p>
          <a:p>
            <a:pPr eaLnBrk="1" hangingPunct="1"/>
            <a:r>
              <a:rPr lang="ru-RU" b="1" smtClean="0"/>
              <a:t> развивать элементы логического мышления, умение наблюдать, сравнивать, выявлять закономерности.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00FF"/>
                </a:solidFill>
                <a:effectLst/>
              </a:rPr>
              <a:t>Фронтальный опрос</a:t>
            </a:r>
            <a:endParaRPr lang="ru-RU" dirty="0">
              <a:solidFill>
                <a:srgbClr val="0000FF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а</a:t>
            </a:r>
            <a:r>
              <a:rPr lang="ru-RU" b="1" dirty="0"/>
              <a:t>) </a:t>
            </a:r>
            <a:r>
              <a:rPr lang="ru-RU" b="1" dirty="0" smtClean="0"/>
              <a:t>Какое </a:t>
            </a:r>
            <a:r>
              <a:rPr lang="ru-RU" b="1" dirty="0"/>
              <a:t>уравнение называется квадратным?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б) Какие виды квадратных уравнений вам известны?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в) Какое уравнение называется неполным квадратным?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г) Какое уравнение называется приведенным?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err="1"/>
              <a:t>д</a:t>
            </a:r>
            <a:r>
              <a:rPr lang="ru-RU" b="1" dirty="0"/>
              <a:t>) Что значит решить уравнение?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е) Сколько корней может иметь квадратное уравнение?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ж) От чего зависит количество корней квадратного уравнения?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и) Назовите формулу дискриминанта.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484438" y="476250"/>
          <a:ext cx="3816350" cy="779463"/>
        </p:xfrm>
        <a:graphic>
          <a:graphicData uri="http://schemas.openxmlformats.org/presentationml/2006/ole">
            <p:oleObj spid="_x0000_s1026" name="Equation" r:id="rId3" imgW="1155600" imgH="228600" progId="">
              <p:embed/>
            </p:oleObj>
          </a:graphicData>
        </a:graphic>
      </p:graphicFrame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560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258888" y="1773238"/>
          <a:ext cx="2520950" cy="719137"/>
        </p:xfrm>
        <a:graphic>
          <a:graphicData uri="http://schemas.openxmlformats.org/presentationml/2006/ole">
            <p:oleObj spid="_x0000_s1027" name="Equation" r:id="rId4" imgW="889000" imgH="228600" progId="">
              <p:embed/>
            </p:oleObj>
          </a:graphicData>
        </a:graphic>
      </p:graphicFrame>
      <p:sp>
        <p:nvSpPr>
          <p:cNvPr id="1034" name="Rectangle 16"/>
          <p:cNvSpPr>
            <a:spLocks noChangeArrowheads="1"/>
          </p:cNvSpPr>
          <p:nvPr/>
        </p:nvSpPr>
        <p:spPr bwMode="auto">
          <a:xfrm>
            <a:off x="4356100" y="1484313"/>
            <a:ext cx="4392613" cy="11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1943100" algn="l"/>
              </a:tabLst>
            </a:pPr>
            <a:r>
              <a:rPr lang="ru-RU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дискриминант квадратного уравнения</a:t>
            </a:r>
            <a:r>
              <a:rPr lang="ru-RU" sz="1200" b="1">
                <a:latin typeface="Franklin Gothic Book"/>
                <a:cs typeface="Times New Roman" pitchFamily="18" charset="0"/>
              </a:rPr>
              <a:t>   </a:t>
            </a:r>
            <a:endParaRPr lang="ru-RU" sz="1000" b="1">
              <a:latin typeface="Franklin Gothic Book"/>
            </a:endParaRPr>
          </a:p>
          <a:p>
            <a:pPr eaLnBrk="0" hangingPunct="0">
              <a:tabLst>
                <a:tab pos="1943100" algn="l"/>
              </a:tabLst>
            </a:pPr>
            <a:r>
              <a:rPr lang="ru-RU" sz="1200">
                <a:latin typeface="Franklin Gothic Book"/>
                <a:cs typeface="Times New Roman" pitchFamily="18" charset="0"/>
              </a:rPr>
              <a:t>                                                     </a:t>
            </a:r>
            <a:endParaRPr lang="ru-RU">
              <a:latin typeface="Franklin Gothic Book"/>
            </a:endParaRPr>
          </a:p>
        </p:txBody>
      </p:sp>
      <p:sp>
        <p:nvSpPr>
          <p:cNvPr id="1035" name="Rectangle 21"/>
          <p:cNvSpPr>
            <a:spLocks noChangeArrowheads="1"/>
          </p:cNvSpPr>
          <p:nvPr/>
        </p:nvSpPr>
        <p:spPr bwMode="auto">
          <a:xfrm>
            <a:off x="0" y="3141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14375" y="2928938"/>
          <a:ext cx="4260850" cy="1806575"/>
        </p:xfrm>
        <a:graphic>
          <a:graphicData uri="http://schemas.openxmlformats.org/presentationml/2006/ole">
            <p:oleObj spid="_x0000_s1028" name="Equation" r:id="rId5" imgW="1549080" imgH="660240" progId="">
              <p:embed/>
            </p:oleObj>
          </a:graphicData>
        </a:graphic>
      </p:graphicFrame>
      <p:sp>
        <p:nvSpPr>
          <p:cNvPr id="1036" name="Rectangle 24"/>
          <p:cNvSpPr>
            <a:spLocks noChangeArrowheads="1"/>
          </p:cNvSpPr>
          <p:nvPr/>
        </p:nvSpPr>
        <p:spPr bwMode="auto">
          <a:xfrm>
            <a:off x="0" y="3141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1037" name="Rectangle 27"/>
          <p:cNvSpPr>
            <a:spLocks noChangeArrowheads="1"/>
          </p:cNvSpPr>
          <p:nvPr/>
        </p:nvSpPr>
        <p:spPr bwMode="auto">
          <a:xfrm>
            <a:off x="0" y="26812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graphicFrame>
        <p:nvGraphicFramePr>
          <p:cNvPr id="1029" name="Object 6"/>
          <p:cNvGraphicFramePr>
            <a:graphicFrameLocks noChangeAspect="1"/>
          </p:cNvGraphicFramePr>
          <p:nvPr/>
        </p:nvGraphicFramePr>
        <p:xfrm>
          <a:off x="785813" y="5572125"/>
          <a:ext cx="3597275" cy="554038"/>
        </p:xfrm>
        <a:graphic>
          <a:graphicData uri="http://schemas.openxmlformats.org/presentationml/2006/ole">
            <p:oleObj spid="_x0000_s1029" name="Equation" r:id="rId6" imgW="1307880" imgH="203040" progId="">
              <p:embed/>
            </p:oleObj>
          </a:graphicData>
        </a:graphic>
      </p:graphicFrame>
      <p:graphicFrame>
        <p:nvGraphicFramePr>
          <p:cNvPr id="1030" name="Object 7"/>
          <p:cNvGraphicFramePr>
            <a:graphicFrameLocks noChangeAspect="1"/>
          </p:cNvGraphicFramePr>
          <p:nvPr/>
        </p:nvGraphicFramePr>
        <p:xfrm>
          <a:off x="5715000" y="5429250"/>
          <a:ext cx="2303463" cy="1190625"/>
        </p:xfrm>
        <a:graphic>
          <a:graphicData uri="http://schemas.openxmlformats.org/presentationml/2006/ole">
            <p:oleObj spid="_x0000_s1030" name="Equation" r:id="rId7" imgW="927100" imgH="431800" progId="">
              <p:embed/>
            </p:oleObj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5715000" y="3857625"/>
          <a:ext cx="2286000" cy="1228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</a:tblGrid>
              <a:tr h="1228096">
                <a:tc>
                  <a:txBody>
                    <a:bodyPr/>
                    <a:lstStyle/>
                    <a:p>
                      <a:endParaRPr lang="ru-RU" b="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04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104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pic>
        <p:nvPicPr>
          <p:cNvPr id="1046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00" y="4071938"/>
            <a:ext cx="9048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  <a:effectLst/>
              </a:rPr>
              <a:t>Решите устно</a:t>
            </a:r>
            <a:endParaRPr lang="ru-RU" b="1" dirty="0">
              <a:solidFill>
                <a:srgbClr val="0000FF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Char char="Ø"/>
            </a:pPr>
            <a:r>
              <a:rPr lang="ru-RU" smtClean="0"/>
              <a:t>х</a:t>
            </a:r>
            <a:r>
              <a:rPr lang="ru-RU" baseline="30000" smtClean="0"/>
              <a:t>2</a:t>
            </a:r>
            <a:r>
              <a:rPr lang="ru-RU" smtClean="0"/>
              <a:t>-3х=0;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ru-RU" smtClean="0"/>
              <a:t>х</a:t>
            </a:r>
            <a:r>
              <a:rPr lang="ru-RU" baseline="30000" smtClean="0"/>
              <a:t>2</a:t>
            </a:r>
            <a:r>
              <a:rPr lang="ru-RU" smtClean="0"/>
              <a:t>-49=0;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ru-RU" smtClean="0"/>
              <a:t>2х</a:t>
            </a:r>
            <a:r>
              <a:rPr lang="ru-RU" baseline="30000" smtClean="0"/>
              <a:t>2</a:t>
            </a:r>
            <a:r>
              <a:rPr lang="ru-RU" smtClean="0"/>
              <a:t>+50=0;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ru-RU" smtClean="0"/>
              <a:t>9х</a:t>
            </a:r>
            <a:r>
              <a:rPr lang="ru-RU" baseline="30000" smtClean="0"/>
              <a:t>2</a:t>
            </a:r>
            <a:r>
              <a:rPr lang="ru-RU" smtClean="0"/>
              <a:t>-6х+1=0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ru-RU" smtClean="0"/>
              <a:t>х</a:t>
            </a:r>
            <a:r>
              <a:rPr lang="ru-RU" baseline="30000" smtClean="0"/>
              <a:t>2</a:t>
            </a:r>
            <a:r>
              <a:rPr lang="ru-RU" smtClean="0"/>
              <a:t>-10х+25=0;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en-US" b="1" smtClean="0"/>
              <a:t>3</a:t>
            </a:r>
            <a:r>
              <a:rPr lang="ru-RU" b="1" smtClean="0"/>
              <a:t>х</a:t>
            </a:r>
            <a:r>
              <a:rPr lang="ru-RU" b="1" baseline="30000" smtClean="0"/>
              <a:t>2</a:t>
            </a:r>
            <a:r>
              <a:rPr lang="en-US" b="1" smtClean="0"/>
              <a:t>+14</a:t>
            </a:r>
            <a:r>
              <a:rPr lang="ru-RU" b="1" smtClean="0"/>
              <a:t>х+</a:t>
            </a:r>
            <a:r>
              <a:rPr lang="en-US" b="1" smtClean="0"/>
              <a:t>16</a:t>
            </a:r>
            <a:r>
              <a:rPr lang="ru-RU" b="1" smtClean="0"/>
              <a:t>=0   ?</a:t>
            </a:r>
            <a:endParaRPr lang="ru-RU" smtClean="0"/>
          </a:p>
          <a:p>
            <a:pPr eaLnBrk="1" hangingPunct="1">
              <a:buFont typeface="Wingdings" pitchFamily="2" charset="2"/>
              <a:buChar char="Ø"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50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FF0000"/>
                </a:solidFill>
                <a:effectLst/>
              </a:rPr>
              <a:t>а</a:t>
            </a:r>
            <a:r>
              <a:rPr lang="en-US" b="1" i="1" dirty="0" smtClean="0">
                <a:solidFill>
                  <a:srgbClr val="FF0000"/>
                </a:solidFill>
                <a:effectLst/>
              </a:rPr>
              <a:t>x</a:t>
            </a:r>
            <a:r>
              <a:rPr lang="ru-RU" b="1" i="1" baseline="30000" dirty="0">
                <a:solidFill>
                  <a:srgbClr val="FF0000"/>
                </a:solidFill>
                <a:effectLst/>
              </a:rPr>
              <a:t>2</a:t>
            </a:r>
            <a:r>
              <a:rPr lang="ru-RU" b="1" i="1" dirty="0">
                <a:solidFill>
                  <a:srgbClr val="FF0000"/>
                </a:solidFill>
                <a:effectLst/>
              </a:rPr>
              <a:t>+</a:t>
            </a:r>
            <a:r>
              <a:rPr lang="en-US" b="1" i="1" dirty="0" err="1">
                <a:solidFill>
                  <a:srgbClr val="FF0000"/>
                </a:solidFill>
                <a:effectLst/>
              </a:rPr>
              <a:t>bx</a:t>
            </a:r>
            <a:r>
              <a:rPr lang="ru-RU" b="1" i="1" dirty="0">
                <a:solidFill>
                  <a:srgbClr val="FF0000"/>
                </a:solidFill>
                <a:effectLst/>
              </a:rPr>
              <a:t>+</a:t>
            </a:r>
            <a:r>
              <a:rPr lang="en-US" b="1" i="1" dirty="0">
                <a:solidFill>
                  <a:srgbClr val="FF0000"/>
                </a:solidFill>
                <a:effectLst/>
              </a:rPr>
              <a:t>c</a:t>
            </a:r>
            <a:r>
              <a:rPr lang="ru-RU" b="1" i="1" dirty="0" smtClean="0">
                <a:solidFill>
                  <a:srgbClr val="FF0000"/>
                </a:solidFill>
                <a:effectLst/>
              </a:rPr>
              <a:t>=0, </a:t>
            </a:r>
            <a:r>
              <a:rPr lang="ru-RU" b="1" i="1" dirty="0" err="1">
                <a:solidFill>
                  <a:srgbClr val="FF0000"/>
                </a:solidFill>
                <a:effectLst/>
              </a:rPr>
              <a:t>b</a:t>
            </a:r>
            <a:r>
              <a:rPr lang="ru-RU" b="1" i="1" dirty="0">
                <a:solidFill>
                  <a:srgbClr val="FF0000"/>
                </a:solidFill>
                <a:effectLst/>
              </a:rPr>
              <a:t>=2k</a:t>
            </a:r>
            <a:r>
              <a:rPr lang="ru-RU" b="1" i="1" dirty="0" smtClean="0">
                <a:solidFill>
                  <a:srgbClr val="FF0000"/>
                </a:solidFill>
                <a:effectLst/>
              </a:rPr>
              <a:t> </a:t>
            </a:r>
            <a:endParaRPr lang="ru-RU" b="1" i="1" dirty="0">
              <a:solidFill>
                <a:srgbClr val="FF0000"/>
              </a:solidFill>
              <a:effectLst/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i="1" smtClean="0"/>
              <a:t>D= (2k)</a:t>
            </a:r>
            <a:r>
              <a:rPr lang="en-US" b="1" i="1" baseline="30000" smtClean="0"/>
              <a:t>2</a:t>
            </a:r>
            <a:r>
              <a:rPr lang="en-US" b="1" i="1" smtClean="0"/>
              <a:t>-4ac=4k</a:t>
            </a:r>
            <a:r>
              <a:rPr lang="en-US" b="1" i="1" baseline="30000" smtClean="0"/>
              <a:t>2</a:t>
            </a:r>
            <a:r>
              <a:rPr lang="en-US" b="1" i="1" smtClean="0"/>
              <a:t>-4ac=4(k</a:t>
            </a:r>
            <a:r>
              <a:rPr lang="en-US" b="1" i="1" baseline="30000" smtClean="0"/>
              <a:t>2</a:t>
            </a:r>
            <a:r>
              <a:rPr lang="en-US" b="1" i="1" smtClean="0"/>
              <a:t>-ac); </a:t>
            </a:r>
            <a:endParaRPr lang="ru-RU" b="1" i="1" smtClean="0"/>
          </a:p>
          <a:p>
            <a:pPr eaLnBrk="1" hangingPunct="1">
              <a:buFont typeface="Wingdings 2" pitchFamily="18" charset="2"/>
              <a:buNone/>
            </a:pPr>
            <a:endParaRPr lang="ru-RU" b="1" smtClean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x</a:t>
            </a:r>
            <a:r>
              <a:rPr lang="ru-RU" b="1" baseline="-300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1,2</a:t>
            </a:r>
            <a:r>
              <a:rPr lang="ru-RU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=         =                =                =</a:t>
            </a:r>
            <a:endParaRPr lang="ru-RU" smtClean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Обозначим</a:t>
            </a:r>
            <a:endParaRPr lang="ru-RU" sz="4400" b="1" smtClean="0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тогда                            , где          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20487" name="Rectangle 13"/>
          <p:cNvSpPr>
            <a:spLocks noChangeArrowheads="1"/>
          </p:cNvSpPr>
          <p:nvPr/>
        </p:nvSpPr>
        <p:spPr bwMode="auto">
          <a:xfrm>
            <a:off x="0" y="0"/>
            <a:ext cx="2841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>
                <a:solidFill>
                  <a:srgbClr val="000000"/>
                </a:solidFill>
                <a:cs typeface="Times New Roman" pitchFamily="18" charset="0"/>
              </a:rPr>
              <a:t>  </a:t>
            </a:r>
            <a:endParaRPr lang="ru-RU"/>
          </a:p>
        </p:txBody>
      </p:sp>
      <p:pic>
        <p:nvPicPr>
          <p:cNvPr id="20488" name="Picture 2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75" y="2714625"/>
            <a:ext cx="10477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2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313" y="2714625"/>
            <a:ext cx="17907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2643188"/>
            <a:ext cx="16954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1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50" y="2643188"/>
            <a:ext cx="1362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20493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graphicFrame>
        <p:nvGraphicFramePr>
          <p:cNvPr id="36" name="Таблица 35"/>
          <p:cNvGraphicFramePr>
            <a:graphicFrameLocks noGrp="1"/>
          </p:cNvGraphicFramePr>
          <p:nvPr/>
        </p:nvGraphicFramePr>
        <p:xfrm>
          <a:off x="2928938" y="3786188"/>
          <a:ext cx="2000250" cy="714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</a:tblGrid>
              <a:tr h="71438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ru-RU" sz="3200" b="1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=k</a:t>
                      </a:r>
                      <a:r>
                        <a:rPr lang="ru-RU" sz="3200" b="1" baseline="30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ac</a:t>
                      </a:r>
                      <a:endParaRPr lang="ru-RU" sz="3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1857375" y="4857750"/>
          <a:ext cx="2357438" cy="131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</a:tblGrid>
              <a:tr h="1317620"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pic>
        <p:nvPicPr>
          <p:cNvPr id="20506" name="Picture 2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88" y="5072063"/>
            <a:ext cx="19050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9" name="Таблица 38"/>
          <p:cNvGraphicFramePr>
            <a:graphicFrameLocks noGrp="1"/>
          </p:cNvGraphicFramePr>
          <p:nvPr/>
        </p:nvGraphicFramePr>
        <p:xfrm>
          <a:off x="5072063" y="4929188"/>
          <a:ext cx="2000250" cy="1285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3"/>
              </a:tblGrid>
              <a:tr h="128588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pic>
        <p:nvPicPr>
          <p:cNvPr id="20513" name="Picture 2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0" y="5072063"/>
            <a:ext cx="704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4" name="Picture 30" descr="запиши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143875" y="142875"/>
            <a:ext cx="809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610600" cy="88265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0000FF"/>
                </a:solidFill>
                <a:effectLst/>
              </a:rPr>
              <a:t>Решение квадратного уравнения</a:t>
            </a:r>
            <a:r>
              <a:rPr lang="ru-RU" b="1" dirty="0" smtClean="0">
                <a:effectLst/>
              </a:rPr>
              <a:t/>
            </a:r>
            <a:br>
              <a:rPr lang="ru-RU" b="1" dirty="0" smtClean="0">
                <a:effectLst/>
              </a:rPr>
            </a:br>
            <a:endParaRPr lang="ru-RU" b="1" dirty="0">
              <a:effectLst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214313" y="1285875"/>
            <a:ext cx="4291012" cy="6397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i="1" dirty="0" smtClean="0">
                <a:solidFill>
                  <a:srgbClr val="FF0000"/>
                </a:solidFill>
              </a:rPr>
              <a:t>ax</a:t>
            </a:r>
            <a:r>
              <a:rPr lang="ru-RU" sz="2400" i="1" baseline="30000" dirty="0" smtClean="0">
                <a:solidFill>
                  <a:srgbClr val="FF0000"/>
                </a:solidFill>
              </a:rPr>
              <a:t>2</a:t>
            </a:r>
            <a:r>
              <a:rPr lang="ru-RU" sz="2400" i="1" dirty="0" smtClean="0">
                <a:solidFill>
                  <a:srgbClr val="FF0000"/>
                </a:solidFill>
              </a:rPr>
              <a:t>+</a:t>
            </a:r>
            <a:r>
              <a:rPr lang="en-US" sz="2400" i="1" dirty="0" err="1" smtClean="0">
                <a:solidFill>
                  <a:srgbClr val="FF0000"/>
                </a:solidFill>
              </a:rPr>
              <a:t>bx</a:t>
            </a:r>
            <a:r>
              <a:rPr lang="ru-RU" sz="2400" i="1" dirty="0" smtClean="0">
                <a:solidFill>
                  <a:srgbClr val="FF0000"/>
                </a:solidFill>
              </a:rPr>
              <a:t>+</a:t>
            </a:r>
            <a:r>
              <a:rPr lang="en-US" sz="2400" i="1" dirty="0" smtClean="0">
                <a:solidFill>
                  <a:srgbClr val="FF0000"/>
                </a:solidFill>
              </a:rPr>
              <a:t>c</a:t>
            </a:r>
            <a:r>
              <a:rPr lang="ru-RU" sz="2400" i="1" dirty="0" smtClean="0">
                <a:solidFill>
                  <a:srgbClr val="FF0000"/>
                </a:solidFill>
              </a:rPr>
              <a:t>=0,  </a:t>
            </a:r>
            <a:r>
              <a:rPr lang="ru-RU" sz="2400" i="1" dirty="0" err="1" smtClean="0">
                <a:solidFill>
                  <a:srgbClr val="FF0000"/>
                </a:solidFill>
              </a:rPr>
              <a:t>b</a:t>
            </a:r>
            <a:r>
              <a:rPr lang="ru-RU" sz="2400" i="1" dirty="0" smtClean="0">
                <a:solidFill>
                  <a:srgbClr val="FF0000"/>
                </a:solidFill>
              </a:rPr>
              <a:t>=2k </a:t>
            </a:r>
            <a:endParaRPr lang="ru-RU" sz="2400" dirty="0" smtClean="0"/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half" idx="3"/>
          </p:nvPr>
        </p:nvSpPr>
        <p:spPr>
          <a:xfrm>
            <a:off x="4643438" y="1285875"/>
            <a:ext cx="4292600" cy="639763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Приведенное квадратное уравнение  </a:t>
            </a:r>
            <a:r>
              <a:rPr lang="en-US" sz="2400" i="1" dirty="0" smtClean="0">
                <a:solidFill>
                  <a:srgbClr val="FF0000"/>
                </a:solidFill>
              </a:rPr>
              <a:t>x</a:t>
            </a:r>
            <a:r>
              <a:rPr lang="ru-RU" sz="2400" i="1" baseline="30000" dirty="0" smtClean="0">
                <a:solidFill>
                  <a:srgbClr val="FF0000"/>
                </a:solidFill>
              </a:rPr>
              <a:t>2</a:t>
            </a:r>
            <a:r>
              <a:rPr lang="ru-RU" sz="2400" i="1" dirty="0" smtClean="0">
                <a:solidFill>
                  <a:srgbClr val="FF0000"/>
                </a:solidFill>
              </a:rPr>
              <a:t>+</a:t>
            </a:r>
            <a:r>
              <a:rPr lang="en-US" sz="2400" i="1" dirty="0" err="1" smtClean="0">
                <a:solidFill>
                  <a:srgbClr val="FF0000"/>
                </a:solidFill>
              </a:rPr>
              <a:t>bx</a:t>
            </a:r>
            <a:r>
              <a:rPr lang="ru-RU" sz="2400" i="1" dirty="0" smtClean="0">
                <a:solidFill>
                  <a:srgbClr val="FF0000"/>
                </a:solidFill>
              </a:rPr>
              <a:t>+</a:t>
            </a:r>
            <a:r>
              <a:rPr lang="en-US" sz="2400" i="1" dirty="0" smtClean="0">
                <a:solidFill>
                  <a:srgbClr val="FF0000"/>
                </a:solidFill>
              </a:rPr>
              <a:t>c</a:t>
            </a:r>
            <a:r>
              <a:rPr lang="ru-RU" sz="2400" i="1" dirty="0" smtClean="0">
                <a:solidFill>
                  <a:srgbClr val="FF0000"/>
                </a:solidFill>
              </a:rPr>
              <a:t>=0,  </a:t>
            </a:r>
            <a:r>
              <a:rPr lang="ru-RU" sz="2400" i="1" dirty="0" err="1" smtClean="0">
                <a:solidFill>
                  <a:srgbClr val="FF0000"/>
                </a:solidFill>
              </a:rPr>
              <a:t>b</a:t>
            </a:r>
            <a:r>
              <a:rPr lang="ru-RU" sz="2400" i="1" dirty="0" smtClean="0">
                <a:solidFill>
                  <a:srgbClr val="FF0000"/>
                </a:solidFill>
              </a:rPr>
              <a:t>=2k </a:t>
            </a:r>
            <a:endParaRPr lang="ru-RU" sz="2400" dirty="0"/>
          </a:p>
        </p:txBody>
      </p:sp>
      <p:sp>
        <p:nvSpPr>
          <p:cNvPr id="21508" name="Содержимое 2"/>
          <p:cNvSpPr>
            <a:spLocks noGrp="1"/>
          </p:cNvSpPr>
          <p:nvPr>
            <p:ph sz="quarter" idx="2"/>
          </p:nvPr>
        </p:nvSpPr>
        <p:spPr>
          <a:xfrm>
            <a:off x="285750" y="2214563"/>
            <a:ext cx="4076700" cy="3941762"/>
          </a:xfrm>
          <a:ln w="50800">
            <a:solidFill>
              <a:srgbClr val="FF0000"/>
            </a:solidFill>
          </a:ln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smtClean="0">
                <a:solidFill>
                  <a:schemeClr val="tx1"/>
                </a:solidFill>
              </a:rPr>
              <a:t>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b="1" smtClean="0">
                <a:solidFill>
                  <a:schemeClr val="tx1"/>
                </a:solidFill>
              </a:rPr>
              <a:t>     D</a:t>
            </a:r>
            <a:r>
              <a:rPr lang="ru-RU" b="1" baseline="-25000" smtClean="0">
                <a:solidFill>
                  <a:schemeClr val="tx1"/>
                </a:solidFill>
              </a:rPr>
              <a:t>1</a:t>
            </a:r>
            <a:r>
              <a:rPr lang="ru-RU" b="1" smtClean="0">
                <a:solidFill>
                  <a:schemeClr val="tx1"/>
                </a:solidFill>
              </a:rPr>
              <a:t>=k</a:t>
            </a:r>
            <a:r>
              <a:rPr lang="ru-RU" b="1" baseline="30000" smtClean="0">
                <a:solidFill>
                  <a:schemeClr val="tx1"/>
                </a:solidFill>
              </a:rPr>
              <a:t>2</a:t>
            </a:r>
            <a:r>
              <a:rPr lang="ru-RU" b="1" smtClean="0">
                <a:solidFill>
                  <a:schemeClr val="tx1"/>
                </a:solidFill>
              </a:rPr>
              <a:t>-</a:t>
            </a:r>
            <a:r>
              <a:rPr lang="en-US" b="1" smtClean="0">
                <a:solidFill>
                  <a:schemeClr val="tx1"/>
                </a:solidFill>
              </a:rPr>
              <a:t>ac</a:t>
            </a:r>
          </a:p>
          <a:p>
            <a:pPr eaLnBrk="1" hangingPunct="1">
              <a:buFont typeface="Wingdings 2" pitchFamily="18" charset="2"/>
              <a:buNone/>
            </a:pPr>
            <a:endParaRPr lang="en-US" b="1" smtClean="0">
              <a:solidFill>
                <a:schemeClr val="tx1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solidFill>
                  <a:schemeClr val="tx1"/>
                </a:solidFill>
              </a:rPr>
              <a:t>При </a:t>
            </a:r>
            <a:r>
              <a:rPr lang="en-US" b="1" smtClean="0">
                <a:solidFill>
                  <a:schemeClr val="tx1"/>
                </a:solidFill>
              </a:rPr>
              <a:t>D</a:t>
            </a:r>
            <a:r>
              <a:rPr lang="ru-RU" b="1" smtClean="0">
                <a:solidFill>
                  <a:schemeClr val="tx1"/>
                </a:solidFill>
                <a:sym typeface="Symbol" pitchFamily="18" charset="2"/>
              </a:rPr>
              <a:t>0                                  ,</a:t>
            </a:r>
          </a:p>
          <a:p>
            <a:pPr eaLnBrk="1" hangingPunct="1">
              <a:buFont typeface="Wingdings 2" pitchFamily="18" charset="2"/>
              <a:buNone/>
            </a:pPr>
            <a:endParaRPr lang="ru-RU" b="1" smtClean="0">
              <a:solidFill>
                <a:schemeClr val="tx1"/>
              </a:solidFill>
              <a:sym typeface="Symbol" pitchFamily="18" charset="2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solidFill>
                  <a:schemeClr val="tx1"/>
                </a:solidFill>
                <a:sym typeface="Symbol" pitchFamily="18" charset="2"/>
              </a:rPr>
              <a:t>                   где </a:t>
            </a:r>
            <a:endParaRPr lang="ru-RU" smtClean="0">
              <a:solidFill>
                <a:schemeClr val="tx1"/>
              </a:solidFill>
            </a:endParaRPr>
          </a:p>
        </p:txBody>
      </p:sp>
      <p:sp>
        <p:nvSpPr>
          <p:cNvPr id="21509" name="Содержимое 11"/>
          <p:cNvSpPr>
            <a:spLocks noGrp="1"/>
          </p:cNvSpPr>
          <p:nvPr>
            <p:ph sz="quarter" idx="4"/>
          </p:nvPr>
        </p:nvSpPr>
        <p:spPr>
          <a:xfrm>
            <a:off x="4786313" y="2214563"/>
            <a:ext cx="4079875" cy="3941762"/>
          </a:xfrm>
          <a:ln w="38100">
            <a:solidFill>
              <a:srgbClr val="FF0000">
                <a:alpha val="89018"/>
              </a:srgbClr>
            </a:solidFill>
          </a:ln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    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   </a:t>
            </a:r>
            <a:r>
              <a:rPr lang="ru-RU" smtClean="0">
                <a:solidFill>
                  <a:schemeClr val="tx1"/>
                </a:solidFill>
              </a:rPr>
              <a:t>где</a:t>
            </a:r>
          </a:p>
        </p:txBody>
      </p:sp>
      <p:sp>
        <p:nvSpPr>
          <p:cNvPr id="215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151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38" y="3357563"/>
            <a:ext cx="27527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1515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75" y="3286125"/>
            <a:ext cx="22288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1517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50" y="4214813"/>
            <a:ext cx="7239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8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38" y="4286250"/>
            <a:ext cx="7239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9" name="Picture 30" descr="запиши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86750" y="214313"/>
            <a:ext cx="7207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  <a:effectLst/>
              </a:rPr>
              <a:t>Закрепление нового материала.</a:t>
            </a:r>
            <a:endParaRPr lang="ru-RU" b="1" dirty="0">
              <a:solidFill>
                <a:srgbClr val="0000FF"/>
              </a:solidFill>
              <a:effectLst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214313" y="1643063"/>
            <a:ext cx="8686800" cy="4525962"/>
          </a:xfrm>
        </p:spPr>
        <p:txBody>
          <a:bodyPr/>
          <a:lstStyle/>
          <a:p>
            <a:pPr eaLnBrk="1" hangingPunct="1"/>
            <a:endParaRPr lang="en-US" b="1" i="1" smtClean="0"/>
          </a:p>
          <a:p>
            <a:pPr eaLnBrk="1" hangingPunct="1">
              <a:buFont typeface="Wingdings 2" pitchFamily="18" charset="2"/>
              <a:buNone/>
            </a:pPr>
            <a:r>
              <a:rPr lang="en-US" b="1" i="1" smtClean="0"/>
              <a:t>1.</a:t>
            </a:r>
            <a:r>
              <a:rPr lang="ru-RU" b="1" i="1" smtClean="0"/>
              <a:t>Решить №  28.2 (в,г), 28.5 (в,г), 28.19 (в,г), 28.8.</a:t>
            </a:r>
          </a:p>
          <a:p>
            <a:pPr eaLnBrk="1" hangingPunct="1"/>
            <a:endParaRPr lang="en-US" b="1" i="1" smtClean="0"/>
          </a:p>
          <a:p>
            <a:pPr eaLnBrk="1" hangingPunct="1">
              <a:buFont typeface="Wingdings 2" pitchFamily="18" charset="2"/>
              <a:buNone/>
            </a:pPr>
            <a:r>
              <a:rPr lang="ru-RU" b="1" i="1" smtClean="0"/>
              <a:t>2.Решите уравнения:</a:t>
            </a:r>
            <a:endParaRPr lang="en-US" b="1" i="1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а)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б)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pic>
        <p:nvPicPr>
          <p:cNvPr id="22532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75" y="4643438"/>
            <a:ext cx="27336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pic>
        <p:nvPicPr>
          <p:cNvPr id="2253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5214938"/>
            <a:ext cx="43910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Rectangle 5"/>
          <p:cNvSpPr>
            <a:spLocks noChangeArrowheads="1"/>
          </p:cNvSpPr>
          <p:nvPr/>
        </p:nvSpPr>
        <p:spPr bwMode="auto">
          <a:xfrm>
            <a:off x="22860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pic>
        <p:nvPicPr>
          <p:cNvPr id="22537" name="Picture 30" descr="запиши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9438" y="357188"/>
            <a:ext cx="809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  <a:effectLst/>
              </a:rPr>
              <a:t>Ответы</a:t>
            </a:r>
            <a:endParaRPr lang="ru-RU" b="1" dirty="0">
              <a:solidFill>
                <a:srgbClr val="0000FF"/>
              </a:solidFill>
              <a:effectLst/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а)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б)  1; 2; 3; 4.</a:t>
            </a:r>
          </a:p>
        </p:txBody>
      </p:sp>
      <p:pic>
        <p:nvPicPr>
          <p:cNvPr id="23555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1571625"/>
            <a:ext cx="12668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554</TotalTime>
  <Words>237</Words>
  <Application>Microsoft Office PowerPoint</Application>
  <PresentationFormat>Экран (4:3)</PresentationFormat>
  <Paragraphs>72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Шаблон оформления</vt:lpstr>
      </vt:variant>
      <vt:variant>
        <vt:i4>9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30" baseType="lpstr">
      <vt:lpstr>Arial</vt:lpstr>
      <vt:lpstr>Franklin Gothic Medium</vt:lpstr>
      <vt:lpstr>Franklin Gothic Book</vt:lpstr>
      <vt:lpstr>Wingdings 2</vt:lpstr>
      <vt:lpstr>Calibri</vt:lpstr>
      <vt:lpstr>a_BremenNr</vt:lpstr>
      <vt:lpstr>Times New Roman</vt:lpstr>
      <vt:lpstr>Wingdings</vt:lpstr>
      <vt:lpstr>Symbol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Equation</vt:lpstr>
      <vt:lpstr>Слайд 1</vt:lpstr>
      <vt:lpstr>ЦЕЛЬ УРОКА:</vt:lpstr>
      <vt:lpstr>ФРОНТАЛЬНЫЙ ОПРОС</vt:lpstr>
      <vt:lpstr>Слайд 4</vt:lpstr>
      <vt:lpstr>РЕШИТЕ УСТНО</vt:lpstr>
      <vt:lpstr>АX2+BX+C=0, B=2K </vt:lpstr>
      <vt:lpstr>РЕШЕНИЕ КВАДРАТНОГО УРАВНЕНИЯ </vt:lpstr>
      <vt:lpstr>ЗАКРЕПЛЕНИЕ НОВОГО МАТЕРИАЛА.</vt:lpstr>
      <vt:lpstr>ОТВЕТЫ</vt:lpstr>
      <vt:lpstr>В КАКОМ СЛУЧАЕ УДОБНЕЕ ВОСПОЛЬЗОВАТЬСЯ ФОРМУЛОЙ D1? 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Еще одна формула корней квадратного уравнения</dc:title>
  <dc:creator>Данченко</dc:creator>
  <cp:lastModifiedBy>User</cp:lastModifiedBy>
  <cp:revision>55</cp:revision>
  <dcterms:created xsi:type="dcterms:W3CDTF">2010-05-08T12:37:43Z</dcterms:created>
  <dcterms:modified xsi:type="dcterms:W3CDTF">2011-03-26T20:07:01Z</dcterms:modified>
</cp:coreProperties>
</file>