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85BB-65CA-4E53-9E18-367D9F064456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CDFA-0412-4BC7-81DC-BD5465743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AC6-9D0E-43DC-A3C3-A77E3B3DBB60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A72-DAED-4C46-8590-DB4E1CFC3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F6D4-E6DD-4C49-8C6E-CEAE6505ED61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8312-3615-4EDE-8E60-BFAE20B32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16A0-DF89-430C-AC18-E65BD12254D8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E283-68AC-43EE-903A-415015C86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CFFA-A935-4C74-9651-90BB0B2F7FA2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A1BA-9A10-4336-B28A-B8487CA15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BB09-0D3E-4CF2-BF0C-E12AD9F08ADC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09DA-D570-4788-8503-01091056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F1D2-DBC0-4B07-80DE-7BF447DA25FF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DB2E-9B40-46B4-92D0-A8C5D4CD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5989-F238-4177-A21E-C999C0BFFD0F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555F-0DE1-4894-8D5F-CE5772AE1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93AA-CA11-4B25-993C-50DA1398D675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2BE2-BC45-4646-89FA-82B2B0CC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CD0E-754B-4EE5-A7D4-4F4B6D89845D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013A-15EC-4805-9579-8447BAE76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1951-0BC2-404F-A8A6-612ED7BED812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7423-D121-4EC1-AB31-B2BC6F87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61F9D6-B6BF-4A48-9A23-A859AC5C3DE0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51964-CC2C-440E-81DA-47DDA504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 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1054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класс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-142875" y="428625"/>
            <a:ext cx="5715000" cy="3071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Финикийцы считались лучшими мореплавателями и кораблестроителями своего времени.</a:t>
            </a:r>
          </a:p>
          <a:p>
            <a:pPr algn="ctr">
              <a:buFont typeface="Arial" charset="0"/>
              <a:buNone/>
            </a:pP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11" name="Рисунок 10" descr="5~2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714375"/>
            <a:ext cx="75755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открытия и изобретения сделали финикийцы?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59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50" y="1428750"/>
            <a:ext cx="7545388" cy="5143500"/>
          </a:xfrm>
        </p:spPr>
      </p:pic>
      <p:pic>
        <p:nvPicPr>
          <p:cNvPr id="5" name="Рисунок 4" descr="znak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50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8" y="2916238"/>
            <a:ext cx="4613275" cy="365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урпурные раковины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1643063"/>
            <a:ext cx="47053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пурпурная раковина2.bmp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28625"/>
            <a:ext cx="2571750" cy="2168525"/>
          </a:xfr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714750" y="357188"/>
            <a:ext cx="51435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Финики́я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 (от греч.Φοίνικες, </a:t>
            </a:r>
            <a:r>
              <a:rPr lang="ru-RU" sz="2800" i="1">
                <a:solidFill>
                  <a:srgbClr val="C00000"/>
                </a:solidFill>
                <a:latin typeface="Calibri" pitchFamily="34" charset="0"/>
              </a:rPr>
              <a:t>фойникес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, буквально «страна пурпура»)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кло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63" t="2039" r="3105" b="2104"/>
          <a:stretch>
            <a:fillRect/>
          </a:stretch>
        </p:blipFill>
        <p:spPr>
          <a:xfrm>
            <a:off x="857250" y="3071813"/>
            <a:ext cx="3643313" cy="3357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готовление стекла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5852" y="0"/>
            <a:ext cx="6863246" cy="2583810"/>
          </a:xfrm>
          <a:prstGeom prst="rect">
            <a:avLst/>
          </a:prstGeom>
        </p:spPr>
      </p:pic>
      <p:pic>
        <p:nvPicPr>
          <p:cNvPr id="6" name="Рисунок 5" descr="any2fbimgloader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5" y="2643188"/>
            <a:ext cx="269081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была письменность финикийцев?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000125"/>
            <a:ext cx="7115175" cy="12573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 </a:t>
            </a:r>
            <a:r>
              <a:rPr lang="ru-RU" dirty="0" smtClean="0">
                <a:solidFill>
                  <a:srgbClr val="C00000"/>
                </a:solidFill>
              </a:rPr>
              <a:t>– письменность, созданная финикийцами.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000125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лфавит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214563"/>
            <a:ext cx="5694363" cy="440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5" y="2143125"/>
            <a:ext cx="1143000" cy="4572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знаю, что…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42875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финикия1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763" t="2783" r="1283"/>
          <a:stretch>
            <a:fillRect/>
          </a:stretch>
        </p:blipFill>
        <p:spPr>
          <a:xfrm>
            <a:off x="785813" y="1643063"/>
            <a:ext cx="7858125" cy="4991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357813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Каково происхождение слов «Финикия» и «финикийцы»?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Какими были природа и климат Финикии?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Занятия финикийцев?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Почему финикийцы считались лучшими мореплавателями и кораблестроителями?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Что такое колония?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Где финикийцы основывали колонии?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Какие изобретения сделали финикийцы?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Как произошло слово «библиотека»?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Что такое алфавит?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Подготовить §16.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Выписать в тетрадь новые понятия и выучить их.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>
                <a:solidFill>
                  <a:srgbClr val="002060"/>
                </a:solidFill>
              </a:rPr>
              <a:t>Ответить на вопросы после §16(устно).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u="sng" smtClean="0">
                <a:solidFill>
                  <a:srgbClr val="002060"/>
                </a:solidFill>
              </a:rPr>
              <a:t>Решить проблему</a:t>
            </a:r>
            <a:r>
              <a:rPr lang="ru-RU" smtClean="0">
                <a:solidFill>
                  <a:srgbClr val="002060"/>
                </a:solidFill>
              </a:rPr>
              <a:t>: Что позволило финикийцам добиться более выдающихся успехов в мореплавании, по сравнению с Египтом и Междуречьем ?(заполнить таблицу в  тетради).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43900" y="5857892"/>
            <a:ext cx="642942" cy="714380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sz="3600" dirty="0" smtClean="0">
                <a:solidFill>
                  <a:srgbClr val="002060"/>
                </a:solidFill>
                <a:hlinkClick r:id="rId2" action="ppaction://hlinksldjump"/>
              </a:rPr>
              <a:t>Природные условия Финикии.</a:t>
            </a:r>
            <a:endParaRPr lang="ru-RU" sz="36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2. </a:t>
            </a:r>
            <a:r>
              <a:rPr lang="ru-RU" sz="3600" dirty="0" smtClean="0">
                <a:solidFill>
                  <a:srgbClr val="002060"/>
                </a:solidFill>
                <a:hlinkClick r:id="rId3" action="ppaction://hlinksldjump"/>
              </a:rPr>
              <a:t>Занятия финикийцев.</a:t>
            </a:r>
            <a:endParaRPr lang="ru-RU" sz="36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3. </a:t>
            </a:r>
            <a:r>
              <a:rPr lang="ru-RU" sz="3600" dirty="0" smtClean="0">
                <a:solidFill>
                  <a:srgbClr val="002060"/>
                </a:solidFill>
                <a:hlinkClick r:id="rId4" action="ppaction://hlinksldjump"/>
              </a:rPr>
              <a:t>Открытия и изобретения.</a:t>
            </a:r>
            <a:endParaRPr lang="ru-RU" sz="36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4. </a:t>
            </a:r>
            <a:r>
              <a:rPr lang="ru-RU" sz="3600" dirty="0" smtClean="0">
                <a:solidFill>
                  <a:srgbClr val="002060"/>
                </a:solidFill>
                <a:hlinkClick r:id="rId5" action="ppaction://hlinksldjump"/>
              </a:rPr>
              <a:t>Домашнее задание.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5" y="428625"/>
            <a:ext cx="4829175" cy="25828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</a:t>
            </a:r>
            <a:r>
              <a:rPr lang="ru-RU" sz="3600" dirty="0" smtClean="0">
                <a:solidFill>
                  <a:srgbClr val="C00000"/>
                </a:solidFill>
              </a:rPr>
              <a:t> – страна на восточном побережье Средиземного моря.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500px-Brockhaus_and_Efron_Encyclopedic_Dictionary_b70_892-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49" t="1239" r="1639" b="886"/>
          <a:stretch>
            <a:fillRect/>
          </a:stretch>
        </p:blipFill>
        <p:spPr>
          <a:xfrm>
            <a:off x="357188" y="285750"/>
            <a:ext cx="3740150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320x24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3" y="-142875"/>
            <a:ext cx="2133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914400" y="663575"/>
            <a:ext cx="2678113" cy="5399088"/>
          </a:xfrm>
          <a:custGeom>
            <a:avLst/>
            <a:gdLst>
              <a:gd name="connsiteX0" fmla="*/ 0 w 2677886"/>
              <a:gd name="connsiteY0" fmla="*/ 5399314 h 5399314"/>
              <a:gd name="connsiteX1" fmla="*/ 108857 w 2677886"/>
              <a:gd name="connsiteY1" fmla="*/ 5388428 h 5399314"/>
              <a:gd name="connsiteX2" fmla="*/ 250371 w 2677886"/>
              <a:gd name="connsiteY2" fmla="*/ 5344885 h 5399314"/>
              <a:gd name="connsiteX3" fmla="*/ 402771 w 2677886"/>
              <a:gd name="connsiteY3" fmla="*/ 5334000 h 5399314"/>
              <a:gd name="connsiteX4" fmla="*/ 457200 w 2677886"/>
              <a:gd name="connsiteY4" fmla="*/ 5323114 h 5399314"/>
              <a:gd name="connsiteX5" fmla="*/ 555171 w 2677886"/>
              <a:gd name="connsiteY5" fmla="*/ 5301342 h 5399314"/>
              <a:gd name="connsiteX6" fmla="*/ 587829 w 2677886"/>
              <a:gd name="connsiteY6" fmla="*/ 5279571 h 5399314"/>
              <a:gd name="connsiteX7" fmla="*/ 653143 w 2677886"/>
              <a:gd name="connsiteY7" fmla="*/ 5257800 h 5399314"/>
              <a:gd name="connsiteX8" fmla="*/ 674914 w 2677886"/>
              <a:gd name="connsiteY8" fmla="*/ 5236028 h 5399314"/>
              <a:gd name="connsiteX9" fmla="*/ 718457 w 2677886"/>
              <a:gd name="connsiteY9" fmla="*/ 5214257 h 5399314"/>
              <a:gd name="connsiteX10" fmla="*/ 751114 w 2677886"/>
              <a:gd name="connsiteY10" fmla="*/ 5192485 h 5399314"/>
              <a:gd name="connsiteX11" fmla="*/ 794657 w 2677886"/>
              <a:gd name="connsiteY11" fmla="*/ 5159828 h 5399314"/>
              <a:gd name="connsiteX12" fmla="*/ 838200 w 2677886"/>
              <a:gd name="connsiteY12" fmla="*/ 5116285 h 5399314"/>
              <a:gd name="connsiteX13" fmla="*/ 903514 w 2677886"/>
              <a:gd name="connsiteY13" fmla="*/ 5072742 h 5399314"/>
              <a:gd name="connsiteX14" fmla="*/ 936171 w 2677886"/>
              <a:gd name="connsiteY14" fmla="*/ 5050971 h 5399314"/>
              <a:gd name="connsiteX15" fmla="*/ 957943 w 2677886"/>
              <a:gd name="connsiteY15" fmla="*/ 5018314 h 5399314"/>
              <a:gd name="connsiteX16" fmla="*/ 1001486 w 2677886"/>
              <a:gd name="connsiteY16" fmla="*/ 4985657 h 5399314"/>
              <a:gd name="connsiteX17" fmla="*/ 1066800 w 2677886"/>
              <a:gd name="connsiteY17" fmla="*/ 4942114 h 5399314"/>
              <a:gd name="connsiteX18" fmla="*/ 1121229 w 2677886"/>
              <a:gd name="connsiteY18" fmla="*/ 4909457 h 5399314"/>
              <a:gd name="connsiteX19" fmla="*/ 1153886 w 2677886"/>
              <a:gd name="connsiteY19" fmla="*/ 4876800 h 5399314"/>
              <a:gd name="connsiteX20" fmla="*/ 1186543 w 2677886"/>
              <a:gd name="connsiteY20" fmla="*/ 4855028 h 5399314"/>
              <a:gd name="connsiteX21" fmla="*/ 1208314 w 2677886"/>
              <a:gd name="connsiteY21" fmla="*/ 4822371 h 5399314"/>
              <a:gd name="connsiteX22" fmla="*/ 1251857 w 2677886"/>
              <a:gd name="connsiteY22" fmla="*/ 4800600 h 5399314"/>
              <a:gd name="connsiteX23" fmla="*/ 1306286 w 2677886"/>
              <a:gd name="connsiteY23" fmla="*/ 4757057 h 5399314"/>
              <a:gd name="connsiteX24" fmla="*/ 1349829 w 2677886"/>
              <a:gd name="connsiteY24" fmla="*/ 4713514 h 5399314"/>
              <a:gd name="connsiteX25" fmla="*/ 1415143 w 2677886"/>
              <a:gd name="connsiteY25" fmla="*/ 4669971 h 5399314"/>
              <a:gd name="connsiteX26" fmla="*/ 1491343 w 2677886"/>
              <a:gd name="connsiteY26" fmla="*/ 4593771 h 5399314"/>
              <a:gd name="connsiteX27" fmla="*/ 1524000 w 2677886"/>
              <a:gd name="connsiteY27" fmla="*/ 4572000 h 5399314"/>
              <a:gd name="connsiteX28" fmla="*/ 1567543 w 2677886"/>
              <a:gd name="connsiteY28" fmla="*/ 4550228 h 5399314"/>
              <a:gd name="connsiteX29" fmla="*/ 1600200 w 2677886"/>
              <a:gd name="connsiteY29" fmla="*/ 4517571 h 5399314"/>
              <a:gd name="connsiteX30" fmla="*/ 1632857 w 2677886"/>
              <a:gd name="connsiteY30" fmla="*/ 4495800 h 5399314"/>
              <a:gd name="connsiteX31" fmla="*/ 1654629 w 2677886"/>
              <a:gd name="connsiteY31" fmla="*/ 4474028 h 5399314"/>
              <a:gd name="connsiteX32" fmla="*/ 1698171 w 2677886"/>
              <a:gd name="connsiteY32" fmla="*/ 4441371 h 5399314"/>
              <a:gd name="connsiteX33" fmla="*/ 1763486 w 2677886"/>
              <a:gd name="connsiteY33" fmla="*/ 4386942 h 5399314"/>
              <a:gd name="connsiteX34" fmla="*/ 1807029 w 2677886"/>
              <a:gd name="connsiteY34" fmla="*/ 4321628 h 5399314"/>
              <a:gd name="connsiteX35" fmla="*/ 1850571 w 2677886"/>
              <a:gd name="connsiteY35" fmla="*/ 4256314 h 5399314"/>
              <a:gd name="connsiteX36" fmla="*/ 1905000 w 2677886"/>
              <a:gd name="connsiteY36" fmla="*/ 4191000 h 5399314"/>
              <a:gd name="connsiteX37" fmla="*/ 1937657 w 2677886"/>
              <a:gd name="connsiteY37" fmla="*/ 4114800 h 5399314"/>
              <a:gd name="connsiteX38" fmla="*/ 1981200 w 2677886"/>
              <a:gd name="connsiteY38" fmla="*/ 4049485 h 5399314"/>
              <a:gd name="connsiteX39" fmla="*/ 2024743 w 2677886"/>
              <a:gd name="connsiteY39" fmla="*/ 3984171 h 5399314"/>
              <a:gd name="connsiteX40" fmla="*/ 2035629 w 2677886"/>
              <a:gd name="connsiteY40" fmla="*/ 3951514 h 5399314"/>
              <a:gd name="connsiteX41" fmla="*/ 2079171 w 2677886"/>
              <a:gd name="connsiteY41" fmla="*/ 3875314 h 5399314"/>
              <a:gd name="connsiteX42" fmla="*/ 2100943 w 2677886"/>
              <a:gd name="connsiteY42" fmla="*/ 3853542 h 5399314"/>
              <a:gd name="connsiteX43" fmla="*/ 2111829 w 2677886"/>
              <a:gd name="connsiteY43" fmla="*/ 3820885 h 5399314"/>
              <a:gd name="connsiteX44" fmla="*/ 2155371 w 2677886"/>
              <a:gd name="connsiteY44" fmla="*/ 3744685 h 5399314"/>
              <a:gd name="connsiteX45" fmla="*/ 2188029 w 2677886"/>
              <a:gd name="connsiteY45" fmla="*/ 3690257 h 5399314"/>
              <a:gd name="connsiteX46" fmla="*/ 2209800 w 2677886"/>
              <a:gd name="connsiteY46" fmla="*/ 3614057 h 5399314"/>
              <a:gd name="connsiteX47" fmla="*/ 2253343 w 2677886"/>
              <a:gd name="connsiteY47" fmla="*/ 3548742 h 5399314"/>
              <a:gd name="connsiteX48" fmla="*/ 2275114 w 2677886"/>
              <a:gd name="connsiteY48" fmla="*/ 3472542 h 5399314"/>
              <a:gd name="connsiteX49" fmla="*/ 2296886 w 2677886"/>
              <a:gd name="connsiteY49" fmla="*/ 3385457 h 5399314"/>
              <a:gd name="connsiteX50" fmla="*/ 2318657 w 2677886"/>
              <a:gd name="connsiteY50" fmla="*/ 3276600 h 5399314"/>
              <a:gd name="connsiteX51" fmla="*/ 2340429 w 2677886"/>
              <a:gd name="connsiteY51" fmla="*/ 3254828 h 5399314"/>
              <a:gd name="connsiteX52" fmla="*/ 2362200 w 2677886"/>
              <a:gd name="connsiteY52" fmla="*/ 3156857 h 5399314"/>
              <a:gd name="connsiteX53" fmla="*/ 2383971 w 2677886"/>
              <a:gd name="connsiteY53" fmla="*/ 3091542 h 5399314"/>
              <a:gd name="connsiteX54" fmla="*/ 2405743 w 2677886"/>
              <a:gd name="connsiteY54" fmla="*/ 2764971 h 5399314"/>
              <a:gd name="connsiteX55" fmla="*/ 2416629 w 2677886"/>
              <a:gd name="connsiteY55" fmla="*/ 2732314 h 5399314"/>
              <a:gd name="connsiteX56" fmla="*/ 2438400 w 2677886"/>
              <a:gd name="connsiteY56" fmla="*/ 2699657 h 5399314"/>
              <a:gd name="connsiteX57" fmla="*/ 2492829 w 2677886"/>
              <a:gd name="connsiteY57" fmla="*/ 2623457 h 5399314"/>
              <a:gd name="connsiteX58" fmla="*/ 2536371 w 2677886"/>
              <a:gd name="connsiteY58" fmla="*/ 2514600 h 5399314"/>
              <a:gd name="connsiteX59" fmla="*/ 2547257 w 2677886"/>
              <a:gd name="connsiteY59" fmla="*/ 2460171 h 5399314"/>
              <a:gd name="connsiteX60" fmla="*/ 2569029 w 2677886"/>
              <a:gd name="connsiteY60" fmla="*/ 2394857 h 5399314"/>
              <a:gd name="connsiteX61" fmla="*/ 2601686 w 2677886"/>
              <a:gd name="connsiteY61" fmla="*/ 2046514 h 5399314"/>
              <a:gd name="connsiteX62" fmla="*/ 2623457 w 2677886"/>
              <a:gd name="connsiteY62" fmla="*/ 1948542 h 5399314"/>
              <a:gd name="connsiteX63" fmla="*/ 2645229 w 2677886"/>
              <a:gd name="connsiteY63" fmla="*/ 1883228 h 5399314"/>
              <a:gd name="connsiteX64" fmla="*/ 2677886 w 2677886"/>
              <a:gd name="connsiteY64" fmla="*/ 1774371 h 5399314"/>
              <a:gd name="connsiteX65" fmla="*/ 2667000 w 2677886"/>
              <a:gd name="connsiteY65" fmla="*/ 968828 h 5399314"/>
              <a:gd name="connsiteX66" fmla="*/ 2645229 w 2677886"/>
              <a:gd name="connsiteY66" fmla="*/ 936171 h 5399314"/>
              <a:gd name="connsiteX67" fmla="*/ 2623457 w 2677886"/>
              <a:gd name="connsiteY67" fmla="*/ 914400 h 5399314"/>
              <a:gd name="connsiteX68" fmla="*/ 2601686 w 2677886"/>
              <a:gd name="connsiteY68" fmla="*/ 881742 h 5399314"/>
              <a:gd name="connsiteX69" fmla="*/ 2569029 w 2677886"/>
              <a:gd name="connsiteY69" fmla="*/ 849085 h 5399314"/>
              <a:gd name="connsiteX70" fmla="*/ 2503714 w 2677886"/>
              <a:gd name="connsiteY70" fmla="*/ 762000 h 5399314"/>
              <a:gd name="connsiteX71" fmla="*/ 2460171 w 2677886"/>
              <a:gd name="connsiteY71" fmla="*/ 729342 h 5399314"/>
              <a:gd name="connsiteX72" fmla="*/ 2362200 w 2677886"/>
              <a:gd name="connsiteY72" fmla="*/ 642257 h 5399314"/>
              <a:gd name="connsiteX73" fmla="*/ 2307771 w 2677886"/>
              <a:gd name="connsiteY73" fmla="*/ 587828 h 5399314"/>
              <a:gd name="connsiteX74" fmla="*/ 2209800 w 2677886"/>
              <a:gd name="connsiteY74" fmla="*/ 500742 h 5399314"/>
              <a:gd name="connsiteX75" fmla="*/ 2188029 w 2677886"/>
              <a:gd name="connsiteY75" fmla="*/ 457200 h 5399314"/>
              <a:gd name="connsiteX76" fmla="*/ 2166257 w 2677886"/>
              <a:gd name="connsiteY76" fmla="*/ 435428 h 5399314"/>
              <a:gd name="connsiteX77" fmla="*/ 2155371 w 2677886"/>
              <a:gd name="connsiteY77" fmla="*/ 402771 h 5399314"/>
              <a:gd name="connsiteX78" fmla="*/ 2079171 w 2677886"/>
              <a:gd name="connsiteY78" fmla="*/ 326571 h 5399314"/>
              <a:gd name="connsiteX79" fmla="*/ 2046514 w 2677886"/>
              <a:gd name="connsiteY79" fmla="*/ 293914 h 5399314"/>
              <a:gd name="connsiteX80" fmla="*/ 1992086 w 2677886"/>
              <a:gd name="connsiteY80" fmla="*/ 250371 h 5399314"/>
              <a:gd name="connsiteX81" fmla="*/ 1839686 w 2677886"/>
              <a:gd name="connsiteY81" fmla="*/ 195942 h 5399314"/>
              <a:gd name="connsiteX82" fmla="*/ 1807029 w 2677886"/>
              <a:gd name="connsiteY82" fmla="*/ 163285 h 5399314"/>
              <a:gd name="connsiteX83" fmla="*/ 1774371 w 2677886"/>
              <a:gd name="connsiteY83" fmla="*/ 152400 h 5399314"/>
              <a:gd name="connsiteX84" fmla="*/ 1741714 w 2677886"/>
              <a:gd name="connsiteY84" fmla="*/ 130628 h 5399314"/>
              <a:gd name="connsiteX85" fmla="*/ 1643743 w 2677886"/>
              <a:gd name="connsiteY85" fmla="*/ 65314 h 5399314"/>
              <a:gd name="connsiteX86" fmla="*/ 1632857 w 2677886"/>
              <a:gd name="connsiteY86" fmla="*/ 32657 h 5399314"/>
              <a:gd name="connsiteX87" fmla="*/ 1578429 w 2677886"/>
              <a:gd name="connsiteY87" fmla="*/ 0 h 5399314"/>
              <a:gd name="connsiteX88" fmla="*/ 1567543 w 2677886"/>
              <a:gd name="connsiteY88" fmla="*/ 10885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677886" h="5399314">
                <a:moveTo>
                  <a:pt x="0" y="5399314"/>
                </a:moveTo>
                <a:cubicBezTo>
                  <a:pt x="36286" y="5395685"/>
                  <a:pt x="73173" y="5395941"/>
                  <a:pt x="108857" y="5388428"/>
                </a:cubicBezTo>
                <a:cubicBezTo>
                  <a:pt x="112232" y="5387717"/>
                  <a:pt x="220714" y="5348180"/>
                  <a:pt x="250371" y="5344885"/>
                </a:cubicBezTo>
                <a:cubicBezTo>
                  <a:pt x="300989" y="5339261"/>
                  <a:pt x="351971" y="5337628"/>
                  <a:pt x="402771" y="5334000"/>
                </a:cubicBezTo>
                <a:lnTo>
                  <a:pt x="457200" y="5323114"/>
                </a:lnTo>
                <a:cubicBezTo>
                  <a:pt x="483484" y="5318335"/>
                  <a:pt x="527750" y="5315052"/>
                  <a:pt x="555171" y="5301342"/>
                </a:cubicBezTo>
                <a:cubicBezTo>
                  <a:pt x="566873" y="5295491"/>
                  <a:pt x="575873" y="5284884"/>
                  <a:pt x="587829" y="5279571"/>
                </a:cubicBezTo>
                <a:cubicBezTo>
                  <a:pt x="608800" y="5270251"/>
                  <a:pt x="653143" y="5257800"/>
                  <a:pt x="653143" y="5257800"/>
                </a:cubicBezTo>
                <a:cubicBezTo>
                  <a:pt x="660400" y="5250543"/>
                  <a:pt x="666375" y="5241721"/>
                  <a:pt x="674914" y="5236028"/>
                </a:cubicBezTo>
                <a:cubicBezTo>
                  <a:pt x="688416" y="5227027"/>
                  <a:pt x="704368" y="5222308"/>
                  <a:pt x="718457" y="5214257"/>
                </a:cubicBezTo>
                <a:cubicBezTo>
                  <a:pt x="729816" y="5207766"/>
                  <a:pt x="740468" y="5200089"/>
                  <a:pt x="751114" y="5192485"/>
                </a:cubicBezTo>
                <a:cubicBezTo>
                  <a:pt x="765877" y="5181940"/>
                  <a:pt x="781003" y="5171775"/>
                  <a:pt x="794657" y="5159828"/>
                </a:cubicBezTo>
                <a:cubicBezTo>
                  <a:pt x="810105" y="5146311"/>
                  <a:pt x="821121" y="5127671"/>
                  <a:pt x="838200" y="5116285"/>
                </a:cubicBezTo>
                <a:lnTo>
                  <a:pt x="903514" y="5072742"/>
                </a:lnTo>
                <a:lnTo>
                  <a:pt x="936171" y="5050971"/>
                </a:lnTo>
                <a:cubicBezTo>
                  <a:pt x="943428" y="5040085"/>
                  <a:pt x="948692" y="5027565"/>
                  <a:pt x="957943" y="5018314"/>
                </a:cubicBezTo>
                <a:cubicBezTo>
                  <a:pt x="970772" y="5005485"/>
                  <a:pt x="986623" y="4996061"/>
                  <a:pt x="1001486" y="4985657"/>
                </a:cubicBezTo>
                <a:cubicBezTo>
                  <a:pt x="1022922" y="4970652"/>
                  <a:pt x="1048298" y="4960617"/>
                  <a:pt x="1066800" y="4942114"/>
                </a:cubicBezTo>
                <a:cubicBezTo>
                  <a:pt x="1096685" y="4912228"/>
                  <a:pt x="1078834" y="4923587"/>
                  <a:pt x="1121229" y="4909457"/>
                </a:cubicBezTo>
                <a:cubicBezTo>
                  <a:pt x="1132115" y="4898571"/>
                  <a:pt x="1142060" y="4886655"/>
                  <a:pt x="1153886" y="4876800"/>
                </a:cubicBezTo>
                <a:cubicBezTo>
                  <a:pt x="1163937" y="4868424"/>
                  <a:pt x="1177292" y="4864279"/>
                  <a:pt x="1186543" y="4855028"/>
                </a:cubicBezTo>
                <a:cubicBezTo>
                  <a:pt x="1195794" y="4845777"/>
                  <a:pt x="1198263" y="4830746"/>
                  <a:pt x="1208314" y="4822371"/>
                </a:cubicBezTo>
                <a:cubicBezTo>
                  <a:pt x="1220780" y="4811982"/>
                  <a:pt x="1238355" y="4809601"/>
                  <a:pt x="1251857" y="4800600"/>
                </a:cubicBezTo>
                <a:cubicBezTo>
                  <a:pt x="1271189" y="4787712"/>
                  <a:pt x="1288920" y="4772493"/>
                  <a:pt x="1306286" y="4757057"/>
                </a:cubicBezTo>
                <a:cubicBezTo>
                  <a:pt x="1321628" y="4743420"/>
                  <a:pt x="1332750" y="4724900"/>
                  <a:pt x="1349829" y="4713514"/>
                </a:cubicBezTo>
                <a:cubicBezTo>
                  <a:pt x="1371600" y="4699000"/>
                  <a:pt x="1396641" y="4688473"/>
                  <a:pt x="1415143" y="4669971"/>
                </a:cubicBezTo>
                <a:cubicBezTo>
                  <a:pt x="1440543" y="4644571"/>
                  <a:pt x="1461455" y="4613696"/>
                  <a:pt x="1491343" y="4593771"/>
                </a:cubicBezTo>
                <a:cubicBezTo>
                  <a:pt x="1502229" y="4586514"/>
                  <a:pt x="1512641" y="4578491"/>
                  <a:pt x="1524000" y="4572000"/>
                </a:cubicBezTo>
                <a:cubicBezTo>
                  <a:pt x="1538089" y="4563949"/>
                  <a:pt x="1554338" y="4559660"/>
                  <a:pt x="1567543" y="4550228"/>
                </a:cubicBezTo>
                <a:cubicBezTo>
                  <a:pt x="1580070" y="4541280"/>
                  <a:pt x="1588373" y="4527426"/>
                  <a:pt x="1600200" y="4517571"/>
                </a:cubicBezTo>
                <a:cubicBezTo>
                  <a:pt x="1610251" y="4509196"/>
                  <a:pt x="1622641" y="4503973"/>
                  <a:pt x="1632857" y="4495800"/>
                </a:cubicBezTo>
                <a:cubicBezTo>
                  <a:pt x="1640871" y="4489389"/>
                  <a:pt x="1646744" y="4480599"/>
                  <a:pt x="1654629" y="4474028"/>
                </a:cubicBezTo>
                <a:cubicBezTo>
                  <a:pt x="1668566" y="4462413"/>
                  <a:pt x="1684396" y="4453178"/>
                  <a:pt x="1698171" y="4441371"/>
                </a:cubicBezTo>
                <a:cubicBezTo>
                  <a:pt x="1771510" y="4378509"/>
                  <a:pt x="1691310" y="4435061"/>
                  <a:pt x="1763486" y="4386942"/>
                </a:cubicBezTo>
                <a:cubicBezTo>
                  <a:pt x="1816130" y="4281653"/>
                  <a:pt x="1757159" y="4388122"/>
                  <a:pt x="1807029" y="4321628"/>
                </a:cubicBezTo>
                <a:cubicBezTo>
                  <a:pt x="1822728" y="4300695"/>
                  <a:pt x="1832069" y="4274816"/>
                  <a:pt x="1850571" y="4256314"/>
                </a:cubicBezTo>
                <a:cubicBezTo>
                  <a:pt x="1875412" y="4231473"/>
                  <a:pt x="1883438" y="4225500"/>
                  <a:pt x="1905000" y="4191000"/>
                </a:cubicBezTo>
                <a:cubicBezTo>
                  <a:pt x="1937820" y="4138489"/>
                  <a:pt x="1917455" y="4161936"/>
                  <a:pt x="1937657" y="4114800"/>
                </a:cubicBezTo>
                <a:cubicBezTo>
                  <a:pt x="1985017" y="4004297"/>
                  <a:pt x="1934674" y="4119275"/>
                  <a:pt x="1981200" y="4049485"/>
                </a:cubicBezTo>
                <a:cubicBezTo>
                  <a:pt x="2033917" y="3970408"/>
                  <a:pt x="1974827" y="4034085"/>
                  <a:pt x="2024743" y="3984171"/>
                </a:cubicBezTo>
                <a:cubicBezTo>
                  <a:pt x="2028372" y="3973285"/>
                  <a:pt x="2031109" y="3962061"/>
                  <a:pt x="2035629" y="3951514"/>
                </a:cubicBezTo>
                <a:cubicBezTo>
                  <a:pt x="2045944" y="3927446"/>
                  <a:pt x="2062352" y="3896338"/>
                  <a:pt x="2079171" y="3875314"/>
                </a:cubicBezTo>
                <a:cubicBezTo>
                  <a:pt x="2085582" y="3867300"/>
                  <a:pt x="2093686" y="3860799"/>
                  <a:pt x="2100943" y="3853542"/>
                </a:cubicBezTo>
                <a:cubicBezTo>
                  <a:pt x="2104572" y="3842656"/>
                  <a:pt x="2107309" y="3831432"/>
                  <a:pt x="2111829" y="3820885"/>
                </a:cubicBezTo>
                <a:cubicBezTo>
                  <a:pt x="2132099" y="3773587"/>
                  <a:pt x="2130526" y="3784437"/>
                  <a:pt x="2155371" y="3744685"/>
                </a:cubicBezTo>
                <a:cubicBezTo>
                  <a:pt x="2166585" y="3726743"/>
                  <a:pt x="2177143" y="3708400"/>
                  <a:pt x="2188029" y="3690257"/>
                </a:cubicBezTo>
                <a:cubicBezTo>
                  <a:pt x="2190592" y="3680003"/>
                  <a:pt x="2202700" y="3626838"/>
                  <a:pt x="2209800" y="3614057"/>
                </a:cubicBezTo>
                <a:cubicBezTo>
                  <a:pt x="2222507" y="3591184"/>
                  <a:pt x="2245068" y="3573565"/>
                  <a:pt x="2253343" y="3548742"/>
                </a:cubicBezTo>
                <a:cubicBezTo>
                  <a:pt x="2265468" y="3512369"/>
                  <a:pt x="2266000" y="3513557"/>
                  <a:pt x="2275114" y="3472542"/>
                </a:cubicBezTo>
                <a:cubicBezTo>
                  <a:pt x="2292627" y="3393734"/>
                  <a:pt x="2277435" y="3443808"/>
                  <a:pt x="2296886" y="3385457"/>
                </a:cubicBezTo>
                <a:cubicBezTo>
                  <a:pt x="2298253" y="3377252"/>
                  <a:pt x="2310536" y="3292842"/>
                  <a:pt x="2318657" y="3276600"/>
                </a:cubicBezTo>
                <a:cubicBezTo>
                  <a:pt x="2323247" y="3267420"/>
                  <a:pt x="2333172" y="3262085"/>
                  <a:pt x="2340429" y="3254828"/>
                </a:cubicBezTo>
                <a:cubicBezTo>
                  <a:pt x="2346646" y="3223743"/>
                  <a:pt x="2352974" y="3187611"/>
                  <a:pt x="2362200" y="3156857"/>
                </a:cubicBezTo>
                <a:cubicBezTo>
                  <a:pt x="2368794" y="3134876"/>
                  <a:pt x="2383971" y="3091542"/>
                  <a:pt x="2383971" y="3091542"/>
                </a:cubicBezTo>
                <a:cubicBezTo>
                  <a:pt x="2387760" y="3004404"/>
                  <a:pt x="2385565" y="2865857"/>
                  <a:pt x="2405743" y="2764971"/>
                </a:cubicBezTo>
                <a:cubicBezTo>
                  <a:pt x="2407993" y="2753719"/>
                  <a:pt x="2411497" y="2742577"/>
                  <a:pt x="2416629" y="2732314"/>
                </a:cubicBezTo>
                <a:cubicBezTo>
                  <a:pt x="2422480" y="2720612"/>
                  <a:pt x="2430796" y="2710303"/>
                  <a:pt x="2438400" y="2699657"/>
                </a:cubicBezTo>
                <a:cubicBezTo>
                  <a:pt x="2455082" y="2676302"/>
                  <a:pt x="2478173" y="2649104"/>
                  <a:pt x="2492829" y="2623457"/>
                </a:cubicBezTo>
                <a:cubicBezTo>
                  <a:pt x="2510692" y="2592197"/>
                  <a:pt x="2529509" y="2548910"/>
                  <a:pt x="2536371" y="2514600"/>
                </a:cubicBezTo>
                <a:cubicBezTo>
                  <a:pt x="2540000" y="2496457"/>
                  <a:pt x="2542389" y="2478021"/>
                  <a:pt x="2547257" y="2460171"/>
                </a:cubicBezTo>
                <a:cubicBezTo>
                  <a:pt x="2553295" y="2438031"/>
                  <a:pt x="2569029" y="2394857"/>
                  <a:pt x="2569029" y="2394857"/>
                </a:cubicBezTo>
                <a:cubicBezTo>
                  <a:pt x="2611920" y="2137503"/>
                  <a:pt x="2573493" y="2398934"/>
                  <a:pt x="2601686" y="2046514"/>
                </a:cubicBezTo>
                <a:cubicBezTo>
                  <a:pt x="2602816" y="2032383"/>
                  <a:pt x="2618343" y="1965587"/>
                  <a:pt x="2623457" y="1948542"/>
                </a:cubicBezTo>
                <a:cubicBezTo>
                  <a:pt x="2630052" y="1926561"/>
                  <a:pt x="2639663" y="1905492"/>
                  <a:pt x="2645229" y="1883228"/>
                </a:cubicBezTo>
                <a:cubicBezTo>
                  <a:pt x="2661680" y="1817421"/>
                  <a:pt x="2651383" y="1853878"/>
                  <a:pt x="2677886" y="1774371"/>
                </a:cubicBezTo>
                <a:cubicBezTo>
                  <a:pt x="2674257" y="1505857"/>
                  <a:pt x="2677455" y="1237163"/>
                  <a:pt x="2667000" y="968828"/>
                </a:cubicBezTo>
                <a:cubicBezTo>
                  <a:pt x="2666491" y="955755"/>
                  <a:pt x="2653402" y="946387"/>
                  <a:pt x="2645229" y="936171"/>
                </a:cubicBezTo>
                <a:cubicBezTo>
                  <a:pt x="2638818" y="928157"/>
                  <a:pt x="2629868" y="922414"/>
                  <a:pt x="2623457" y="914400"/>
                </a:cubicBezTo>
                <a:cubicBezTo>
                  <a:pt x="2615284" y="904184"/>
                  <a:pt x="2610062" y="891793"/>
                  <a:pt x="2601686" y="881742"/>
                </a:cubicBezTo>
                <a:cubicBezTo>
                  <a:pt x="2591831" y="869915"/>
                  <a:pt x="2578778" y="861000"/>
                  <a:pt x="2569029" y="849085"/>
                </a:cubicBezTo>
                <a:cubicBezTo>
                  <a:pt x="2546051" y="821002"/>
                  <a:pt x="2532742" y="783772"/>
                  <a:pt x="2503714" y="762000"/>
                </a:cubicBezTo>
                <a:cubicBezTo>
                  <a:pt x="2489200" y="751114"/>
                  <a:pt x="2473657" y="741479"/>
                  <a:pt x="2460171" y="729342"/>
                </a:cubicBezTo>
                <a:cubicBezTo>
                  <a:pt x="2353654" y="633476"/>
                  <a:pt x="2434052" y="690158"/>
                  <a:pt x="2362200" y="642257"/>
                </a:cubicBezTo>
                <a:cubicBezTo>
                  <a:pt x="2317339" y="574965"/>
                  <a:pt x="2367148" y="640607"/>
                  <a:pt x="2307771" y="587828"/>
                </a:cubicBezTo>
                <a:cubicBezTo>
                  <a:pt x="2195919" y="488404"/>
                  <a:pt x="2283919" y="550156"/>
                  <a:pt x="2209800" y="500742"/>
                </a:cubicBezTo>
                <a:cubicBezTo>
                  <a:pt x="2202543" y="486228"/>
                  <a:pt x="2197030" y="470702"/>
                  <a:pt x="2188029" y="457200"/>
                </a:cubicBezTo>
                <a:cubicBezTo>
                  <a:pt x="2182336" y="448660"/>
                  <a:pt x="2171538" y="444229"/>
                  <a:pt x="2166257" y="435428"/>
                </a:cubicBezTo>
                <a:cubicBezTo>
                  <a:pt x="2160353" y="425589"/>
                  <a:pt x="2162256" y="411951"/>
                  <a:pt x="2155371" y="402771"/>
                </a:cubicBezTo>
                <a:cubicBezTo>
                  <a:pt x="2155356" y="402751"/>
                  <a:pt x="2094418" y="341818"/>
                  <a:pt x="2079171" y="326571"/>
                </a:cubicBezTo>
                <a:lnTo>
                  <a:pt x="2046514" y="293914"/>
                </a:lnTo>
                <a:cubicBezTo>
                  <a:pt x="2027801" y="275201"/>
                  <a:pt x="2017592" y="262143"/>
                  <a:pt x="1992086" y="250371"/>
                </a:cubicBezTo>
                <a:cubicBezTo>
                  <a:pt x="1905046" y="210199"/>
                  <a:pt x="1907473" y="212889"/>
                  <a:pt x="1839686" y="195942"/>
                </a:cubicBezTo>
                <a:cubicBezTo>
                  <a:pt x="1828800" y="185056"/>
                  <a:pt x="1819838" y="171824"/>
                  <a:pt x="1807029" y="163285"/>
                </a:cubicBezTo>
                <a:cubicBezTo>
                  <a:pt x="1797481" y="156920"/>
                  <a:pt x="1784634" y="157532"/>
                  <a:pt x="1774371" y="152400"/>
                </a:cubicBezTo>
                <a:cubicBezTo>
                  <a:pt x="1762669" y="146549"/>
                  <a:pt x="1753151" y="136982"/>
                  <a:pt x="1741714" y="130628"/>
                </a:cubicBezTo>
                <a:cubicBezTo>
                  <a:pt x="1652744" y="81200"/>
                  <a:pt x="1699865" y="121436"/>
                  <a:pt x="1643743" y="65314"/>
                </a:cubicBezTo>
                <a:cubicBezTo>
                  <a:pt x="1640114" y="54428"/>
                  <a:pt x="1638761" y="42496"/>
                  <a:pt x="1632857" y="32657"/>
                </a:cubicBezTo>
                <a:cubicBezTo>
                  <a:pt x="1622509" y="15410"/>
                  <a:pt x="1598981" y="0"/>
                  <a:pt x="1578429" y="0"/>
                </a:cubicBezTo>
                <a:cubicBezTo>
                  <a:pt x="1573298" y="0"/>
                  <a:pt x="1571172" y="7257"/>
                  <a:pt x="1567543" y="10885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71563" y="5143500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428750" y="4429125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28813" y="3071813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st51_0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3643314"/>
            <a:ext cx="4195907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428625" y="142875"/>
            <a:ext cx="8229600" cy="25431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</a:rPr>
              <a:t>Вдоль побережья Средиземного моря была полоска плодородной земли, это давало возможность заниматься земледелием и садоводством. Рядом росли обширные кедровые и дубовые рощи.</a:t>
            </a:r>
          </a:p>
        </p:txBody>
      </p:sp>
      <p:pic>
        <p:nvPicPr>
          <p:cNvPr id="5" name="Рисунок 4" descr="Belek-urman.jpg"/>
          <p:cNvPicPr>
            <a:picLocks noChangeAspect="1"/>
          </p:cNvPicPr>
          <p:nvPr/>
        </p:nvPicPr>
        <p:blipFill>
          <a:blip r:embed="rId2"/>
          <a:srcRect l="1367" t="1367" r="1549" b="2112"/>
          <a:stretch>
            <a:fillRect/>
          </a:stretch>
        </p:blipFill>
        <p:spPr>
          <a:xfrm>
            <a:off x="3786188" y="2786063"/>
            <a:ext cx="5072062" cy="378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468132_49307a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071688"/>
            <a:ext cx="489585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500063" y="142875"/>
            <a:ext cx="8229600" cy="20431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</a:rPr>
              <a:t>Здесь заканчивались караванные дороги и начинались морские торговые пути. </a:t>
            </a:r>
            <a:r>
              <a:rPr lang="ru-RU" sz="2800" smtClean="0">
                <a:solidFill>
                  <a:srgbClr val="C00000"/>
                </a:solidFill>
              </a:rPr>
              <a:t>Море и все, что оно давало, было главным богатством финикийцев</a:t>
            </a:r>
            <a:r>
              <a:rPr lang="ru-RU" sz="280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 descr="chia-il-peisaggi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000250"/>
            <a:ext cx="6429375" cy="461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571504" cy="500066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500066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занятия жителей Финикии?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Торговля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Мореплавание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Кораблестроение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Рыболовство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Ремесло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Земледелие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Скотоводство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Садоводство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CF03DCA7IVHZVCAMBG90TCAC55O3XCAI4D89LCA0QPK86CAMJIBQXCA2BAX0KCAHOA53JCANNC7LFCA1TC12RCAZY3S72CA7WJX76CAHS6PZQCA0M5FB2CAUCKBHOCA5WJ4VACA0YKRTKCA60W2H9CA4E7XD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857375"/>
            <a:ext cx="49482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19716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>
                <a:solidFill>
                  <a:srgbClr val="002060"/>
                </a:solidFill>
              </a:rPr>
              <a:t>Финикийцы очень успешно занимались торговлей по Средиземному морю. Торговые города приносили в казну большие богатства.</a:t>
            </a:r>
          </a:p>
        </p:txBody>
      </p:sp>
      <p:pic>
        <p:nvPicPr>
          <p:cNvPr id="5" name="Рисунок 4" descr="финикийц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4500"/>
            <a:ext cx="7286625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торговали финикийцы?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42875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e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57375"/>
            <a:ext cx="7024688" cy="458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едр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52500"/>
          <a:stretch>
            <a:fillRect/>
          </a:stretch>
        </p:blipFill>
        <p:spPr>
          <a:xfrm>
            <a:off x="7000875" y="3429000"/>
            <a:ext cx="85725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еребро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0" y="3286125"/>
            <a:ext cx="1643063" cy="131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iniq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0" y="714375"/>
            <a:ext cx="31178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папирус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25" y="4857750"/>
            <a:ext cx="966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рабы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429125"/>
            <a:ext cx="20716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колония?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inik-c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2000250"/>
            <a:ext cx="8153400" cy="4645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nak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0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25" y="928688"/>
            <a:ext cx="7518400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Колония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 – поселение жителей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+mn-lt"/>
              </a:rPr>
              <a:t> какого-либо государства в другой стране.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786188" y="4786313"/>
            <a:ext cx="357187" cy="2857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Содержимое 7" descr="romano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3111500"/>
            <a:ext cx="1700212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План:</vt:lpstr>
      <vt:lpstr>Финикия – страна на восточном побережье Средиземного моря.</vt:lpstr>
      <vt:lpstr>Слайд 4</vt:lpstr>
      <vt:lpstr>Слайд 5</vt:lpstr>
      <vt:lpstr>Назовите занятия жителей Финикии?</vt:lpstr>
      <vt:lpstr>Слайд 7</vt:lpstr>
      <vt:lpstr>Чем торговали финикийцы?</vt:lpstr>
      <vt:lpstr>Что такое колония?</vt:lpstr>
      <vt:lpstr>Слайд 10</vt:lpstr>
      <vt:lpstr>Какие открытия и изобретения сделали финикийцы?</vt:lpstr>
      <vt:lpstr>Слайд 12</vt:lpstr>
      <vt:lpstr>Слайд 13</vt:lpstr>
      <vt:lpstr>Какой была письменность финикийцев?</vt:lpstr>
      <vt:lpstr>Я знаю, что…</vt:lpstr>
      <vt:lpstr>Проверь себя!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Финикия </dc:title>
  <dc:creator>Admin</dc:creator>
  <cp:lastModifiedBy>User</cp:lastModifiedBy>
  <cp:revision>21</cp:revision>
  <dcterms:created xsi:type="dcterms:W3CDTF">2010-11-04T12:01:59Z</dcterms:created>
  <dcterms:modified xsi:type="dcterms:W3CDTF">2011-03-09T18:09:47Z</dcterms:modified>
</cp:coreProperties>
</file>