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7" r:id="rId4"/>
    <p:sldId id="298" r:id="rId5"/>
    <p:sldId id="299" r:id="rId6"/>
    <p:sldId id="275" r:id="rId7"/>
    <p:sldId id="259" r:id="rId8"/>
    <p:sldId id="301" r:id="rId9"/>
    <p:sldId id="302" r:id="rId10"/>
    <p:sldId id="260" r:id="rId11"/>
    <p:sldId id="303" r:id="rId12"/>
    <p:sldId id="304" r:id="rId13"/>
    <p:sldId id="261" r:id="rId14"/>
    <p:sldId id="305" r:id="rId15"/>
    <p:sldId id="262" r:id="rId16"/>
    <p:sldId id="274" r:id="rId17"/>
    <p:sldId id="270" r:id="rId18"/>
    <p:sldId id="306" r:id="rId19"/>
    <p:sldId id="307" r:id="rId20"/>
    <p:sldId id="271" r:id="rId21"/>
    <p:sldId id="308" r:id="rId22"/>
    <p:sldId id="309" r:id="rId23"/>
    <p:sldId id="272" r:id="rId24"/>
    <p:sldId id="310" r:id="rId25"/>
    <p:sldId id="273" r:id="rId26"/>
    <p:sldId id="277" r:id="rId27"/>
    <p:sldId id="283" r:id="rId28"/>
    <p:sldId id="311" r:id="rId29"/>
    <p:sldId id="312" r:id="rId30"/>
    <p:sldId id="284" r:id="rId31"/>
    <p:sldId id="313" r:id="rId32"/>
    <p:sldId id="314" r:id="rId33"/>
    <p:sldId id="285" r:id="rId34"/>
    <p:sldId id="315" r:id="rId35"/>
    <p:sldId id="286" r:id="rId36"/>
    <p:sldId id="292" r:id="rId37"/>
    <p:sldId id="294" r:id="rId38"/>
    <p:sldId id="293" r:id="rId39"/>
    <p:sldId id="295" r:id="rId40"/>
    <p:sldId id="300" r:id="rId41"/>
    <p:sldId id="296" r:id="rId4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5A400-3EA8-45AB-9271-3FCC202026EF}" type="datetimeFigureOut">
              <a:rPr lang="ru-RU"/>
              <a:pPr>
                <a:defRPr/>
              </a:pPr>
              <a:t>24.01.2011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3F7B0-0A43-4522-BD5F-E855AD0807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4AE32-A61D-4BAF-AA21-CD81744DC88F}" type="datetimeFigureOut">
              <a:rPr lang="ru-RU"/>
              <a:pPr>
                <a:defRPr/>
              </a:pPr>
              <a:t>24.01.2011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7E01A-42D2-4D3A-8FDF-FB9F5FE371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8B67F-D794-4A6C-95CB-C75B9F7C2A93}" type="datetimeFigureOut">
              <a:rPr lang="ru-RU"/>
              <a:pPr>
                <a:defRPr/>
              </a:pPr>
              <a:t>24.01.2011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B6A4F-0A36-4DD1-B4DD-7D7A1B4DEE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084BD-A7BB-4023-9D4B-7E6E8462AAC9}" type="datetimeFigureOut">
              <a:rPr lang="ru-RU"/>
              <a:pPr>
                <a:defRPr/>
              </a:pPr>
              <a:t>24.01.2011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1BEFC-68CB-48D2-AD7F-026B743ACA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85C28-E7C2-4B5E-9428-FE94C379DF1F}" type="datetimeFigureOut">
              <a:rPr lang="ru-RU"/>
              <a:pPr>
                <a:defRPr/>
              </a:pPr>
              <a:t>24.01.2011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D641F-6AF6-4737-A103-B7DD72AB63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20CDE-2EDE-4D79-824B-6A73DEA5E488}" type="datetimeFigureOut">
              <a:rPr lang="ru-RU"/>
              <a:pPr>
                <a:defRPr/>
              </a:pPr>
              <a:t>24.01.2011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AF4DE-633D-4C47-BDDF-D7C4549AAB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26B49-317A-42D1-94DD-4BFF55ADA27B}" type="datetimeFigureOut">
              <a:rPr lang="ru-RU"/>
              <a:pPr>
                <a:defRPr/>
              </a:pPr>
              <a:t>24.01.2011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812A5-0C5D-4A8E-B03C-63E4AEAAD3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CA25-99DB-4F1D-982D-BD9221615F7F}" type="datetimeFigureOut">
              <a:rPr lang="ru-RU"/>
              <a:pPr>
                <a:defRPr/>
              </a:pPr>
              <a:t>24.01.2011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ECEE9-93A5-4088-A4B1-2DDC3EFC8C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1E302-9FA6-42D5-83F0-3268C162D042}" type="datetimeFigureOut">
              <a:rPr lang="ru-RU"/>
              <a:pPr>
                <a:defRPr/>
              </a:pPr>
              <a:t>24.01.2011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5D565-1E29-451A-9540-9ED913D279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F105C-FC13-4173-A4D7-5974978724D9}" type="datetimeFigureOut">
              <a:rPr lang="ru-RU"/>
              <a:pPr>
                <a:defRPr/>
              </a:pPr>
              <a:t>24.01.2011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FA39F-0D2B-4B82-BAE4-49344016F9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A99DA-57C7-4BF5-83BC-B51C15481D63}" type="datetimeFigureOut">
              <a:rPr lang="ru-RU"/>
              <a:pPr>
                <a:defRPr/>
              </a:pPr>
              <a:t>24.01.2011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834D4-9D66-4434-94AF-9C026D4AA6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95E3E2-3929-417E-8C05-6404A66E55F4}" type="datetimeFigureOut">
              <a:rPr lang="ru-RU"/>
              <a:pPr>
                <a:defRPr/>
              </a:pPr>
              <a:t>24.01.2011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A2E615-DA82-423A-8906-FAA086796D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12\&#1056;&#1072;&#1073;&#1086;&#1095;&#1080;&#1081;%20&#1089;&#1090;&#1086;&#1083;\&#1060;&#1077;&#1089;&#1090;&#1080;&#1074;&#1072;&#1083;&#1100;%20&#1054;&#1090;&#1082;&#1088;&#1099;&#1090;&#1099;&#1081;%20&#1091;&#1088;&#1086;&#1082;-2\&#1055;&#1088;&#1080;&#1083;&#1086;&#1078;&#1077;&#1085;&#1080;&#1077;%201.mp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5"/>
            <a:ext cx="7772400" cy="1357313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УРОК-ИГРА </a:t>
            </a:r>
            <a:b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«УМНИКИ  И  УМНИЦЫ»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" y="1714500"/>
            <a:ext cx="9001125" cy="39243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ТЕМА: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ГЕРОИ  СВОЕГО  ВРЕМЕНИ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Приложение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2857488" y="51435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5545138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b="1" smtClean="0">
                <a:latin typeface="Times New Roman" pitchFamily="18" charset="0"/>
              </a:rPr>
              <a:t>Определите  </a:t>
            </a:r>
            <a:br>
              <a:rPr lang="ru-RU" b="1" smtClean="0">
                <a:latin typeface="Times New Roman" pitchFamily="18" charset="0"/>
              </a:rPr>
            </a:br>
            <a:r>
              <a:rPr lang="ru-RU" b="1" smtClean="0">
                <a:latin typeface="Times New Roman" pitchFamily="18" charset="0"/>
              </a:rPr>
              <a:t>композицию  романа.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596" y="285728"/>
            <a:ext cx="8229600" cy="59626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3600" b="1" smtClean="0">
                <a:latin typeface="Times New Roman" pitchFamily="18" charset="0"/>
              </a:rPr>
              <a:t>Восстановите  </a:t>
            </a:r>
            <a:br>
              <a:rPr lang="ru-RU" sz="3600" b="1" smtClean="0">
                <a:latin typeface="Times New Roman" pitchFamily="18" charset="0"/>
              </a:rPr>
            </a:br>
            <a:r>
              <a:rPr lang="ru-RU" sz="3600" b="1" smtClean="0">
                <a:latin typeface="Times New Roman" pitchFamily="18" charset="0"/>
              </a:rPr>
              <a:t>хронологическую  последовательность </a:t>
            </a:r>
            <a:br>
              <a:rPr lang="ru-RU" sz="3600" b="1" smtClean="0">
                <a:latin typeface="Times New Roman" pitchFamily="18" charset="0"/>
              </a:rPr>
            </a:br>
            <a:r>
              <a:rPr lang="ru-RU" sz="3600" b="1" smtClean="0">
                <a:latin typeface="Times New Roman" pitchFamily="18" charset="0"/>
              </a:rPr>
              <a:t>событий  романа.</a:t>
            </a:r>
            <a:r>
              <a:rPr lang="ru-RU" sz="36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7975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b="1" smtClean="0">
                <a:latin typeface="Times New Roman" pitchFamily="18" charset="0"/>
              </a:rPr>
              <a:t>Что  значит </a:t>
            </a:r>
            <a:br>
              <a:rPr lang="ru-RU" b="1" smtClean="0">
                <a:latin typeface="Times New Roman" pitchFamily="18" charset="0"/>
              </a:rPr>
            </a:br>
            <a:r>
              <a:rPr lang="ru-RU" b="1" smtClean="0">
                <a:latin typeface="Times New Roman" pitchFamily="18" charset="0"/>
              </a:rPr>
              <a:t>«мёртвые  души»?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10711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3600" b="1" smtClean="0">
                <a:latin typeface="Times New Roman" pitchFamily="18" charset="0"/>
              </a:rPr>
              <a:t>Какой  художественный  приём </a:t>
            </a:r>
            <a:br>
              <a:rPr lang="ru-RU" sz="3600" b="1" smtClean="0">
                <a:latin typeface="Times New Roman" pitchFamily="18" charset="0"/>
              </a:rPr>
            </a:br>
            <a:r>
              <a:rPr lang="ru-RU" sz="3600" b="1" smtClean="0">
                <a:latin typeface="Times New Roman" pitchFamily="18" charset="0"/>
              </a:rPr>
              <a:t>использует  автор,  сравнивая </a:t>
            </a:r>
            <a:br>
              <a:rPr lang="ru-RU" sz="3600" b="1" smtClean="0">
                <a:latin typeface="Times New Roman" pitchFamily="18" charset="0"/>
              </a:rPr>
            </a:br>
            <a:r>
              <a:rPr lang="ru-RU" sz="3600" b="1" smtClean="0">
                <a:latin typeface="Times New Roman" pitchFamily="18" charset="0"/>
              </a:rPr>
              <a:t>Ольгу  и  Татьяну  Лариных, </a:t>
            </a:r>
            <a:br>
              <a:rPr lang="ru-RU" sz="3600" b="1" smtClean="0">
                <a:latin typeface="Times New Roman" pitchFamily="18" charset="0"/>
              </a:rPr>
            </a:br>
            <a:r>
              <a:rPr lang="ru-RU" sz="3600" b="1" smtClean="0">
                <a:latin typeface="Times New Roman" pitchFamily="18" charset="0"/>
              </a:rPr>
              <a:t>Владимира  Ленского  </a:t>
            </a:r>
            <a:br>
              <a:rPr lang="ru-RU" sz="3600" b="1" smtClean="0">
                <a:latin typeface="Times New Roman" pitchFamily="18" charset="0"/>
              </a:rPr>
            </a:br>
            <a:r>
              <a:rPr lang="ru-RU" sz="3600" b="1" smtClean="0">
                <a:latin typeface="Times New Roman" pitchFamily="18" charset="0"/>
              </a:rPr>
              <a:t>и  Евгения  Онегина?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571625"/>
          </a:xfrm>
        </p:spPr>
        <p:txBody>
          <a:bodyPr/>
          <a:lstStyle/>
          <a:p>
            <a:pPr eaLnBrk="1" hangingPunct="1"/>
            <a:r>
              <a:rPr lang="ru-RU" sz="2800" b="1" smtClean="0">
                <a:latin typeface="Times New Roman" pitchFamily="18" charset="0"/>
              </a:rPr>
              <a:t>Какому событию предшествует данный пейзаж?</a:t>
            </a:r>
            <a:r>
              <a:rPr lang="ru-RU" sz="3200" smtClean="0">
                <a:latin typeface="Times New Roman" pitchFamily="18" charset="0"/>
              </a:rPr>
              <a:t/>
            </a:r>
            <a:br>
              <a:rPr lang="ru-RU" sz="3200" smtClean="0">
                <a:latin typeface="Times New Roman" pitchFamily="18" charset="0"/>
              </a:rPr>
            </a:br>
            <a:r>
              <a:rPr lang="ru-RU" sz="2000" smtClean="0">
                <a:latin typeface="Times New Roman" pitchFamily="18" charset="0"/>
              </a:rPr>
              <a:t>«Я подошёл к краю площадки и посмотрел вниз, голова чуть-чуть у меня </a:t>
            </a:r>
            <a:br>
              <a:rPr lang="ru-RU" sz="2000" smtClean="0">
                <a:latin typeface="Times New Roman" pitchFamily="18" charset="0"/>
              </a:rPr>
            </a:br>
            <a:r>
              <a:rPr lang="ru-RU" sz="2000" smtClean="0">
                <a:latin typeface="Times New Roman" pitchFamily="18" charset="0"/>
              </a:rPr>
              <a:t>не закружилась: там внизу казалось темно и холодно, как в гробе; мшистые </a:t>
            </a:r>
            <a:br>
              <a:rPr lang="ru-RU" sz="2000" smtClean="0">
                <a:latin typeface="Times New Roman" pitchFamily="18" charset="0"/>
              </a:rPr>
            </a:br>
            <a:r>
              <a:rPr lang="ru-RU" sz="2000" smtClean="0">
                <a:latin typeface="Times New Roman" pitchFamily="18" charset="0"/>
              </a:rPr>
              <a:t>зубцы скал, сброшенных грозою и временем, ожидали своей добычи».</a:t>
            </a:r>
          </a:p>
        </p:txBody>
      </p:sp>
      <p:pic>
        <p:nvPicPr>
          <p:cNvPr id="61443" name="Picture 4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0" y="1643063"/>
            <a:ext cx="3357563" cy="503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7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b="1" smtClean="0">
                <a:latin typeface="Times New Roman" pitchFamily="18" charset="0"/>
              </a:rPr>
              <a:t>Где  родился </a:t>
            </a:r>
            <a:br>
              <a:rPr lang="ru-RU" b="1" smtClean="0">
                <a:latin typeface="Times New Roman" pitchFamily="18" charset="0"/>
              </a:rPr>
            </a:br>
            <a:r>
              <a:rPr lang="ru-RU" b="1" smtClean="0">
                <a:latin typeface="Times New Roman" pitchFamily="18" charset="0"/>
              </a:rPr>
              <a:t>главный  герой  романа?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11800"/>
          </a:xfrm>
        </p:spPr>
        <p:txBody>
          <a:bodyPr/>
          <a:lstStyle/>
          <a:p>
            <a:pPr eaLnBrk="1" hangingPunct="1"/>
            <a:r>
              <a:rPr lang="en-US" sz="80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II  </a:t>
            </a:r>
            <a:r>
              <a:rPr lang="ru-RU" sz="80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АГОН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5583237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b="1" smtClean="0">
                <a:latin typeface="Times New Roman" pitchFamily="18" charset="0"/>
              </a:rPr>
              <a:t>Какую  характеристику  дал  </a:t>
            </a:r>
            <a:br>
              <a:rPr lang="ru-RU" b="1" smtClean="0">
                <a:latin typeface="Times New Roman" pitchFamily="18" charset="0"/>
              </a:rPr>
            </a:br>
            <a:r>
              <a:rPr lang="ru-RU" b="1" smtClean="0">
                <a:latin typeface="Times New Roman" pitchFamily="18" charset="0"/>
              </a:rPr>
              <a:t>Владимир  Ленский  Татьяне?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6323012"/>
          </a:xfrm>
        </p:spPr>
        <p:txBody>
          <a:bodyPr/>
          <a:lstStyle/>
          <a:p>
            <a:pPr eaLnBrk="1" hangingPunct="1"/>
            <a:r>
              <a:rPr lang="ru-RU" sz="3200" b="1" smtClean="0">
                <a:latin typeface="Times New Roman" pitchFamily="18" charset="0"/>
              </a:rPr>
              <a:t>Бэла, Мери или Вера?</a:t>
            </a:r>
            <a:r>
              <a:rPr lang="ru-RU" sz="3200" smtClean="0">
                <a:latin typeface="Times New Roman" pitchFamily="18" charset="0"/>
              </a:rPr>
              <a:t> </a:t>
            </a:r>
            <a:br>
              <a:rPr lang="ru-RU" sz="3200" smtClean="0">
                <a:latin typeface="Times New Roman" pitchFamily="18" charset="0"/>
              </a:rPr>
            </a:br>
            <a:r>
              <a:rPr lang="ru-RU" sz="2800" smtClean="0">
                <a:latin typeface="Times New Roman" pitchFamily="18" charset="0"/>
              </a:rPr>
              <a:t>Выберите соответствующую портретную </a:t>
            </a:r>
            <a:br>
              <a:rPr lang="ru-RU" sz="2800" smtClean="0">
                <a:latin typeface="Times New Roman" pitchFamily="18" charset="0"/>
              </a:rPr>
            </a:br>
            <a:r>
              <a:rPr lang="ru-RU" sz="2800" smtClean="0">
                <a:latin typeface="Times New Roman" pitchFamily="18" charset="0"/>
              </a:rPr>
              <a:t>характеристику каждой героини из предложенных:</a:t>
            </a:r>
            <a:br>
              <a:rPr lang="ru-RU" sz="2800" smtClean="0">
                <a:latin typeface="Times New Roman" pitchFamily="18" charset="0"/>
              </a:rPr>
            </a:br>
            <a:r>
              <a:rPr lang="ru-RU" sz="2800" b="1" smtClean="0">
                <a:latin typeface="Times New Roman" pitchFamily="18" charset="0"/>
              </a:rPr>
              <a:t/>
            </a:r>
            <a:br>
              <a:rPr lang="ru-RU" sz="2800" b="1" smtClean="0">
                <a:latin typeface="Times New Roman" pitchFamily="18" charset="0"/>
              </a:rPr>
            </a:br>
            <a:r>
              <a:rPr lang="ru-RU" sz="2800" b="1" smtClean="0">
                <a:latin typeface="Times New Roman" pitchFamily="18" charset="0"/>
              </a:rPr>
              <a:t> 1.</a:t>
            </a:r>
            <a:r>
              <a:rPr lang="ru-RU" sz="2800" smtClean="0">
                <a:latin typeface="Times New Roman" pitchFamily="18" charset="0"/>
              </a:rPr>
              <a:t> </a:t>
            </a:r>
            <a:r>
              <a:rPr lang="ru-RU" sz="2800" b="1" smtClean="0">
                <a:latin typeface="Times New Roman" pitchFamily="18" charset="0"/>
              </a:rPr>
              <a:t>«Её глубокие и спокойные глаза</a:t>
            </a:r>
            <a:r>
              <a:rPr lang="ru-RU" sz="2800" smtClean="0">
                <a:latin typeface="Times New Roman" pitchFamily="18" charset="0"/>
              </a:rPr>
              <a:t> знали чувство и страдание»;</a:t>
            </a:r>
            <a:br>
              <a:rPr lang="ru-RU" sz="2800" smtClean="0">
                <a:latin typeface="Times New Roman" pitchFamily="18" charset="0"/>
              </a:rPr>
            </a:br>
            <a:r>
              <a:rPr lang="ru-RU" smtClean="0"/>
              <a:t> </a:t>
            </a:r>
            <a:r>
              <a:rPr lang="ru-RU" sz="2800" b="1" smtClean="0">
                <a:latin typeface="Times New Roman" pitchFamily="18" charset="0"/>
              </a:rPr>
              <a:t>2.</a:t>
            </a:r>
            <a:r>
              <a:rPr lang="ru-RU" sz="2800" smtClean="0">
                <a:latin typeface="Times New Roman" pitchFamily="18" charset="0"/>
              </a:rPr>
              <a:t> </a:t>
            </a:r>
            <a:r>
              <a:rPr lang="ru-RU" sz="2800" b="1" smtClean="0">
                <a:latin typeface="Times New Roman" pitchFamily="18" charset="0"/>
              </a:rPr>
              <a:t>«У нее такие бархатные глаза – именно бархатные… </a:t>
            </a:r>
            <a:r>
              <a:rPr lang="ru-RU" sz="2800" smtClean="0">
                <a:latin typeface="Times New Roman" pitchFamily="18" charset="0"/>
              </a:rPr>
              <a:t>нижние и верхние ресницы так длинны, </a:t>
            </a:r>
            <a:br>
              <a:rPr lang="ru-RU" sz="2800" smtClean="0">
                <a:latin typeface="Times New Roman" pitchFamily="18" charset="0"/>
              </a:rPr>
            </a:br>
            <a:r>
              <a:rPr lang="ru-RU" sz="2800" smtClean="0">
                <a:latin typeface="Times New Roman" pitchFamily="18" charset="0"/>
              </a:rPr>
              <a:t>что лучи солнца не отражаются в ее зрачках»;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 </a:t>
            </a:r>
            <a:r>
              <a:rPr lang="ru-RU" sz="2800" b="1" smtClean="0">
                <a:latin typeface="Times New Roman" pitchFamily="18" charset="0"/>
              </a:rPr>
              <a:t>3.</a:t>
            </a:r>
            <a:r>
              <a:rPr lang="ru-RU" sz="2800" smtClean="0">
                <a:latin typeface="Times New Roman" pitchFamily="18" charset="0"/>
              </a:rPr>
              <a:t> </a:t>
            </a:r>
            <a:r>
              <a:rPr lang="ru-RU" sz="2800" b="1" smtClean="0">
                <a:latin typeface="Times New Roman" pitchFamily="18" charset="0"/>
              </a:rPr>
              <a:t>«Что за глаза! Они так сверкали, будто два угля».</a:t>
            </a:r>
            <a:br>
              <a:rPr lang="ru-RU" sz="2800" b="1" smtClean="0">
                <a:latin typeface="Times New Roman" pitchFamily="18" charset="0"/>
              </a:rPr>
            </a:br>
            <a:r>
              <a:rPr lang="ru-RU" sz="2800" smtClean="0">
                <a:latin typeface="Times New Roman" pitchFamily="18" charset="0"/>
              </a:rPr>
              <a:t/>
            </a:r>
            <a:br>
              <a:rPr lang="ru-RU" sz="2800" smtClean="0">
                <a:latin typeface="Times New Roman" pitchFamily="18" charset="0"/>
              </a:rPr>
            </a:br>
            <a:endParaRPr lang="ru-RU" sz="280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362950" cy="614362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3200" b="1" smtClean="0">
                <a:latin typeface="Times New Roman" pitchFamily="18" charset="0"/>
              </a:rPr>
              <a:t>Восстановите  последовательность  путешествия  Павла  Чичикова  </a:t>
            </a:r>
            <a:br>
              <a:rPr lang="ru-RU" sz="3200" b="1" smtClean="0">
                <a:latin typeface="Times New Roman" pitchFamily="18" charset="0"/>
              </a:rPr>
            </a:br>
            <a:r>
              <a:rPr lang="ru-RU" sz="3200" b="1" smtClean="0">
                <a:latin typeface="Times New Roman" pitchFamily="18" charset="0"/>
              </a:rPr>
              <a:t>к  помещикам.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0" y="260350"/>
            <a:ext cx="9143999" cy="595473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 УРОКА: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</a:rPr>
              <a:t>обобщить и систематизировать знания учащихся </a:t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</a:rPr>
              <a:t>по трём произведениям русской литературы; </a:t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</a:rPr>
              <a:t>на примере изображения пороков </a:t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</a:rPr>
              <a:t>общества того времени воспитывать в детях </a:t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</a:rPr>
              <a:t>лучшие нравственные качества: </a:t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</a:rPr>
              <a:t>способность дружить, любить и отдавать себя другим.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268413"/>
          </a:xfrm>
        </p:spPr>
        <p:txBody>
          <a:bodyPr/>
          <a:lstStyle/>
          <a:p>
            <a:pPr eaLnBrk="1" hangingPunct="1"/>
            <a:r>
              <a:rPr lang="ru-RU" sz="3200" b="1" smtClean="0">
                <a:latin typeface="Times New Roman" pitchFamily="18" charset="0"/>
              </a:rPr>
              <a:t>Раскройте  сон  Татьяны. </a:t>
            </a:r>
            <a:br>
              <a:rPr lang="ru-RU" sz="3200" b="1" smtClean="0">
                <a:latin typeface="Times New Roman" pitchFamily="18" charset="0"/>
              </a:rPr>
            </a:br>
            <a:r>
              <a:rPr lang="ru-RU" sz="3200" b="1" smtClean="0">
                <a:latin typeface="Times New Roman" pitchFamily="18" charset="0"/>
              </a:rPr>
              <a:t>Что  ей  приснилось?</a:t>
            </a:r>
          </a:p>
        </p:txBody>
      </p:sp>
      <p:pic>
        <p:nvPicPr>
          <p:cNvPr id="29699" name="Picture 3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484313"/>
            <a:ext cx="7181850" cy="466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0"/>
            <a:ext cx="8856662" cy="1052513"/>
          </a:xfrm>
        </p:spPr>
        <p:txBody>
          <a:bodyPr/>
          <a:lstStyle/>
          <a:p>
            <a:pPr eaLnBrk="1" hangingPunct="1"/>
            <a:r>
              <a:rPr lang="ru-RU" sz="2400" b="1" smtClean="0">
                <a:latin typeface="Times New Roman" pitchFamily="18" charset="0"/>
              </a:rPr>
              <a:t>Раскройте  взаимоотношения  </a:t>
            </a:r>
            <a:br>
              <a:rPr lang="ru-RU" sz="2400" b="1" smtClean="0">
                <a:latin typeface="Times New Roman" pitchFamily="18" charset="0"/>
              </a:rPr>
            </a:br>
            <a:r>
              <a:rPr lang="ru-RU" sz="2400" b="1" smtClean="0">
                <a:latin typeface="Times New Roman" pitchFamily="18" charset="0"/>
              </a:rPr>
              <a:t>Григория  Печорина  с  каждой  из  девушек.</a:t>
            </a:r>
          </a:p>
        </p:txBody>
      </p:sp>
      <p:pic>
        <p:nvPicPr>
          <p:cNvPr id="64515" name="Picture 4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052513"/>
            <a:ext cx="2754312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3" descr=" "/>
          <p:cNvPicPr>
            <a:picLocks noChangeAspect="1" noChangeArrowheads="1"/>
          </p:cNvPicPr>
          <p:nvPr/>
        </p:nvPicPr>
        <p:blipFill>
          <a:blip r:embed="rId3"/>
          <a:srcRect l="2274" t="1511" r="2274" b="4872"/>
          <a:stretch>
            <a:fillRect/>
          </a:stretch>
        </p:blipFill>
        <p:spPr bwMode="auto">
          <a:xfrm>
            <a:off x="3132138" y="1628775"/>
            <a:ext cx="2732087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Picture 2" descr=" 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2349500"/>
            <a:ext cx="285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8" name="Text Box 7"/>
          <p:cNvSpPr txBox="1">
            <a:spLocks noChangeArrowheads="1"/>
          </p:cNvSpPr>
          <p:nvPr/>
        </p:nvSpPr>
        <p:spPr bwMode="auto">
          <a:xfrm>
            <a:off x="1116013" y="4797425"/>
            <a:ext cx="7477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</a:rPr>
              <a:t>Бэла</a:t>
            </a:r>
          </a:p>
        </p:txBody>
      </p:sp>
      <p:sp>
        <p:nvSpPr>
          <p:cNvPr id="64519" name="Text Box 8"/>
          <p:cNvSpPr txBox="1">
            <a:spLocks noChangeArrowheads="1"/>
          </p:cNvSpPr>
          <p:nvPr/>
        </p:nvSpPr>
        <p:spPr bwMode="auto">
          <a:xfrm>
            <a:off x="4140200" y="5734050"/>
            <a:ext cx="7826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Мери</a:t>
            </a:r>
          </a:p>
        </p:txBody>
      </p:sp>
      <p:sp>
        <p:nvSpPr>
          <p:cNvPr id="64520" name="Text Box 9"/>
          <p:cNvSpPr txBox="1">
            <a:spLocks noChangeArrowheads="1"/>
          </p:cNvSpPr>
          <p:nvPr/>
        </p:nvSpPr>
        <p:spPr bwMode="auto">
          <a:xfrm>
            <a:off x="7164388" y="6165850"/>
            <a:ext cx="6842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Вера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908050"/>
          </a:xfrm>
        </p:spPr>
        <p:txBody>
          <a:bodyPr/>
          <a:lstStyle/>
          <a:p>
            <a:pPr eaLnBrk="1" hangingPunct="1"/>
            <a:r>
              <a:rPr lang="ru-RU" sz="2200" b="1" smtClean="0">
                <a:latin typeface="Times New Roman" pitchFamily="18" charset="0"/>
              </a:rPr>
              <a:t>Каким  образом  восприняли  данные  персонажи  господина </a:t>
            </a:r>
            <a:br>
              <a:rPr lang="ru-RU" sz="2200" b="1" smtClean="0">
                <a:latin typeface="Times New Roman" pitchFamily="18" charset="0"/>
              </a:rPr>
            </a:br>
            <a:r>
              <a:rPr lang="ru-RU" sz="2200" b="1" smtClean="0">
                <a:latin typeface="Times New Roman" pitchFamily="18" charset="0"/>
              </a:rPr>
              <a:t>Чичикова  и  его  предложение  приобрести  у  них  мёртвые  души?</a:t>
            </a:r>
          </a:p>
        </p:txBody>
      </p:sp>
      <p:pic>
        <p:nvPicPr>
          <p:cNvPr id="65539" name="Picture 4" descr="il187"/>
          <p:cNvPicPr>
            <a:picLocks noChangeAspect="1" noChangeArrowheads="1"/>
          </p:cNvPicPr>
          <p:nvPr/>
        </p:nvPicPr>
        <p:blipFill>
          <a:blip r:embed="rId2"/>
          <a:srcRect l="5090" t="2840"/>
          <a:stretch>
            <a:fillRect/>
          </a:stretch>
        </p:blipFill>
        <p:spPr bwMode="auto">
          <a:xfrm>
            <a:off x="344488" y="857250"/>
            <a:ext cx="1798637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8" descr="il198"/>
          <p:cNvPicPr>
            <a:picLocks noChangeAspect="1" noChangeArrowheads="1"/>
          </p:cNvPicPr>
          <p:nvPr/>
        </p:nvPicPr>
        <p:blipFill>
          <a:blip r:embed="rId3"/>
          <a:srcRect t="33623"/>
          <a:stretch>
            <a:fillRect/>
          </a:stretch>
        </p:blipFill>
        <p:spPr bwMode="auto">
          <a:xfrm>
            <a:off x="4572000" y="4000500"/>
            <a:ext cx="3754438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1" name="Picture 9" descr="il188"/>
          <p:cNvPicPr>
            <a:picLocks noChangeAspect="1" noChangeArrowheads="1"/>
          </p:cNvPicPr>
          <p:nvPr/>
        </p:nvPicPr>
        <p:blipFill>
          <a:blip r:embed="rId4"/>
          <a:srcRect l="3648" t="2673" r="3004"/>
          <a:stretch>
            <a:fillRect/>
          </a:stretch>
        </p:blipFill>
        <p:spPr bwMode="auto">
          <a:xfrm>
            <a:off x="6989763" y="857250"/>
            <a:ext cx="1797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2" name="Picture 10" descr="il185"/>
          <p:cNvPicPr>
            <a:picLocks noChangeAspect="1" noChangeArrowheads="1"/>
          </p:cNvPicPr>
          <p:nvPr/>
        </p:nvPicPr>
        <p:blipFill>
          <a:blip r:embed="rId5"/>
          <a:srcRect t="26860"/>
          <a:stretch>
            <a:fillRect/>
          </a:stretch>
        </p:blipFill>
        <p:spPr bwMode="auto">
          <a:xfrm>
            <a:off x="1285875" y="4000500"/>
            <a:ext cx="2428875" cy="257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3" name="Picture 11" descr="il183"/>
          <p:cNvPicPr>
            <a:picLocks noChangeAspect="1" noChangeArrowheads="1"/>
          </p:cNvPicPr>
          <p:nvPr/>
        </p:nvPicPr>
        <p:blipFill>
          <a:blip r:embed="rId6"/>
          <a:srcRect t="6358"/>
          <a:stretch>
            <a:fillRect/>
          </a:stretch>
        </p:blipFill>
        <p:spPr bwMode="auto">
          <a:xfrm>
            <a:off x="3571875" y="857250"/>
            <a:ext cx="202406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4" name="TextBox 7"/>
          <p:cNvSpPr txBox="1">
            <a:spLocks noChangeArrowheads="1"/>
          </p:cNvSpPr>
          <p:nvPr/>
        </p:nvSpPr>
        <p:spPr bwMode="auto">
          <a:xfrm>
            <a:off x="714375" y="3714750"/>
            <a:ext cx="9350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Times New Roman" pitchFamily="18" charset="0"/>
                <a:cs typeface="Times New Roman" pitchFamily="18" charset="0"/>
              </a:rPr>
              <a:t>Манилов</a:t>
            </a:r>
          </a:p>
        </p:txBody>
      </p:sp>
      <p:sp>
        <p:nvSpPr>
          <p:cNvPr id="65545" name="TextBox 8"/>
          <p:cNvSpPr txBox="1">
            <a:spLocks noChangeArrowheads="1"/>
          </p:cNvSpPr>
          <p:nvPr/>
        </p:nvSpPr>
        <p:spPr bwMode="auto">
          <a:xfrm>
            <a:off x="4071938" y="3714750"/>
            <a:ext cx="1041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Times New Roman" pitchFamily="18" charset="0"/>
                <a:cs typeface="Times New Roman" pitchFamily="18" charset="0"/>
              </a:rPr>
              <a:t>Плюшкин</a:t>
            </a:r>
          </a:p>
        </p:txBody>
      </p:sp>
      <p:sp>
        <p:nvSpPr>
          <p:cNvPr id="65546" name="TextBox 9"/>
          <p:cNvSpPr txBox="1">
            <a:spLocks noChangeArrowheads="1"/>
          </p:cNvSpPr>
          <p:nvPr/>
        </p:nvSpPr>
        <p:spPr bwMode="auto">
          <a:xfrm>
            <a:off x="7500938" y="3714750"/>
            <a:ext cx="84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Times New Roman" pitchFamily="18" charset="0"/>
                <a:cs typeface="Times New Roman" pitchFamily="18" charset="0"/>
              </a:rPr>
              <a:t>Ноздрёв</a:t>
            </a:r>
          </a:p>
        </p:txBody>
      </p:sp>
      <p:sp>
        <p:nvSpPr>
          <p:cNvPr id="65547" name="TextBox 10"/>
          <p:cNvSpPr txBox="1">
            <a:spLocks noChangeArrowheads="1"/>
          </p:cNvSpPr>
          <p:nvPr/>
        </p:nvSpPr>
        <p:spPr bwMode="auto">
          <a:xfrm>
            <a:off x="1928813" y="6550025"/>
            <a:ext cx="10493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Times New Roman" pitchFamily="18" charset="0"/>
                <a:cs typeface="Times New Roman" pitchFamily="18" charset="0"/>
              </a:rPr>
              <a:t>Коробочка</a:t>
            </a:r>
          </a:p>
        </p:txBody>
      </p:sp>
      <p:sp>
        <p:nvSpPr>
          <p:cNvPr id="65548" name="TextBox 11"/>
          <p:cNvSpPr txBox="1">
            <a:spLocks noChangeArrowheads="1"/>
          </p:cNvSpPr>
          <p:nvPr/>
        </p:nvSpPr>
        <p:spPr bwMode="auto">
          <a:xfrm>
            <a:off x="5857875" y="6550025"/>
            <a:ext cx="10652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Times New Roman" pitchFamily="18" charset="0"/>
                <a:cs typeface="Times New Roman" pitchFamily="18" charset="0"/>
              </a:rPr>
              <a:t>Собакевич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975"/>
          </a:xfrm>
        </p:spPr>
        <p:txBody>
          <a:bodyPr/>
          <a:lstStyle/>
          <a:p>
            <a:pPr eaLnBrk="1" hangingPunct="1"/>
            <a:r>
              <a:rPr lang="ru-RU" sz="2800" b="1" smtClean="0">
                <a:latin typeface="Times New Roman" pitchFamily="18" charset="0"/>
              </a:rPr>
              <a:t>Чем  были  заняты  Онегин  и  Ленский  в  ночь  перед дуэлью?  Чем  закончился  их  поединок  роковой?</a:t>
            </a:r>
            <a:r>
              <a:rPr lang="ru-RU" smtClean="0"/>
              <a:t> </a:t>
            </a:r>
          </a:p>
        </p:txBody>
      </p:sp>
      <p:pic>
        <p:nvPicPr>
          <p:cNvPr id="30723" name="Picture 2" descr=" "/>
          <p:cNvPicPr>
            <a:picLocks noChangeAspect="1" noChangeArrowheads="1"/>
          </p:cNvPicPr>
          <p:nvPr/>
        </p:nvPicPr>
        <p:blipFill>
          <a:blip r:embed="rId2"/>
          <a:srcRect l="46300" t="1514"/>
          <a:stretch>
            <a:fillRect/>
          </a:stretch>
        </p:blipFill>
        <p:spPr bwMode="auto">
          <a:xfrm>
            <a:off x="2484438" y="1341438"/>
            <a:ext cx="4232275" cy="500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01186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b="1" smtClean="0">
                <a:latin typeface="Times New Roman" pitchFamily="18" charset="0"/>
              </a:rPr>
              <a:t>Назовите  женщину, </a:t>
            </a:r>
            <a:br>
              <a:rPr lang="ru-RU" b="1" smtClean="0">
                <a:latin typeface="Times New Roman" pitchFamily="18" charset="0"/>
              </a:rPr>
            </a:br>
            <a:r>
              <a:rPr lang="ru-RU" b="1" smtClean="0">
                <a:latin typeface="Times New Roman" pitchFamily="18" charset="0"/>
              </a:rPr>
              <a:t>которую  предпочёл </a:t>
            </a:r>
            <a:br>
              <a:rPr lang="ru-RU" b="1" smtClean="0">
                <a:latin typeface="Times New Roman" pitchFamily="18" charset="0"/>
              </a:rPr>
            </a:br>
            <a:r>
              <a:rPr lang="ru-RU" b="1" smtClean="0">
                <a:latin typeface="Times New Roman" pitchFamily="18" charset="0"/>
              </a:rPr>
              <a:t>Печорин  всем  остальным.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7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b="1" smtClean="0">
                <a:latin typeface="Times New Roman" pitchFamily="18" charset="0"/>
              </a:rPr>
              <a:t>Как  относится  автор </a:t>
            </a:r>
            <a:br>
              <a:rPr lang="ru-RU" b="1" smtClean="0">
                <a:latin typeface="Times New Roman" pitchFamily="18" charset="0"/>
              </a:rPr>
            </a:br>
            <a:r>
              <a:rPr lang="ru-RU" b="1" smtClean="0">
                <a:latin typeface="Times New Roman" pitchFamily="18" charset="0"/>
              </a:rPr>
              <a:t>к  своим  героям?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8987"/>
          </a:xfrm>
        </p:spPr>
        <p:txBody>
          <a:bodyPr/>
          <a:lstStyle/>
          <a:p>
            <a:pPr eaLnBrk="1" hangingPunct="1"/>
            <a:r>
              <a:rPr lang="en-US" sz="80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III  </a:t>
            </a:r>
            <a:r>
              <a:rPr lang="ru-RU" sz="80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АГОН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sz="2800" b="1" smtClean="0">
                <a:latin typeface="Times New Roman" pitchFamily="18" charset="0"/>
              </a:rPr>
              <a:t>Прочтите  наизусть  отрывок из  письма  Татьяны  Евгению.</a:t>
            </a:r>
            <a:r>
              <a:rPr lang="ru-RU" sz="4000" smtClean="0"/>
              <a:t> </a:t>
            </a:r>
          </a:p>
        </p:txBody>
      </p:sp>
      <p:pic>
        <p:nvPicPr>
          <p:cNvPr id="38915" name="Picture 2" descr="959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1412875"/>
            <a:ext cx="337185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2875" y="274638"/>
            <a:ext cx="8786813" cy="545941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3200" b="1" smtClean="0">
                <a:latin typeface="Times New Roman" pitchFamily="18" charset="0"/>
              </a:rPr>
              <a:t>Раскрытию  образа  главного  героя  романа  способствуют  второстепенные  персонажи.  Назовите  «двойников»  Григория  Печорина.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5583237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Какую  роль  играет  мотив  дороги, проходящей  через  всё  произведение </a:t>
            </a:r>
            <a:br>
              <a:rPr lang="ru-RU" sz="36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Н.В.  Гоголя?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43438" y="0"/>
            <a:ext cx="4500562" cy="2643188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«ЗЕЛЁНАЯ  ДОРОЖКА»</a:t>
            </a:r>
          </a:p>
        </p:txBody>
      </p:sp>
      <p:pic>
        <p:nvPicPr>
          <p:cNvPr id="53251" name="Picture 2" descr="Орест Кипренский. Портрет Александра Пушкина.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642938"/>
            <a:ext cx="4143375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Box 4"/>
          <p:cNvSpPr txBox="1">
            <a:spLocks noChangeArrowheads="1"/>
          </p:cNvSpPr>
          <p:nvPr/>
        </p:nvSpPr>
        <p:spPr bwMode="auto">
          <a:xfrm>
            <a:off x="0" y="5715000"/>
            <a:ext cx="53768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Александр  Сергеевич  Пушкин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7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b="1" smtClean="0">
                <a:latin typeface="Times New Roman" pitchFamily="18" charset="0"/>
              </a:rPr>
              <a:t>Что  является  кульминацией романа  А.С.  Пушкина?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583237"/>
          </a:xfrm>
        </p:spPr>
        <p:txBody>
          <a:bodyPr/>
          <a:lstStyle/>
          <a:p>
            <a:pPr eaLnBrk="1" hangingPunct="1"/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В  чём  трагедия  Печорина?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785938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Раскройте  образ  Павла  Ивановича  Чичикова:  </a:t>
            </a:r>
            <a:br>
              <a:rPr lang="ru-RU" sz="28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его  характер,  натуру,  поступки;  назовите  тип  героя.</a:t>
            </a:r>
            <a:r>
              <a:rPr lang="ru-RU" sz="2800" smtClean="0"/>
              <a:t/>
            </a:r>
            <a:br>
              <a:rPr lang="ru-RU" sz="2800" smtClean="0"/>
            </a:br>
            <a:endParaRPr lang="ru-RU" sz="2800" smtClean="0"/>
          </a:p>
        </p:txBody>
      </p:sp>
      <p:pic>
        <p:nvPicPr>
          <p:cNvPr id="70659" name="Picture 2" descr="il1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63" y="1357313"/>
            <a:ext cx="3700462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513"/>
          </a:xfrm>
        </p:spPr>
        <p:txBody>
          <a:bodyPr/>
          <a:lstStyle/>
          <a:p>
            <a:pPr eaLnBrk="1" hangingPunct="1"/>
            <a:r>
              <a:rPr lang="ru-RU" sz="3000" b="1" smtClean="0">
                <a:latin typeface="Times New Roman" pitchFamily="18" charset="0"/>
              </a:rPr>
              <a:t>Изменилась  ли  Татьяна  Ларина  </a:t>
            </a:r>
            <a:br>
              <a:rPr lang="ru-RU" sz="3000" b="1" smtClean="0">
                <a:latin typeface="Times New Roman" pitchFamily="18" charset="0"/>
              </a:rPr>
            </a:br>
            <a:r>
              <a:rPr lang="ru-RU" sz="3000" b="1" smtClean="0">
                <a:latin typeface="Times New Roman" pitchFamily="18" charset="0"/>
              </a:rPr>
              <a:t>с  тех  пор,  как  стала  княгиней?</a:t>
            </a:r>
          </a:p>
        </p:txBody>
      </p:sp>
      <p:pic>
        <p:nvPicPr>
          <p:cNvPr id="40963" name="Picture 3" descr="К. Рудаков. Рисунки к роману А. С. Пушкина &quot;Евгений Онегин&quot;: иллюстрация 2"/>
          <p:cNvPicPr>
            <a:picLocks noChangeAspect="1" noChangeArrowheads="1"/>
          </p:cNvPicPr>
          <p:nvPr/>
        </p:nvPicPr>
        <p:blipFill>
          <a:blip r:embed="rId2"/>
          <a:srcRect l="15855" t="11842" r="15440" b="14474"/>
          <a:stretch>
            <a:fillRect/>
          </a:stretch>
        </p:blipFill>
        <p:spPr bwMode="auto">
          <a:xfrm>
            <a:off x="2700338" y="1268413"/>
            <a:ext cx="360997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42875"/>
            <a:ext cx="9144000" cy="157162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Раскройте  образ  Григория  Печорина: </a:t>
            </a:r>
            <a:br>
              <a:rPr lang="ru-RU" sz="28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его  характер,  натуру,  поступки;  назовите тип  героя.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mtClean="0">
                <a:latin typeface="Times New Roman" pitchFamily="18" charset="0"/>
                <a:cs typeface="Times New Roman" pitchFamily="18" charset="0"/>
              </a:rPr>
            </a:br>
            <a:endParaRPr lang="ru-RU" sz="32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83" name="Picture 3" descr=" "/>
          <p:cNvPicPr>
            <a:picLocks noChangeAspect="1" noChangeArrowheads="1"/>
          </p:cNvPicPr>
          <p:nvPr/>
        </p:nvPicPr>
        <p:blipFill>
          <a:blip r:embed="rId2"/>
          <a:srcRect l="1889" r="54803"/>
          <a:stretch>
            <a:fillRect/>
          </a:stretch>
        </p:blipFill>
        <p:spPr bwMode="auto">
          <a:xfrm>
            <a:off x="2786063" y="1357313"/>
            <a:ext cx="3286125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37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3600" b="1" smtClean="0">
                <a:latin typeface="Times New Roman" pitchFamily="18" charset="0"/>
              </a:rPr>
              <a:t>Раскройте  образ  Евгения  Онегина: </a:t>
            </a:r>
            <a:br>
              <a:rPr lang="ru-RU" sz="3600" b="1" smtClean="0">
                <a:latin typeface="Times New Roman" pitchFamily="18" charset="0"/>
              </a:rPr>
            </a:br>
            <a:r>
              <a:rPr lang="ru-RU" sz="3600" b="1" smtClean="0">
                <a:latin typeface="Times New Roman" pitchFamily="18" charset="0"/>
              </a:rPr>
              <a:t>его  характер,  натуру,  поступки; назовите  тип  героя.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8925"/>
          </a:xfrm>
        </p:spPr>
        <p:txBody>
          <a:bodyPr/>
          <a:lstStyle/>
          <a:p>
            <a:pPr eaLnBrk="1" hangingPunct="1"/>
            <a:r>
              <a:rPr lang="ru-RU" sz="80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ФИНАЛ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8987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Что  объединяет  все </a:t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три  произведения? </a:t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  чём  сходства  героев?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62"/>
          </a:xfrm>
        </p:spPr>
        <p:txBody>
          <a:bodyPr/>
          <a:lstStyle/>
          <a:p>
            <a:pPr eaLnBrk="1" hangingPunct="1"/>
            <a:r>
              <a:rPr lang="ru-RU" sz="80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ИТОГ  УРОКА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08330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Ребята,  как  вы  думаете: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 наше  время  есть  «лишние  люди»?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Какими  пороками  обладает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современное  общество?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  хотели  бы  стать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Онегиными,  Печориными,  Чичиковыми?..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Что  нужно  сделать,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чтобы  реализоваться  в  жизни?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/>
          </p:cNvSpPr>
          <p:nvPr>
            <p:ph type="title"/>
          </p:nvPr>
        </p:nvSpPr>
        <p:spPr>
          <a:xfrm>
            <a:off x="107950" y="0"/>
            <a:ext cx="4319588" cy="214311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</a:rPr>
              <a:t>«ЖЁЛТАЯ  ДОРОЖКА»</a:t>
            </a:r>
          </a:p>
        </p:txBody>
      </p:sp>
      <p:pic>
        <p:nvPicPr>
          <p:cNvPr id="54276" name="Picture 3" descr="Портрет Лермонтова М.Ю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196975"/>
            <a:ext cx="4056063" cy="509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5003800" y="6308725"/>
            <a:ext cx="3613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</a:rPr>
              <a:t>Михаил  Юрьевич  Лермонтов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635795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</a:rPr>
              <a:t>Напутствие  на  будущее:</a:t>
            </a:r>
            <a:br>
              <a:rPr lang="ru-RU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ребята, задумайтесь над смыслом бытия и скоротечностью хода времени, расставьте приоритеты, выдвинете цели и не растрачивайте силы впустую, 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а развивайтесь полноценно! 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И не забывайте, что вы люди 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и что другие люди окружают вас! 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Пронесите гордое звание Человек через всю жизнь!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</a:rPr>
              <a:t>Любите, дружите и будьте частичкой общества!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26050"/>
          </a:xfrm>
        </p:spPr>
        <p:txBody>
          <a:bodyPr/>
          <a:lstStyle/>
          <a:p>
            <a:pPr eaLnBrk="1" hangingPunct="1"/>
            <a:r>
              <a:rPr lang="ru-RU" sz="80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br>
              <a:rPr lang="ru-RU" sz="80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  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1214438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«КРАСНАЯ  ДОРОЖКА»</a:t>
            </a:r>
          </a:p>
        </p:txBody>
      </p:sp>
      <p:pic>
        <p:nvPicPr>
          <p:cNvPr id="55299" name="Picture 2" descr="220PX-~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63" y="1214438"/>
            <a:ext cx="3595687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0" name="TextBox 4"/>
          <p:cNvSpPr txBox="1">
            <a:spLocks noChangeArrowheads="1"/>
          </p:cNvSpPr>
          <p:nvPr/>
        </p:nvSpPr>
        <p:spPr bwMode="auto">
          <a:xfrm>
            <a:off x="2143125" y="6072188"/>
            <a:ext cx="5029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Николай  Васильевич  Гоголь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11800"/>
          </a:xfrm>
        </p:spPr>
        <p:txBody>
          <a:bodyPr/>
          <a:lstStyle/>
          <a:p>
            <a:pPr eaLnBrk="1" hangingPunct="1"/>
            <a:r>
              <a:rPr lang="en-US" sz="80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  </a:t>
            </a:r>
            <a:r>
              <a:rPr lang="ru-RU" sz="80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АГОН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214313" y="142853"/>
            <a:ext cx="8715375" cy="485778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</a:rPr>
              <a:t>«ЗЕЛЁНАЯ  ДОРОЖКА»</a:t>
            </a:r>
            <a:br>
              <a:rPr lang="ru-RU" sz="3600" b="1" dirty="0" smtClean="0">
                <a:latin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</a:rPr>
              <a:t>Дайте  определение  понятию «онегинская  строфа».  Назовите количество  строф  в  романе.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4313" y="285728"/>
            <a:ext cx="8715375" cy="571504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</a:rPr>
              <a:t>«ЖЁЛТАЯ ДОРОЖКА»</a:t>
            </a:r>
            <a:br>
              <a:rPr lang="ru-RU" sz="3600" b="1" dirty="0" smtClean="0">
                <a:latin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</a:rPr>
              <a:t>К  какому  жанру  </a:t>
            </a:r>
            <a:br>
              <a:rPr lang="ru-RU" sz="3200" b="1" dirty="0" smtClean="0">
                <a:latin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</a:rPr>
              <a:t>относится  произведение </a:t>
            </a:r>
            <a:br>
              <a:rPr lang="ru-RU" sz="3200" b="1" dirty="0" smtClean="0">
                <a:latin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</a:rPr>
              <a:t>М.Ю.  Лермонтова  </a:t>
            </a:r>
            <a:br>
              <a:rPr lang="ru-RU" sz="3200" b="1" dirty="0" smtClean="0">
                <a:latin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</a:rPr>
              <a:t>«Герой  нашего  времени»?  </a:t>
            </a:r>
            <a:br>
              <a:rPr lang="ru-RU" sz="3200" b="1" dirty="0" smtClean="0">
                <a:latin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</a:rPr>
              <a:t>Определите  проблему  </a:t>
            </a:r>
            <a:br>
              <a:rPr lang="ru-RU" sz="3200" b="1" dirty="0" smtClean="0">
                <a:latin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</a:rPr>
              <a:t>и  идею  романа.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2875" y="274639"/>
            <a:ext cx="8715375" cy="4725998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</a:rPr>
              <a:t>«КРАСНАЯ  ДОРОЖКА»</a:t>
            </a:r>
            <a:br>
              <a:rPr lang="ru-RU" sz="3600" b="1" dirty="0" smtClean="0">
                <a:latin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</a:rPr>
              <a:t>К  какому  литературному  жанру относится  произведение </a:t>
            </a:r>
            <a:br>
              <a:rPr lang="ru-RU" sz="3600" b="1" dirty="0" smtClean="0">
                <a:latin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</a:rPr>
              <a:t>Н.В.  Гоголя  «Мёртвые  души»?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195</Words>
  <Application>Microsoft Office PowerPoint</Application>
  <PresentationFormat>Экран (4:3)</PresentationFormat>
  <Paragraphs>56</Paragraphs>
  <Slides>41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 УРОК-ИГРА  «УМНИКИ  И  УМНИЦЫ»</vt:lpstr>
      <vt:lpstr>ЦЕЛЬ  УРОКА: обобщить и систематизировать знания учащихся  по трём произведениям русской литературы;  на примере изображения пороков  общества того времени воспитывать в детях  лучшие нравственные качества:  способность дружить, любить и отдавать себя другим.</vt:lpstr>
      <vt:lpstr>«ЗЕЛЁНАЯ  ДОРОЖКА»</vt:lpstr>
      <vt:lpstr>«ЖЁЛТАЯ  ДОРОЖКА»</vt:lpstr>
      <vt:lpstr>«КРАСНАЯ  ДОРОЖКА»</vt:lpstr>
      <vt:lpstr>I  АГОН</vt:lpstr>
      <vt:lpstr>«ЗЕЛЁНАЯ  ДОРОЖКА»  Дайте  определение  понятию «онегинская  строфа».  Назовите количество  строф  в  романе.</vt:lpstr>
      <vt:lpstr>«ЖЁЛТАЯ ДОРОЖКА»  К  какому  жанру   относится  произведение  М.Ю.  Лермонтова   «Герой  нашего  времени»?   Определите  проблему   и  идею  романа.</vt:lpstr>
      <vt:lpstr>«КРАСНАЯ  ДОРОЖКА»  К  какому  литературному  жанру относится  произведение  Н.В.  Гоголя  «Мёртвые  души»?</vt:lpstr>
      <vt:lpstr>Определите   композицию  романа.</vt:lpstr>
      <vt:lpstr>Восстановите   хронологическую  последовательность  событий  романа. </vt:lpstr>
      <vt:lpstr>Что  значит  «мёртвые  души»?</vt:lpstr>
      <vt:lpstr>Какой  художественный  приём  использует  автор,  сравнивая  Ольгу  и  Татьяну  Лариных,  Владимира  Ленского   и  Евгения  Онегина?</vt:lpstr>
      <vt:lpstr>Какому событию предшествует данный пейзаж? «Я подошёл к краю площадки и посмотрел вниз, голова чуть-чуть у меня  не закружилась: там внизу казалось темно и холодно, как в гробе; мшистые  зубцы скал, сброшенных грозою и временем, ожидали своей добычи».</vt:lpstr>
      <vt:lpstr>Где  родился  главный  герой  романа?</vt:lpstr>
      <vt:lpstr>II  АГОН</vt:lpstr>
      <vt:lpstr>Какую  характеристику  дал   Владимир  Ленский  Татьяне?</vt:lpstr>
      <vt:lpstr>Бэла, Мери или Вера?  Выберите соответствующую портретную  характеристику каждой героини из предложенных:   1. «Её глубокие и спокойные глаза знали чувство и страдание»;  2. «У нее такие бархатные глаза – именно бархатные… нижние и верхние ресницы так длинны,  что лучи солнца не отражаются в ее зрачках»;  3. «Что за глаза! Они так сверкали, будто два угля».  </vt:lpstr>
      <vt:lpstr>Восстановите  последовательность  путешествия  Павла  Чичикова   к  помещикам.</vt:lpstr>
      <vt:lpstr>Раскройте  сон  Татьяны.  Что  ей  приснилось?</vt:lpstr>
      <vt:lpstr>Раскройте  взаимоотношения   Григория  Печорина  с  каждой  из  девушек.</vt:lpstr>
      <vt:lpstr>Каким  образом  восприняли  данные  персонажи  господина  Чичикова  и  его  предложение  приобрести  у  них  мёртвые  души?</vt:lpstr>
      <vt:lpstr>Чем  были  заняты  Онегин  и  Ленский  в  ночь  перед дуэлью?  Чем  закончился  их  поединок  роковой? </vt:lpstr>
      <vt:lpstr>Назовите  женщину,  которую  предпочёл  Печорин  всем  остальным.</vt:lpstr>
      <vt:lpstr>Как  относится  автор  к  своим  героям?</vt:lpstr>
      <vt:lpstr>III  АГОН</vt:lpstr>
      <vt:lpstr>Прочтите  наизусть  отрывок из  письма  Татьяны  Евгению. </vt:lpstr>
      <vt:lpstr>Раскрытию  образа  главного  героя  романа  способствуют  второстепенные  персонажи.  Назовите  «двойников»  Григория  Печорина.</vt:lpstr>
      <vt:lpstr> Какую  роль  играет  мотив  дороги, проходящей  через  всё  произведение  Н.В.  Гоголя? </vt:lpstr>
      <vt:lpstr>Что  является  кульминацией романа  А.С.  Пушкина?</vt:lpstr>
      <vt:lpstr>В  чём  трагедия  Печорина?</vt:lpstr>
      <vt:lpstr>Раскройте  образ  Павла  Ивановича  Чичикова:   его  характер,  натуру,  поступки;  назовите  тип  героя. </vt:lpstr>
      <vt:lpstr>Изменилась  ли  Татьяна  Ларина   с  тех  пор,  как  стала  княгиней?</vt:lpstr>
      <vt:lpstr>Раскройте  образ  Григория  Печорина:  его  характер,  натуру,  поступки;  назовите тип  героя. </vt:lpstr>
      <vt:lpstr>Раскройте  образ  Евгения  Онегина:  его  характер,  натуру,  поступки; назовите  тип  героя.</vt:lpstr>
      <vt:lpstr>ФИНАЛ</vt:lpstr>
      <vt:lpstr>Что  объединяет  все  три  произведения?  В  чём  сходства  героев?</vt:lpstr>
      <vt:lpstr>ИТОГ  УРОКА</vt:lpstr>
      <vt:lpstr>Ребята,  как  вы  думаете:  в  наше  время  есть  «лишние  люди»?  Какими  пороками  обладает  современное  общество?  Вы  хотели  бы  стать  Онегиными,  Печориными,  Чичиковыми?..  Что  нужно  сделать,  чтобы  реализоваться  в  жизни?</vt:lpstr>
      <vt:lpstr>Напутствие  на  будущее: ребята, задумайтесь над смыслом бытия и скоротечностью хода времени, расставьте приоритеты, выдвинете цели и не растрачивайте силы впустую,  а развивайтесь полноценно!  И не забывайте, что вы люди  и что другие люди окружают вас!  Пронесите гордое звание Человек через всю жизнь! Любите, дружите и будьте частичкой общества!</vt:lpstr>
      <vt:lpstr>Спасибо за  урок!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УРОК-ИГРА  «УМНИКИ  И  УМНИЦЫ»</dc:title>
  <dc:creator>12</dc:creator>
  <cp:lastModifiedBy>12</cp:lastModifiedBy>
  <cp:revision>15</cp:revision>
  <dcterms:created xsi:type="dcterms:W3CDTF">2010-12-15T03:48:10Z</dcterms:created>
  <dcterms:modified xsi:type="dcterms:W3CDTF">2011-01-24T05:00:06Z</dcterms:modified>
</cp:coreProperties>
</file>