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Default Extension="doc" ContentType="application/msword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Override4.xml" ContentType="application/vnd.openxmlformats-officedocument.themeOverr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  <p:sldMasterId id="2147483756" r:id="rId2"/>
    <p:sldMasterId id="2147483768" r:id="rId3"/>
    <p:sldMasterId id="2147483792" r:id="rId4"/>
    <p:sldMasterId id="2147483804" r:id="rId5"/>
  </p:sldMasterIdLst>
  <p:notesMasterIdLst>
    <p:notesMasterId r:id="rId21"/>
  </p:notesMasterIdLst>
  <p:sldIdLst>
    <p:sldId id="256" r:id="rId6"/>
    <p:sldId id="257" r:id="rId7"/>
    <p:sldId id="261" r:id="rId8"/>
    <p:sldId id="263" r:id="rId9"/>
    <p:sldId id="260" r:id="rId10"/>
    <p:sldId id="258" r:id="rId11"/>
    <p:sldId id="264" r:id="rId12"/>
    <p:sldId id="262" r:id="rId13"/>
    <p:sldId id="270" r:id="rId14"/>
    <p:sldId id="265" r:id="rId15"/>
    <p:sldId id="271" r:id="rId16"/>
    <p:sldId id="259" r:id="rId17"/>
    <p:sldId id="272" r:id="rId18"/>
    <p:sldId id="268" r:id="rId19"/>
    <p:sldId id="26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4CB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43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3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34864B-DEFB-4319-A3B6-D6EDFC6136CF}" type="datetimeFigureOut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69FC76-25BB-4931-AB69-9A7ABECF4B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61446F0-C768-4868-A138-90A3B33D612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669FC76-25BB-4931-AB69-9A7ABECF4BD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F8B7B-9F3A-46E9-AEFB-EBB97FB29492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90038-62D8-4474-A71A-C579600A4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91CE5-1FD4-4E09-AD25-79563743247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A39D7-0C07-44A8-A0DD-0EA414AD56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DBFC-8B0C-4559-90D5-9DCFF31CC12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F4F3D-72C6-4DED-879B-FCA547840F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8207D-4C71-4989-9177-6F05AC291DD0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F776E-3094-41ED-BEA4-2B496E4D53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BBA07-11AF-4F1B-BF17-A84D6D674426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AEA5E-842E-44CA-9C4F-E7B86D0D0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0393F-98AD-4E06-9695-7E20D3E4D823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D3997-7822-4DA4-BC71-A298702C02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66BBD-5BA2-4025-96D1-62AFADC55CE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0A46B-94F6-4ADD-AD3D-E6A042AEFE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370C-4CAD-42FC-9804-1CD0AA1AF6A4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DB9FF-CBB3-42ED-88BA-C3C228C9AC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B3185-93E1-4BED-AA0E-53F3714691B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C0728-730A-4558-854F-16C433303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7E67C-BA0B-42B8-9237-47FDDCE68680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1A021-4D7F-430D-AF68-A7EDB2B532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C792E-56DA-4BED-A2E3-7C68B692330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252A4-2D0F-4788-8D95-17A0BC305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DE600-7611-4E18-B310-69BF1DE1537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1AA98-E11F-4D55-A7BB-C775898FAF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407D7-5664-45F1-872E-F501FB4679D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D73D2-4FB2-4389-AF90-1A10586F38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25AF0-49E6-443F-8F28-5AB837F029EB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B0169-F655-4BD4-96A9-C2746D74E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FBAEA-B50B-4AE1-BEE2-5788D4257D16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D76F8-9AE9-4E12-B0EB-3648576CB6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669C8-BFE0-41E4-82D7-5867ED19EA15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DDE1F4-5FDC-4C18-A77E-F2D62B581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638D7-F03A-432D-ACC0-66F19A57EE04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E85B9-D640-4D71-9B1B-4F779104EE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66411-A482-4E67-93A3-AABFDF7C09D3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64186-CEE9-4E74-9633-E5DB1F9DDA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B31D5F-5E1B-48AE-99F7-3E0AF269435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64836-BF34-4288-82B7-8213E56DC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F259E-C160-49FC-BA79-DA6E976570FC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7D14-0367-4625-BE5D-0659A272CF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A256F-FFFB-4F52-8BAB-D278C13B4B36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52626-4738-4E77-907D-41E0F2598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DA098-BB38-4C51-837F-E53E87E06EAC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50C05-9058-4805-8093-07C794DBEE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6ED09-5B62-4054-B657-E6EE79150AA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69495-EEBA-49F5-B305-A8ADF110D9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835E7-CDD6-4811-9101-13241E06A0EC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4F696-F5C9-4552-AC74-70DEC916E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5E5DD-2810-4A76-8271-AB64EB823ADA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17D1B-5F00-4E88-86E4-DC53BA2CC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EB793-EF56-4A32-A729-B7D2B7834E4B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81958-076F-4534-B70B-FA8FCAF087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5F68B-7567-46A2-B417-22B18E48AC4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A4EB6-DF0C-4AD3-91CC-D5D9CF30EC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B50AD-8F98-44C6-BB23-1DCB3B810A5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F707A-5115-41E8-9CE3-791DC00359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FC6A7-D1D2-49C4-A407-95D7748B0A7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36AD-26F6-4ECD-8CA3-FCFFCFF88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DC992-7113-41E7-8733-15FF8CF4FCA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BB6FE-6A52-459D-8BD1-738F8FE2A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25983-295A-4544-B820-C08D68943A3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EA252-EE81-4963-A8AD-C853B8E1D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40734-49A8-4AF8-8A78-145394AB394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5FB8B-CFC7-4CF7-A2F0-8C92F0E3C2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CB8A5-248B-4D95-9B76-2EAE8A7CA06B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CEF6B-E6C0-4052-AFF2-F8831BD1C9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A1B03-6C54-48E7-BD15-20ADD289620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5BB61-C402-4DCC-86A1-ABBF10EFF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88C0D-413D-4F33-B3A5-B99EEB8BBAA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CBE8D-6E0A-4145-8E6C-2D1E3D39EA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E96AB-146B-44FD-BDCC-46E6AA156AA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278C3-028F-404A-AE8F-2164F536B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4985-A26E-47D5-9664-1CC28D7952FC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AB164-A0E6-4A31-B93C-D2F73BCF0F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AB860-FFD8-47A2-B8E5-E336439DA503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D7558-33D5-4093-B7FF-2CBDD26E3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800DE-EE03-4AEB-93AF-0F630599BA2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62911-E5E6-438A-A3C4-850CDEF1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E130B-CC52-4A95-838C-01AEEF3850D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7B2E7-9EF6-4A11-8B82-6E3C4916C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22CB6-94DA-4573-914B-34340448918E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BC4C1-1D36-40D0-B056-D7AF7E43D1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5BD75-517B-4666-8E3A-000B27830FE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E8622-0B79-4C53-987D-D0066D8251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5ED85-4DBE-4D68-B161-F7138A4B25AE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110AD-FFE9-4786-82EE-D36E4A9B0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92D39-4EC2-4726-9F59-30F8A0362080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D0FB5-2D90-453B-B327-07262EE06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A3BA9-7D8B-4C27-95D2-C7592EE21B3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11484-A88C-4E7F-B5F8-C8E54E832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F6E84-D37A-4BC8-BFAC-56871F79AED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6457B-FD7B-4694-9534-A15A56AD5C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0911B-E10A-4667-BC26-33F6051023EF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D6821-CDF7-453F-AE51-024FA7F2A3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17CE9-9D00-45F4-96FC-4D75B704E737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39523-7D8E-404A-9B5B-E1C8387CB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E0C73-DA4B-4D4D-9D5F-D8831A5E5990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EB02C-4AF5-448F-A553-0C74615BD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E0316-B991-44E4-8D74-B41D917EDBC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B5309-9F8D-42E2-A7E8-ABFFC9171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3B979-C7CB-4DE2-8EFE-236ACF67938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C8C4-AFDF-4B18-84B0-3153C2938B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F3506-7CFC-4F12-AFB9-5A9EBD3B8DA0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FAA85-F927-44C4-84D8-EB36197C4F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44C2C-D822-4BB3-8880-C21B8AE2000D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CEF9B-64A0-4C0F-AD0F-242DF4F0E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39177-F303-43B6-B07E-64A9993B8F56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127E6-99D5-449D-8F4E-7C43BB6B64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B2A76-E808-45B3-8F06-5F02DE85D4AE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26CF-4E36-4E00-AF0C-E40782A70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124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512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536F93-A327-4AD5-ACBC-AB062F782822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C3954F4-34ED-41FC-BE28-781EB4DE33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5129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115" r:id="rId9"/>
    <p:sldLayoutId id="2147484077" r:id="rId10"/>
    <p:sldLayoutId id="214748407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14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614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E92DAB-8474-4F6D-BE46-1FA4A7703FCC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E3C02A-3B87-43AF-AB69-08676F082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615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079" r:id="rId2"/>
    <p:sldLayoutId id="2147484117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118" r:id="rId9"/>
    <p:sldLayoutId id="2147484085" r:id="rId10"/>
    <p:sldLayoutId id="214748408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17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666333-A2BB-4FAB-A284-ED98F755D868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BDCD6E6-4836-41E3-B905-7A6B8E55E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87" r:id="rId1"/>
    <p:sldLayoutId id="2147484088" r:id="rId2"/>
    <p:sldLayoutId id="2147484089" r:id="rId3"/>
    <p:sldLayoutId id="2147484090" r:id="rId4"/>
    <p:sldLayoutId id="2147484091" r:id="rId5"/>
    <p:sldLayoutId id="2147484092" r:id="rId6"/>
    <p:sldLayoutId id="2147484093" r:id="rId7"/>
    <p:sldLayoutId id="2147484094" r:id="rId8"/>
    <p:sldLayoutId id="2147484119" r:id="rId9"/>
    <p:sldLayoutId id="2147484095" r:id="rId10"/>
    <p:sldLayoutId id="214748409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196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8197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87CD16-10B0-4B8E-BD6E-CE9124840C56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8CA30D-30EF-40A5-B8EA-37FD3639F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8201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20" r:id="rId9"/>
    <p:sldLayoutId id="2147484105" r:id="rId10"/>
    <p:sldLayoutId id="214748410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220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922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DF22D5-861D-499B-860C-5B4DF6228581}" type="datetime1">
              <a:rPr lang="ru-RU"/>
              <a:pPr>
                <a:defRPr/>
              </a:pPr>
              <a:t>01.01.2011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A42D24-EAA2-41CE-AD98-AC76D46434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9225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07" r:id="rId2"/>
    <p:sldLayoutId id="2147484122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23" r:id="rId9"/>
    <p:sldLayoutId id="2147484113" r:id="rId10"/>
    <p:sldLayoutId id="2147484114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____Microsoft_Office_Word_97_-_20031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9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37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1" y="642918"/>
            <a:ext cx="7851648" cy="1828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300" dirty="0" smtClean="0">
                <a:latin typeface="+mn-lt"/>
              </a:rPr>
              <a:t>Тема урока: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sz="7200" dirty="0" smtClean="0">
                <a:latin typeface="+mn-lt"/>
              </a:rPr>
              <a:t>«МОДУЛЬ ЧИСЛА»</a:t>
            </a:r>
            <a:endParaRPr lang="ru-RU" sz="72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813" y="3929063"/>
            <a:ext cx="7854950" cy="1752600"/>
          </a:xfrm>
        </p:spPr>
        <p:txBody>
          <a:bodyPr>
            <a:normAutofit fontScale="92500" lnSpcReduction="10000"/>
          </a:bodyPr>
          <a:lstStyle/>
          <a:p>
            <a:pPr marR="0"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5EF0F7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Подготовила: 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5EF0F7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учитель математики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5EF0F7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МОУ «Старохуторская основная 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sz="2400" dirty="0" smtClean="0">
                <a:solidFill>
                  <a:srgbClr val="5EF0F7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общеобразовательная школа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b="1" dirty="0" smtClean="0">
                <a:solidFill>
                  <a:srgbClr val="5EF0F7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Михарева Лилия Ивановна</a:t>
            </a:r>
          </a:p>
        </p:txBody>
      </p:sp>
      <p:pic>
        <p:nvPicPr>
          <p:cNvPr id="4" name="Picture 4" descr="BD0509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3071813"/>
            <a:ext cx="3081337" cy="279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0B4CB5"/>
                </a:solidFill>
              </a:rPr>
              <a:t>Работа с тестами</a:t>
            </a:r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smtClean="0"/>
              <a:t>Тест:</a:t>
            </a:r>
            <a:endParaRPr lang="ru-RU" smtClean="0"/>
          </a:p>
          <a:p>
            <a:pPr eaLnBrk="1" hangingPunct="1"/>
            <a:r>
              <a:rPr lang="ru-RU" smtClean="0"/>
              <a:t>1)Укажите наименьшее по модулю число: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а) -19,37;     б) 6,3;     в) 53,8.</a:t>
            </a:r>
          </a:p>
          <a:p>
            <a:pPr eaLnBrk="1" hangingPunct="1"/>
            <a:r>
              <a:rPr lang="ru-RU" smtClean="0"/>
              <a:t>2) Найдите значение выражения | -180 |:|30|: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а) -6;     б) 60;     в) 6.</a:t>
            </a:r>
          </a:p>
          <a:p>
            <a:pPr eaLnBrk="1" hangingPunct="1"/>
            <a:r>
              <a:rPr lang="ru-RU" smtClean="0"/>
              <a:t>3) Расположите числа -2,5 ;42 ; -7;0  в порядке убывания их модулей.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а) -2,5 ; 42; -7;0  б)42;-7 ; -2,5; 0;    в) -7;-2,5 ;42 ;0 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78B9D2-DAC6-4ECB-96D0-275EE89DFBF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428625" y="517525"/>
            <a:ext cx="807243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endParaRPr lang="ru-RU" sz="1200" b="1">
              <a:latin typeface="Franklin Gothic Book" pitchFamily="34" charset="0"/>
              <a:cs typeface="Times New Roman" pitchFamily="18" charset="0"/>
            </a:endParaRPr>
          </a:p>
          <a:p>
            <a:pPr eaLnBrk="0" hangingPunct="0"/>
            <a:r>
              <a:rPr lang="ru-RU" sz="1600" i="1">
                <a:latin typeface="Franklin Gothic Book" pitchFamily="34" charset="0"/>
                <a:cs typeface="Times New Roman" pitchFamily="18" charset="0"/>
              </a:rPr>
              <a:t>                             </a:t>
            </a:r>
            <a:endParaRPr lang="ru-RU">
              <a:latin typeface="Franklin Gothic Book" pitchFamily="34" charset="0"/>
            </a:endParaRPr>
          </a:p>
          <a:p>
            <a:pPr eaLnBrk="0" hangingPunct="0"/>
            <a:r>
              <a:rPr lang="ru-RU" i="1">
                <a:latin typeface="Franklin Gothic Book" pitchFamily="34" charset="0"/>
                <a:cs typeface="Times New Roman" pitchFamily="18" charset="0"/>
              </a:rPr>
              <a:t>                           </a:t>
            </a:r>
            <a:endParaRPr lang="ru-RU">
              <a:latin typeface="Franklin Gothic Book" pitchFamily="34" charset="0"/>
            </a:endParaRPr>
          </a:p>
          <a:p>
            <a:pPr eaLnBrk="0" hangingPunct="0"/>
            <a:r>
              <a:rPr lang="ru-RU">
                <a:latin typeface="Franklin Gothic Book" pitchFamily="34" charset="0"/>
                <a:cs typeface="Times New Roman" pitchFamily="18" charset="0"/>
              </a:rPr>
              <a:t>         </a:t>
            </a:r>
            <a:endParaRPr lang="ru-RU">
              <a:latin typeface="Franklin Gothic Book" pitchFamily="34" charset="0"/>
            </a:endParaRPr>
          </a:p>
          <a:p>
            <a:pPr eaLnBrk="0" hangingPunct="0"/>
            <a:endParaRPr lang="ru-RU" sz="1600">
              <a:latin typeface="Franklin Gothic Book" pitchFamily="34" charset="0"/>
            </a:endParaRPr>
          </a:p>
        </p:txBody>
      </p:sp>
      <p:graphicFrame>
        <p:nvGraphicFramePr>
          <p:cNvPr id="4098" name="Object 2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8" name="Формула" r:id="rId4" imgW="114120" imgH="215640" progId="Equation.3">
              <p:embed/>
            </p:oleObj>
          </a:graphicData>
        </a:graphic>
      </p:graphicFrame>
    </p:spTree>
  </p:cSld>
  <p:clrMapOvr>
    <a:masterClrMapping/>
  </p:clrMapOvr>
  <p:transition>
    <p:dissolve/>
    <p:sndAc>
      <p:stSnd>
        <p:snd r:embed="rId3" name="voltag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0"/>
            <a:ext cx="5314950" cy="116205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smtClean="0">
                <a:latin typeface="+mn-lt"/>
              </a:rPr>
              <a:t>Взаимопроверка</a:t>
            </a:r>
            <a:endParaRPr lang="ru-RU" sz="4000" b="1" dirty="0">
              <a:latin typeface="+mn-lt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286125" y="1643063"/>
            <a:ext cx="2743200" cy="3000375"/>
          </a:xfrm>
        </p:spPr>
        <p:txBody>
          <a:bodyPr/>
          <a:lstStyle/>
          <a:p>
            <a:pPr marL="342900" indent="-342900" eaLnBrk="1" hangingPunct="1">
              <a:buFont typeface="Wingdings 2" pitchFamily="18" charset="2"/>
              <a:buAutoNum type="arabicParenR"/>
            </a:pPr>
            <a:r>
              <a:rPr lang="ru-RU" sz="5400" smtClean="0"/>
              <a:t>б;</a:t>
            </a:r>
          </a:p>
          <a:p>
            <a:pPr marL="342900" indent="-342900" eaLnBrk="1" hangingPunct="1">
              <a:buFont typeface="Wingdings 2" pitchFamily="18" charset="2"/>
              <a:buAutoNum type="arabicParenR"/>
            </a:pPr>
            <a:r>
              <a:rPr lang="ru-RU" sz="5400" smtClean="0"/>
              <a:t>в;</a:t>
            </a:r>
          </a:p>
          <a:p>
            <a:pPr marL="342900" indent="-342900" eaLnBrk="1" hangingPunct="1">
              <a:buFont typeface="Wingdings 2" pitchFamily="18" charset="2"/>
              <a:buAutoNum type="arabicParenR"/>
            </a:pPr>
            <a:r>
              <a:rPr lang="ru-RU" sz="5400" smtClean="0"/>
              <a:t>б.</a:t>
            </a:r>
          </a:p>
          <a:p>
            <a:pPr marL="342900" indent="-342900" eaLnBrk="1" hangingPunct="1">
              <a:buFont typeface="Wingdings 2" pitchFamily="18" charset="2"/>
              <a:buAutoNum type="arabicParenR"/>
            </a:pPr>
            <a:endParaRPr lang="ru-RU" smtClean="0"/>
          </a:p>
          <a:p>
            <a:pPr marL="342900" indent="-342900" eaLnBrk="1" hangingPunct="1"/>
            <a:endParaRPr lang="ru-RU" smtClean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3543AF-D43D-4DAF-B6B5-52C390A44C5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pic>
        <p:nvPicPr>
          <p:cNvPr id="183298" name="Picture 2" descr="C:\Program Files\Microsoft Office\MEDIA\CAGCAT10\j0217698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1357313"/>
            <a:ext cx="2620963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3299" name="Picture 3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3786188"/>
            <a:ext cx="1374775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3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83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1857364"/>
            <a:ext cx="4714908" cy="342902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latin typeface="+mn-lt"/>
              </a:rPr>
              <a:t>Итак, давайте закругляться,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Да и не стоит удивляться.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Решали мы сегодня много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И оценю я вас всех строго.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Модуль прошу не забывать</a:t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И отвечать только  на “пять”!</a:t>
            </a:r>
            <a:endParaRPr lang="ru-RU" sz="2800" dirty="0">
              <a:latin typeface="+mn-lt"/>
            </a:endParaRPr>
          </a:p>
        </p:txBody>
      </p:sp>
      <p:pic>
        <p:nvPicPr>
          <p:cNvPr id="3" name="Picture 27" descr="BD0562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71875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BD0491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7438" y="4429125"/>
            <a:ext cx="1706562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B957B0-95EF-4DA8-BB28-6473631AE67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400" smtClean="0"/>
              <a:t>Домашнее задание:</a:t>
            </a: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357188" y="1928813"/>
            <a:ext cx="8229600" cy="4389437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4000" smtClean="0">
                <a:latin typeface="Times New Roman" pitchFamily="18" charset="0"/>
                <a:cs typeface="Times New Roman" pitchFamily="18" charset="0"/>
              </a:rPr>
              <a:t>повторить п.28, №963, №971.</a:t>
            </a:r>
          </a:p>
          <a:p>
            <a:pPr algn="ctr" eaLnBrk="1" hangingPunct="1">
              <a:buFont typeface="Wingdings 2" pitchFamily="18" charset="2"/>
              <a:buNone/>
            </a:pPr>
            <a:endParaRPr lang="ru-RU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654394-BED1-46B1-9AC5-56BF2904BB9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pic>
        <p:nvPicPr>
          <p:cNvPr id="28677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3357563"/>
            <a:ext cx="2378075" cy="203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Рефлексия.</a:t>
            </a:r>
            <a:br>
              <a:rPr lang="ru-RU" dirty="0" smtClean="0"/>
            </a:br>
            <a:r>
              <a:rPr lang="ru-RU" dirty="0" smtClean="0"/>
              <a:t>Как я усвоил материал?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28625" y="1857375"/>
            <a:ext cx="8229600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Хорошо                  Нужно                Не усвоил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усвоил               еще поработать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mtClean="0"/>
              <a:t> </a:t>
            </a:r>
          </a:p>
        </p:txBody>
      </p:sp>
      <p:pic>
        <p:nvPicPr>
          <p:cNvPr id="44036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3714750"/>
            <a:ext cx="1649412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4F825D-428F-4C08-9DD8-123AB28822BA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pic>
        <p:nvPicPr>
          <p:cNvPr id="6" name="Picture 4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3714750"/>
            <a:ext cx="1649412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2">
                <a:lumMod val="60000"/>
                <a:lumOff val="4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500034" y="857232"/>
            <a:ext cx="8143932" cy="2357454"/>
          </a:xfrm>
          <a:prstGeom prst="rect">
            <a:avLst/>
          </a:prstGeo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  <a:r>
              <a:rPr lang="ru-RU" sz="7200" b="1" i="1" dirty="0">
                <a:ln>
                  <a:solidFill>
                    <a:srgbClr val="002060"/>
                  </a:solidFill>
                </a:ln>
                <a:solidFill>
                  <a:srgbClr val="00B0F0"/>
                </a:solidFill>
                <a:latin typeface="+mn-lt"/>
                <a:ea typeface="+mj-ea"/>
                <a:cs typeface="+mj-cs"/>
              </a:rPr>
              <a:t>Спасибо за урок,</a:t>
            </a:r>
            <a:r>
              <a:rPr lang="ru-RU" sz="7200" b="1" i="1" dirty="0">
                <a:ln>
                  <a:solidFill>
                    <a:srgbClr val="002060"/>
                  </a:solidFill>
                </a:ln>
                <a:solidFill>
                  <a:srgbClr val="00B0F0"/>
                </a:solidFill>
                <a:latin typeface="+mn-lt"/>
              </a:rPr>
              <a:t> всего доброго!</a:t>
            </a:r>
          </a:p>
          <a:p>
            <a:pPr algn="ctr" fontAlgn="auto">
              <a:spcAft>
                <a:spcPts val="0"/>
              </a:spcAft>
              <a:defRPr/>
            </a:pPr>
            <a:endParaRPr lang="ru-RU" sz="7200" b="1" i="1" dirty="0">
              <a:ln>
                <a:solidFill>
                  <a:srgbClr val="002060"/>
                </a:solidFill>
              </a:ln>
              <a:solidFill>
                <a:srgbClr val="00B0F0"/>
              </a:solidFill>
              <a:latin typeface="+mn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endParaRPr lang="ru-RU" sz="7200" b="1" i="1" dirty="0">
              <a:ln>
                <a:solidFill>
                  <a:srgbClr val="002060"/>
                </a:solidFill>
              </a:ln>
              <a:solidFill>
                <a:srgbClr val="00B0F0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45059" name="Picture 12" descr="BD050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13" y="3143250"/>
            <a:ext cx="3540125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76F23E-D177-4C47-AD99-EF9201E3F9BB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5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27146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latin typeface="+mn-lt"/>
              </a:rPr>
              <a:t>Математику уже затем изучать нужно, что она ум в порядок приводит. </a:t>
            </a:r>
            <a:r>
              <a:rPr lang="ru-RU" sz="3600" b="1" dirty="0" smtClean="0">
                <a:latin typeface="+mn-lt"/>
              </a:rPr>
              <a:t/>
            </a:r>
            <a:br>
              <a:rPr lang="ru-RU" sz="3600" b="1" dirty="0" smtClean="0">
                <a:latin typeface="+mn-lt"/>
              </a:rPr>
            </a:br>
            <a:r>
              <a:rPr lang="ru-RU" sz="3600" b="1" dirty="0" smtClean="0">
                <a:latin typeface="+mn-lt"/>
              </a:rPr>
              <a:t>                                          М.В.Ломоносов.</a:t>
            </a:r>
            <a:endParaRPr lang="ru-RU" sz="3600" dirty="0">
              <a:latin typeface="+mn-lt"/>
            </a:endParaRPr>
          </a:p>
        </p:txBody>
      </p:sp>
      <p:pic>
        <p:nvPicPr>
          <p:cNvPr id="5121" name="Picture 1" descr="C:\Documents and Settings\ЛИЛИЯ\Мои документы\l_107i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38" y="3214688"/>
            <a:ext cx="3206750" cy="322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7DA7C-F485-4294-ADEC-9994B94ADFD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100" b="1" dirty="0" smtClean="0">
                <a:latin typeface="+mn-lt"/>
              </a:rPr>
              <a:t>Устный счет</a:t>
            </a:r>
            <a:r>
              <a:rPr lang="ru-RU" sz="2800" dirty="0" smtClean="0">
                <a:latin typeface="+mn-lt"/>
              </a:rPr>
              <a:t/>
            </a:r>
            <a:br>
              <a:rPr lang="ru-RU" sz="2800" dirty="0" smtClean="0">
                <a:latin typeface="+mn-lt"/>
              </a:rPr>
            </a:br>
            <a:r>
              <a:rPr lang="ru-RU" sz="2800" dirty="0" smtClean="0">
                <a:latin typeface="+mn-lt"/>
              </a:rPr>
              <a:t>К нам на урок пришёл гость, который появится, если мы правильно вычислим данные примеры</a:t>
            </a:r>
            <a:endParaRPr lang="ru-RU" sz="2800" dirty="0">
              <a:latin typeface="+mn-lt"/>
            </a:endParaRPr>
          </a:p>
        </p:txBody>
      </p:sp>
      <p:sp>
        <p:nvSpPr>
          <p:cNvPr id="36868" name="Rectangle 4"/>
          <p:cNvSpPr>
            <a:spLocks noGrp="1" noChangeArrowheads="1"/>
          </p:cNvSpPr>
          <p:nvPr>
            <p:ph sz="half" idx="1"/>
          </p:nvPr>
        </p:nvSpPr>
        <p:spPr>
          <a:xfrm>
            <a:off x="928688" y="1857375"/>
            <a:ext cx="2286000" cy="4554538"/>
          </a:xfrm>
        </p:spPr>
        <p:txBody>
          <a:bodyPr anchor="ctr">
            <a:sp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а)5· 1,4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      -3,2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      :0,2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      ·0,4</a:t>
            </a: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   </a:t>
            </a:r>
            <a:r>
              <a:rPr lang="ru-RU" sz="4000" u="sng" dirty="0" smtClean="0"/>
              <a:t>  +2,4 </a:t>
            </a:r>
            <a:endParaRPr lang="ru-RU" sz="4000" dirty="0" smtClean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ru-RU" sz="4000" dirty="0" smtClean="0"/>
              <a:t>        ?</a:t>
            </a:r>
          </a:p>
          <a:p>
            <a:pPr marL="0" indent="0" algn="ctr">
              <a:spcBef>
                <a:spcPct val="0"/>
              </a:spcBef>
              <a:buClrTx/>
              <a:buSzTx/>
              <a:buFont typeface="Wingdings 2" pitchFamily="18" charset="2"/>
              <a:buNone/>
              <a:defRPr/>
            </a:pPr>
            <a:endParaRPr lang="ru-RU" sz="1000" dirty="0" smtClean="0">
              <a:latin typeface="Franklin Gothic Book" pitchFamily="34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857500" y="1857375"/>
            <a:ext cx="5895975" cy="443547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б)  10:4            </a:t>
            </a:r>
            <a:r>
              <a:rPr lang="ru-RU" sz="4000" i="1" smtClean="0"/>
              <a:t>в) 9- 3,2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  </a:t>
            </a:r>
            <a:r>
              <a:rPr lang="ru-RU" sz="4000" smtClean="0"/>
              <a:t>-1,2                    </a:t>
            </a:r>
            <a:r>
              <a:rPr lang="ru-RU" sz="4000" i="1" smtClean="0"/>
              <a:t>+0,5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   </a:t>
            </a:r>
            <a:r>
              <a:rPr lang="ru-RU" sz="4000" smtClean="0"/>
              <a:t>· 6</a:t>
            </a:r>
            <a:r>
              <a:rPr lang="ru-RU" sz="4000" i="1" smtClean="0"/>
              <a:t>                          :9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 </a:t>
            </a:r>
            <a:r>
              <a:rPr lang="ru-RU" sz="4000" smtClean="0"/>
              <a:t>+1,2</a:t>
            </a:r>
            <a:r>
              <a:rPr lang="ru-RU" sz="4000" i="1" smtClean="0"/>
              <a:t>                      ·0,3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</a:t>
            </a:r>
            <a:r>
              <a:rPr lang="ru-RU" sz="4000" u="sng" smtClean="0"/>
              <a:t> :18  </a:t>
            </a:r>
            <a:r>
              <a:rPr lang="ru-RU" sz="4000" smtClean="0"/>
              <a:t>           </a:t>
            </a:r>
            <a:r>
              <a:rPr lang="ru-RU" sz="4000" i="1" smtClean="0"/>
              <a:t>         </a:t>
            </a:r>
            <a:r>
              <a:rPr lang="ru-RU" sz="4000" i="1" u="sng" smtClean="0"/>
              <a:t>:0,01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   </a:t>
            </a:r>
            <a:r>
              <a:rPr lang="ru-RU" sz="4000" smtClean="0"/>
              <a:t>?                       </a:t>
            </a:r>
            <a:r>
              <a:rPr lang="ru-RU" sz="4000" i="1" smtClean="0"/>
              <a:t> ?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i="1" smtClean="0"/>
              <a:t>                                </a:t>
            </a: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endParaRPr lang="ru-RU" sz="4000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4000" smtClean="0"/>
              <a:t>      </a:t>
            </a:r>
          </a:p>
          <a:p>
            <a:pPr eaLnBrk="1" hangingPunct="1"/>
            <a:endParaRPr lang="ru-RU" smtClean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5826E-4D5A-4928-9392-5BE0AF5D17A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6868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428625"/>
            <a:ext cx="6870700" cy="90011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К</a:t>
            </a:r>
            <a:r>
              <a:rPr lang="ru-RU" sz="5400" b="1" i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л</a:t>
            </a:r>
            <a:r>
              <a:rPr lang="ru-RU" sz="5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r>
              <a:rPr lang="ru-RU" sz="5400" b="1" i="1" dirty="0" smtClean="0">
                <a:solidFill>
                  <a:srgbClr val="99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</a:t>
            </a:r>
            <a:r>
              <a:rPr lang="ru-RU" sz="5400" b="1" i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</a:t>
            </a:r>
            <a:r>
              <a:rPr lang="ru-RU" sz="5400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5400" b="1" i="1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</a:t>
            </a:r>
            <a:r>
              <a:rPr lang="ru-RU" sz="5400" b="1" i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</a:t>
            </a:r>
            <a:r>
              <a:rPr lang="ru-RU" sz="5400" b="1" i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ш</a:t>
            </a:r>
            <a:r>
              <a:rPr lang="ru-RU" sz="5400" b="1" i="1" dirty="0" smtClean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</a:t>
            </a:r>
            <a:r>
              <a:rPr lang="ru-RU" sz="4000" dirty="0" smtClean="0">
                <a:solidFill>
                  <a:srgbClr val="FF0066"/>
                </a:solidFill>
              </a:rPr>
              <a:t> 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>
            <p:ph idx="1"/>
          </p:nvPr>
        </p:nvGraphicFramePr>
        <p:xfrm>
          <a:off x="3073400" y="1935163"/>
          <a:ext cx="2997200" cy="4389437"/>
        </p:xfrm>
        <a:graphic>
          <a:graphicData uri="http://schemas.openxmlformats.org/presentationml/2006/ole">
            <p:oleObj spid="_x0000_s1026" name="Document" r:id="rId4" imgW="6398025" imgH="9368795" progId="Word.Document.8">
              <p:embed/>
            </p:oleObj>
          </a:graphicData>
        </a:graphic>
      </p:graphicFrame>
      <p:sp>
        <p:nvSpPr>
          <p:cNvPr id="102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5B194-046A-491A-A261-4B90323CE1C8}" type="slidenum">
              <a:rPr lang="ru-RU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5" y="571481"/>
            <a:ext cx="8305800" cy="263293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latin typeface="+mn-lt"/>
              </a:rPr>
              <a:t>Ребята, помогите найти Гоше карточки с результатами (модуль числа), </a:t>
            </a:r>
            <a:br>
              <a:rPr lang="ru-RU" sz="3600" dirty="0" smtClean="0">
                <a:latin typeface="+mn-lt"/>
              </a:rPr>
            </a:br>
            <a:r>
              <a:rPr lang="ru-RU" sz="3600" dirty="0" smtClean="0">
                <a:latin typeface="+mn-lt"/>
              </a:rPr>
              <a:t>которые равны.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2052" name="Rectangle 9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053" name="Rectangle 23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054" name="Rectangle 25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aphicFrame>
        <p:nvGraphicFramePr>
          <p:cNvPr id="2050" name="Object 2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0" name="Формула" r:id="rId3" imgW="114120" imgH="215640" progId="Equation.3">
              <p:embed/>
            </p:oleObj>
          </a:graphicData>
        </a:graphic>
      </p:graphicFrame>
      <p:sp>
        <p:nvSpPr>
          <p:cNvPr id="2055" name="Rectangle 28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056" name="Rectangle 30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sp>
        <p:nvSpPr>
          <p:cNvPr id="2057" name="Rectangle 39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nstantia" pitchFamily="18" charset="0"/>
            </a:endParaRPr>
          </a:p>
        </p:txBody>
      </p:sp>
      <p:grpSp>
        <p:nvGrpSpPr>
          <p:cNvPr id="2058" name="Group 31"/>
          <p:cNvGrpSpPr>
            <a:grpSpLocks noChangeAspect="1"/>
          </p:cNvGrpSpPr>
          <p:nvPr/>
        </p:nvGrpSpPr>
        <p:grpSpPr bwMode="auto">
          <a:xfrm>
            <a:off x="-857250" y="2786063"/>
            <a:ext cx="10174288" cy="2928937"/>
            <a:chOff x="656" y="10880"/>
            <a:chExt cx="12180" cy="2743"/>
          </a:xfrm>
        </p:grpSpPr>
        <p:sp>
          <p:nvSpPr>
            <p:cNvPr id="2065" name="AutoShape 38"/>
            <p:cNvSpPr>
              <a:spLocks noChangeAspect="1" noChangeArrowheads="1" noTextEdit="1"/>
            </p:cNvSpPr>
            <p:nvPr/>
          </p:nvSpPr>
          <p:spPr bwMode="auto">
            <a:xfrm>
              <a:off x="656" y="10880"/>
              <a:ext cx="12180" cy="27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66" name="Rectangle 37"/>
            <p:cNvSpPr>
              <a:spLocks noChangeArrowheads="1"/>
            </p:cNvSpPr>
            <p:nvPr/>
          </p:nvSpPr>
          <p:spPr bwMode="auto">
            <a:xfrm>
              <a:off x="2562" y="10989"/>
              <a:ext cx="2117" cy="1115"/>
            </a:xfrm>
            <a:prstGeom prst="rect">
              <a:avLst/>
            </a:prstGeom>
            <a:solidFill>
              <a:srgbClr val="993300"/>
            </a:solidFill>
            <a:ln w="9525">
              <a:solidFill>
                <a:srgbClr val="9933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4400" b="1">
                  <a:latin typeface="Calibri" pitchFamily="34" charset="0"/>
                  <a:cs typeface="Times New Roman" pitchFamily="18" charset="0"/>
                </a:rPr>
                <a:t>|-5,5|</a:t>
              </a:r>
              <a:endParaRPr lang="ru-RU" sz="4400"/>
            </a:p>
          </p:txBody>
        </p:sp>
        <p:sp>
          <p:nvSpPr>
            <p:cNvPr id="2067" name="Rectangle 36"/>
            <p:cNvSpPr>
              <a:spLocks noChangeArrowheads="1"/>
            </p:cNvSpPr>
            <p:nvPr/>
          </p:nvSpPr>
          <p:spPr bwMode="auto">
            <a:xfrm>
              <a:off x="4820" y="10989"/>
              <a:ext cx="1976" cy="1115"/>
            </a:xfrm>
            <a:prstGeom prst="rect">
              <a:avLst/>
            </a:prstGeom>
            <a:solidFill>
              <a:srgbClr val="339966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4400" b="1">
                  <a:cs typeface="Times New Roman" pitchFamily="18" charset="0"/>
                </a:rPr>
                <a:t> </a:t>
              </a:r>
              <a:r>
                <a:rPr lang="ru-RU" sz="4400" b="1">
                  <a:latin typeface="Calibri" pitchFamily="34" charset="0"/>
                  <a:cs typeface="Times New Roman" pitchFamily="18" charset="0"/>
                </a:rPr>
                <a:t>|-17|</a:t>
              </a:r>
              <a:endParaRPr lang="ru-RU" sz="4400"/>
            </a:p>
            <a:p>
              <a:pPr algn="ctr" eaLnBrk="0" hangingPunct="0"/>
              <a:endParaRPr lang="ru-RU"/>
            </a:p>
          </p:txBody>
        </p:sp>
        <p:sp>
          <p:nvSpPr>
            <p:cNvPr id="2068" name="Rectangle 35"/>
            <p:cNvSpPr>
              <a:spLocks noChangeArrowheads="1"/>
            </p:cNvSpPr>
            <p:nvPr/>
          </p:nvSpPr>
          <p:spPr bwMode="auto">
            <a:xfrm>
              <a:off x="6938" y="10989"/>
              <a:ext cx="2118" cy="111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sz="4400"/>
            </a:p>
          </p:txBody>
        </p:sp>
        <p:sp>
          <p:nvSpPr>
            <p:cNvPr id="2069" name="Rectangle 34"/>
            <p:cNvSpPr>
              <a:spLocks noChangeArrowheads="1"/>
            </p:cNvSpPr>
            <p:nvPr/>
          </p:nvSpPr>
          <p:spPr bwMode="auto">
            <a:xfrm>
              <a:off x="2562" y="12383"/>
              <a:ext cx="2115" cy="1114"/>
            </a:xfrm>
            <a:prstGeom prst="rect">
              <a:avLst/>
            </a:prstGeom>
            <a:solidFill>
              <a:srgbClr val="FF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4400" b="1">
                  <a:latin typeface="Calibri" pitchFamily="34" charset="0"/>
                  <a:cs typeface="Times New Roman" pitchFamily="18" charset="0"/>
                </a:rPr>
                <a:t>|</a:t>
              </a:r>
              <a:r>
                <a:rPr lang="ru-RU" sz="4400" b="1">
                  <a:cs typeface="Times New Roman" pitchFamily="18" charset="0"/>
                </a:rPr>
                <a:t>-3</a:t>
              </a:r>
              <a:r>
                <a:rPr lang="ru-RU" sz="4400" b="1">
                  <a:latin typeface="Calibri" pitchFamily="34" charset="0"/>
                  <a:cs typeface="Times New Roman" pitchFamily="18" charset="0"/>
                </a:rPr>
                <a:t>|</a:t>
              </a:r>
              <a:endParaRPr lang="ru-RU" sz="4400"/>
            </a:p>
          </p:txBody>
        </p:sp>
        <p:sp>
          <p:nvSpPr>
            <p:cNvPr id="2070" name="Rectangle 33"/>
            <p:cNvSpPr>
              <a:spLocks noChangeArrowheads="1"/>
            </p:cNvSpPr>
            <p:nvPr/>
          </p:nvSpPr>
          <p:spPr bwMode="auto">
            <a:xfrm>
              <a:off x="4820" y="12383"/>
              <a:ext cx="1975" cy="111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3600" b="1">
                  <a:cs typeface="Times New Roman" pitchFamily="18" charset="0"/>
                </a:rPr>
                <a:t> </a:t>
              </a:r>
              <a:r>
                <a:rPr lang="ru-RU" sz="4400" b="1">
                  <a:latin typeface="Calibri" pitchFamily="34" charset="0"/>
                  <a:cs typeface="Times New Roman" pitchFamily="18" charset="0"/>
                </a:rPr>
                <a:t>|5,5|</a:t>
              </a:r>
              <a:endParaRPr lang="ru-RU" sz="4400"/>
            </a:p>
          </p:txBody>
        </p:sp>
        <p:sp>
          <p:nvSpPr>
            <p:cNvPr id="2071" name="Rectangle 32"/>
            <p:cNvSpPr>
              <a:spLocks noChangeArrowheads="1"/>
            </p:cNvSpPr>
            <p:nvPr/>
          </p:nvSpPr>
          <p:spPr bwMode="auto">
            <a:xfrm>
              <a:off x="6938" y="12383"/>
              <a:ext cx="2118" cy="1114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3600" b="1">
                  <a:cs typeface="Times New Roman" pitchFamily="18" charset="0"/>
                </a:rPr>
                <a:t>   </a:t>
              </a:r>
              <a:endParaRPr lang="ru-RU" sz="4400"/>
            </a:p>
          </p:txBody>
        </p:sp>
      </p:grp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286500" y="2928938"/>
            <a:ext cx="1770063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 sz="4400" dirty="0">
              <a:latin typeface="Arial" pitchFamily="34" charset="0"/>
            </a:endParaRPr>
          </a:p>
        </p:txBody>
      </p:sp>
      <p:sp>
        <p:nvSpPr>
          <p:cNvPr id="37" name="Rectangle 35"/>
          <p:cNvSpPr>
            <a:spLocks noChangeArrowheads="1"/>
          </p:cNvSpPr>
          <p:nvPr/>
        </p:nvSpPr>
        <p:spPr bwMode="auto">
          <a:xfrm>
            <a:off x="6357938" y="4357688"/>
            <a:ext cx="1770062" cy="11906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ru-RU" sz="4400" b="1" dirty="0">
                <a:solidFill>
                  <a:sysClr val="windowText" lastClr="000000"/>
                </a:solidFill>
                <a:latin typeface="Calibri" pitchFamily="34" charset="0"/>
                <a:ea typeface="Times New Roman" pitchFamily="18" charset="0"/>
              </a:rPr>
              <a:t>|</a:t>
            </a:r>
            <a:r>
              <a:rPr lang="ru-RU" sz="4400" b="1" dirty="0">
                <a:solidFill>
                  <a:sysClr val="windowText" lastClr="000000"/>
                </a:solidFill>
                <a:latin typeface="Arial" pitchFamily="34" charset="0"/>
                <a:ea typeface="Times New Roman" pitchFamily="18" charset="0"/>
              </a:rPr>
              <a:t>17</a:t>
            </a:r>
            <a:r>
              <a:rPr lang="ru-RU" sz="4400" b="1" dirty="0">
                <a:solidFill>
                  <a:sysClr val="windowText" lastClr="000000"/>
                </a:solidFill>
                <a:latin typeface="Calibri" pitchFamily="34" charset="0"/>
                <a:ea typeface="Times New Roman" pitchFamily="18" charset="0"/>
              </a:rPr>
              <a:t>|</a:t>
            </a:r>
            <a:endParaRPr lang="ru-RU" sz="4400" dirty="0">
              <a:solidFill>
                <a:sysClr val="windowText" lastClr="000000"/>
              </a:solidFill>
              <a:latin typeface="Arial" pitchFamily="34" charset="0"/>
            </a:endParaRPr>
          </a:p>
          <a:p>
            <a:pPr algn="ctr">
              <a:defRPr/>
            </a:pPr>
            <a:endParaRPr lang="ru-RU" sz="4400" dirty="0">
              <a:latin typeface="Arial" pitchFamily="34" charset="0"/>
            </a:endParaRPr>
          </a:p>
        </p:txBody>
      </p:sp>
      <p:sp>
        <p:nvSpPr>
          <p:cNvPr id="2061" name="TextBox 37"/>
          <p:cNvSpPr txBox="1">
            <a:spLocks noChangeArrowheads="1"/>
          </p:cNvSpPr>
          <p:nvPr/>
        </p:nvSpPr>
        <p:spPr bwMode="auto">
          <a:xfrm>
            <a:off x="4572000" y="4500563"/>
            <a:ext cx="12906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|42|</a:t>
            </a:r>
            <a:endParaRPr lang="ru-RU" sz="4400" b="1">
              <a:latin typeface="Constantia" pitchFamily="18" charset="0"/>
            </a:endParaRPr>
          </a:p>
        </p:txBody>
      </p:sp>
      <p:sp>
        <p:nvSpPr>
          <p:cNvPr id="2062" name="TextBox 38"/>
          <p:cNvSpPr txBox="1">
            <a:spLocks noChangeArrowheads="1"/>
          </p:cNvSpPr>
          <p:nvPr/>
        </p:nvSpPr>
        <p:spPr bwMode="auto">
          <a:xfrm>
            <a:off x="4786313" y="3071813"/>
            <a:ext cx="1035050" cy="104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4400" b="1">
                <a:latin typeface="Calibri" pitchFamily="34" charset="0"/>
                <a:cs typeface="Times New Roman" pitchFamily="18" charset="0"/>
              </a:rPr>
              <a:t>|</a:t>
            </a:r>
            <a:r>
              <a:rPr lang="ru-RU" sz="4400" b="1">
                <a:cs typeface="Times New Roman" pitchFamily="18" charset="0"/>
              </a:rPr>
              <a:t>3</a:t>
            </a:r>
            <a:r>
              <a:rPr lang="ru-RU" sz="4400" b="1">
                <a:latin typeface="Calibri" pitchFamily="34" charset="0"/>
                <a:cs typeface="Times New Roman" pitchFamily="18" charset="0"/>
              </a:rPr>
              <a:t>|</a:t>
            </a:r>
            <a:endParaRPr lang="ru-RU" sz="4400"/>
          </a:p>
          <a:p>
            <a:pPr algn="ctr"/>
            <a:endParaRPr lang="ru-RU">
              <a:latin typeface="Constantia" pitchFamily="18" charset="0"/>
            </a:endParaRPr>
          </a:p>
        </p:txBody>
      </p:sp>
      <p:sp>
        <p:nvSpPr>
          <p:cNvPr id="2063" name="TextBox 39"/>
          <p:cNvSpPr txBox="1">
            <a:spLocks noChangeArrowheads="1"/>
          </p:cNvSpPr>
          <p:nvPr/>
        </p:nvSpPr>
        <p:spPr bwMode="auto">
          <a:xfrm>
            <a:off x="6429375" y="3143250"/>
            <a:ext cx="16430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400" b="1">
                <a:latin typeface="Calibri" pitchFamily="34" charset="0"/>
                <a:cs typeface="Times New Roman" pitchFamily="18" charset="0"/>
              </a:rPr>
              <a:t>|42|</a:t>
            </a:r>
            <a:endParaRPr lang="ru-RU" sz="440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B5F499-838E-4F39-BD24-3925B1B35C8E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 err="1" smtClean="0">
                <a:latin typeface="+mn-lt"/>
              </a:rPr>
              <a:t>Целеполагание</a:t>
            </a:r>
            <a:r>
              <a:rPr lang="ru-RU" sz="3600" b="1" dirty="0" smtClean="0">
                <a:latin typeface="+mn-lt"/>
              </a:rPr>
              <a:t>:</a:t>
            </a:r>
            <a:endParaRPr lang="ru-RU" sz="36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143000"/>
            <a:ext cx="8429625" cy="52149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/>
            <a:r>
              <a:rPr lang="ru-RU" sz="3200" smtClean="0"/>
              <a:t>  знать определение модуля числа;</a:t>
            </a:r>
          </a:p>
          <a:p>
            <a:pPr eaLnBrk="1" hangingPunct="1"/>
            <a:r>
              <a:rPr lang="ru-RU" sz="3200" smtClean="0"/>
              <a:t>  уметь находить модуль положительных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    и  отрицательных чисел;</a:t>
            </a:r>
          </a:p>
          <a:p>
            <a:pPr eaLnBrk="1" hangingPunct="1"/>
            <a:r>
              <a:rPr lang="ru-RU" sz="3200" smtClean="0"/>
              <a:t>  находить значения выражений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3200" smtClean="0"/>
              <a:t>     с модулями.</a:t>
            </a:r>
          </a:p>
        </p:txBody>
      </p:sp>
      <p:pic>
        <p:nvPicPr>
          <p:cNvPr id="5" name="Picture 6" descr="PE02606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63" y="3571875"/>
            <a:ext cx="32670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ED00114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89493">
            <a:off x="6005513" y="5492750"/>
            <a:ext cx="1674812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2860AC-3162-4292-884C-1DF73FDB3034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WordArt 3"/>
          <p:cNvSpPr>
            <a:spLocks noChangeArrowheads="1" noChangeShapeType="1" noTextEdit="1"/>
          </p:cNvSpPr>
          <p:nvPr/>
        </p:nvSpPr>
        <p:spPr bwMode="auto">
          <a:xfrm>
            <a:off x="457200" y="2286000"/>
            <a:ext cx="8077200" cy="2438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 ФИЗКУЛЬТМИНУТКА !</a:t>
            </a:r>
          </a:p>
        </p:txBody>
      </p:sp>
      <p:pic>
        <p:nvPicPr>
          <p:cNvPr id="54275" name="Picture 4" descr="j007925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5038" y="3276600"/>
            <a:ext cx="3128962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6" name="Picture 5" descr="j007925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52400"/>
            <a:ext cx="3124200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7" name="Picture 6" descr="HH01733_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6800" y="4603750"/>
            <a:ext cx="24384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278" name="Picture 7" descr="HH01628_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96000" y="0"/>
            <a:ext cx="17049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4CDDF0-B047-445B-B1FE-037EF692184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>
    <p:dissolve/>
    <p:sndAc>
      <p:stSnd>
        <p:snd r:embed="rId3" name="drumroll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229600" cy="1143000"/>
          </a:xfrm>
        </p:spPr>
        <p:txBody>
          <a:bodyPr/>
          <a:lstStyle/>
          <a:p>
            <a:pPr algn="ctr" eaLnBrk="1" hangingPunct="1"/>
            <a:r>
              <a:rPr lang="ru-RU" sz="4000" b="1" u="sng" smtClean="0"/>
              <a:t>Четырехугольник с секретом</a:t>
            </a:r>
            <a:endParaRPr lang="ru-RU" sz="4000" smtClean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500063" y="2143125"/>
          <a:ext cx="4786312" cy="3857625"/>
        </p:xfrm>
        <a:graphic>
          <a:graphicData uri="http://schemas.openxmlformats.org/drawingml/2006/table">
            <a:tbl>
              <a:tblPr/>
              <a:tblGrid>
                <a:gridCol w="957262"/>
                <a:gridCol w="957263"/>
                <a:gridCol w="957262"/>
                <a:gridCol w="957263"/>
                <a:gridCol w="957262"/>
              </a:tblGrid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85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4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33655" marR="33655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5715000" y="2071688"/>
          <a:ext cx="2997200" cy="4389437"/>
        </p:xfrm>
        <a:graphic>
          <a:graphicData uri="http://schemas.openxmlformats.org/presentationml/2006/ole">
            <p:oleObj spid="_x0000_s3074" name="Document" r:id="rId3" imgW="6398025" imgH="9368795" progId="Word.Document.8">
              <p:embed/>
            </p:oleObj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DA651-A4D9-4199-93C7-FAF93743B88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25"/>
          <p:cNvGraphicFramePr>
            <a:graphicFrameLocks noGrp="1"/>
          </p:cNvGraphicFramePr>
          <p:nvPr/>
        </p:nvGraphicFramePr>
        <p:xfrm>
          <a:off x="4786313" y="2786063"/>
          <a:ext cx="3962400" cy="3905256"/>
        </p:xfrm>
        <a:graphic>
          <a:graphicData uri="http://schemas.openxmlformats.org/drawingml/2006/table">
            <a:tbl>
              <a:tblPr/>
              <a:tblGrid>
                <a:gridCol w="3962400"/>
              </a:tblGrid>
              <a:tr h="3905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Продолжите ряд: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|-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|=12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|12|=12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|-69|=69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|69|=...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18"/>
          <p:cNvGraphicFramePr>
            <a:graphicFrameLocks noGrp="1"/>
          </p:cNvGraphicFramePr>
          <p:nvPr/>
        </p:nvGraphicFramePr>
        <p:xfrm>
          <a:off x="285750" y="214313"/>
          <a:ext cx="3962400" cy="3810000"/>
        </p:xfrm>
        <a:graphic>
          <a:graphicData uri="http://schemas.openxmlformats.org/drawingml/2006/table">
            <a:tbl>
              <a:tblPr/>
              <a:tblGrid>
                <a:gridCol w="3962400"/>
              </a:tblGrid>
              <a:tr h="3810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Найдите неизвестное число: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|-6|+|3|=9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|-27|-|14|=...</a:t>
                      </a:r>
                      <a:endParaRPr kumimoji="0" lang="ru-RU" sz="3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" name="Picture 26" descr="BD07205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88" y="4214813"/>
            <a:ext cx="2743200" cy="227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7" descr="BD05629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0" y="0"/>
            <a:ext cx="3111500" cy="240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9A36D-9E24-4B57-87B5-D53D0484CD3E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</TotalTime>
  <Words>363</Words>
  <Application>Microsoft Office PowerPoint</Application>
  <PresentationFormat>Экран (4:3)</PresentationFormat>
  <Paragraphs>108</Paragraphs>
  <Slides>15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5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1_Поток</vt:lpstr>
      <vt:lpstr>2_Поток</vt:lpstr>
      <vt:lpstr>3_Поток</vt:lpstr>
      <vt:lpstr>Поток</vt:lpstr>
      <vt:lpstr>4_Поток</vt:lpstr>
      <vt:lpstr>Document</vt:lpstr>
      <vt:lpstr>Формула</vt:lpstr>
      <vt:lpstr>Тема урока:  «МОДУЛЬ ЧИСЛА»</vt:lpstr>
      <vt:lpstr>Математику уже затем изучать нужно, что она ум в порядок приводит.                                            М.В.Ломоносов.</vt:lpstr>
      <vt:lpstr>Устный счет К нам на урок пришёл гость, который появится, если мы правильно вычислим данные примеры</vt:lpstr>
      <vt:lpstr>Клоун Гоша </vt:lpstr>
      <vt:lpstr>Ребята, помогите найти Гоше карточки с результатами (модуль числа),  которые равны.  </vt:lpstr>
      <vt:lpstr>Целеполагание:</vt:lpstr>
      <vt:lpstr>Слайд 7</vt:lpstr>
      <vt:lpstr>Четырехугольник с секретом</vt:lpstr>
      <vt:lpstr>Слайд 9</vt:lpstr>
      <vt:lpstr>Работа с тестами</vt:lpstr>
      <vt:lpstr>Взаимопроверка</vt:lpstr>
      <vt:lpstr>Итак, давайте закругляться, Да и не стоит удивляться. Решали мы сегодня много И оценю я вас всех строго. Модуль прошу не забывать И отвечать только  на “пять”!</vt:lpstr>
      <vt:lpstr>Домашнее задание:</vt:lpstr>
      <vt:lpstr>Рефлексия. Как я усвоил материал?</vt:lpstr>
      <vt:lpstr>Слайд 15</vt:lpstr>
    </vt:vector>
  </TitlesOfParts>
  <Company>Для домашнего пользования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 Михарева</dc:creator>
  <cp:lastModifiedBy>Лилия</cp:lastModifiedBy>
  <cp:revision>151</cp:revision>
  <dcterms:created xsi:type="dcterms:W3CDTF">2008-02-12T14:54:42Z</dcterms:created>
  <dcterms:modified xsi:type="dcterms:W3CDTF">2011-01-01T14:31:24Z</dcterms:modified>
</cp:coreProperties>
</file>